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handoutMasterIdLst>
    <p:handoutMasterId r:id="rId26"/>
  </p:handoutMasterIdLst>
  <p:sldIdLst>
    <p:sldId id="263" r:id="rId5"/>
    <p:sldId id="993" r:id="rId6"/>
    <p:sldId id="7198" r:id="rId7"/>
    <p:sldId id="7202" r:id="rId8"/>
    <p:sldId id="7200" r:id="rId9"/>
    <p:sldId id="7201" r:id="rId10"/>
    <p:sldId id="7205" r:id="rId11"/>
    <p:sldId id="7204" r:id="rId12"/>
    <p:sldId id="7203" r:id="rId13"/>
    <p:sldId id="7209" r:id="rId14"/>
    <p:sldId id="7213" r:id="rId15"/>
    <p:sldId id="7199" r:id="rId16"/>
    <p:sldId id="7211" r:id="rId17"/>
    <p:sldId id="7208" r:id="rId18"/>
    <p:sldId id="7207" r:id="rId19"/>
    <p:sldId id="7206" r:id="rId20"/>
    <p:sldId id="1028" r:id="rId21"/>
    <p:sldId id="7212" r:id="rId22"/>
    <p:sldId id="7197" r:id="rId23"/>
    <p:sldId id="7214" r:id="rId2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88" autoAdjust="0"/>
    <p:restoredTop sz="86551" autoAdjust="0"/>
  </p:normalViewPr>
  <p:slideViewPr>
    <p:cSldViewPr snapToGrid="0">
      <p:cViewPr varScale="1">
        <p:scale>
          <a:sx n="112" d="100"/>
          <a:sy n="112" d="100"/>
        </p:scale>
        <p:origin x="1600" y="20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rnloehr, Maren GIZ" userId="S::maren.bernloehr@giz.de::b7779dad-7c6a-494b-9e51-1ff829d7fc15" providerId="AD" clId="Web-{C496D784-4DE5-2962-2C32-777450772DF4}"/>
    <pc:docChg chg="modSld">
      <pc:chgData name="Bernloehr, Maren GIZ" userId="S::maren.bernloehr@giz.de::b7779dad-7c6a-494b-9e51-1ff829d7fc15" providerId="AD" clId="Web-{C496D784-4DE5-2962-2C32-777450772DF4}" dt="2026-05-13T12:44:32.326" v="1" actId="20577"/>
      <pc:docMkLst>
        <pc:docMk/>
      </pc:docMkLst>
      <pc:sldChg chg="modSp">
        <pc:chgData name="Bernloehr, Maren GIZ" userId="S::maren.bernloehr@giz.de::b7779dad-7c6a-494b-9e51-1ff829d7fc15" providerId="AD" clId="Web-{C496D784-4DE5-2962-2C32-777450772DF4}" dt="2026-05-13T12:44:32.326" v="1" actId="20577"/>
        <pc:sldMkLst>
          <pc:docMk/>
          <pc:sldMk cId="2357373675" sldId="7205"/>
        </pc:sldMkLst>
        <pc:spChg chg="mod">
          <ac:chgData name="Bernloehr, Maren GIZ" userId="S::maren.bernloehr@giz.de::b7779dad-7c6a-494b-9e51-1ff829d7fc15" providerId="AD" clId="Web-{C496D784-4DE5-2962-2C32-777450772DF4}" dt="2026-05-13T12:44:32.326" v="1" actId="20577"/>
          <ac:spMkLst>
            <pc:docMk/>
            <pc:sldMk cId="2357373675" sldId="7205"/>
            <ac:spMk id="34" creationId="{6892F83D-ED7E-BC6D-65D6-2E2C0B2295BB}"/>
          </ac:spMkLst>
        </pc:spChg>
      </pc:sldChg>
    </pc:docChg>
  </pc:docChgLst>
  <pc:docChgLst>
    <pc:chgData name="Oliver, Miriam GIZ" userId="fd5243e0-69b7-41ea-8209-dad9ae5c34d4" providerId="ADAL" clId="{62C11BC9-FB81-441E-AB80-E61B01F16009}"/>
    <pc:docChg chg="undo custSel modSld">
      <pc:chgData name="Oliver, Miriam GIZ" userId="fd5243e0-69b7-41ea-8209-dad9ae5c34d4" providerId="ADAL" clId="{62C11BC9-FB81-441E-AB80-E61B01F16009}" dt="2026-05-11T09:55:05.537" v="405" actId="20577"/>
      <pc:docMkLst>
        <pc:docMk/>
      </pc:docMkLst>
      <pc:sldChg chg="modSp mod">
        <pc:chgData name="Oliver, Miriam GIZ" userId="fd5243e0-69b7-41ea-8209-dad9ae5c34d4" providerId="ADAL" clId="{62C11BC9-FB81-441E-AB80-E61B01F16009}" dt="2026-05-11T09:38:58.122" v="299" actId="20577"/>
        <pc:sldMkLst>
          <pc:docMk/>
          <pc:sldMk cId="2141022856" sldId="1028"/>
        </pc:sldMkLst>
        <pc:spChg chg="mod">
          <ac:chgData name="Oliver, Miriam GIZ" userId="fd5243e0-69b7-41ea-8209-dad9ae5c34d4" providerId="ADAL" clId="{62C11BC9-FB81-441E-AB80-E61B01F16009}" dt="2026-05-11T09:38:58.122" v="299" actId="20577"/>
          <ac:spMkLst>
            <pc:docMk/>
            <pc:sldMk cId="2141022856" sldId="1028"/>
            <ac:spMk id="3" creationId="{4DC02A94-C870-45E4-83BC-A168BC310AB7}"/>
          </ac:spMkLst>
        </pc:spChg>
      </pc:sldChg>
      <pc:sldChg chg="modSp mod">
        <pc:chgData name="Oliver, Miriam GIZ" userId="fd5243e0-69b7-41ea-8209-dad9ae5c34d4" providerId="ADAL" clId="{62C11BC9-FB81-441E-AB80-E61B01F16009}" dt="2026-05-07T13:19:55.909" v="38" actId="20577"/>
        <pc:sldMkLst>
          <pc:docMk/>
          <pc:sldMk cId="2687013048" sldId="7202"/>
        </pc:sldMkLst>
        <pc:spChg chg="mod">
          <ac:chgData name="Oliver, Miriam GIZ" userId="fd5243e0-69b7-41ea-8209-dad9ae5c34d4" providerId="ADAL" clId="{62C11BC9-FB81-441E-AB80-E61B01F16009}" dt="2026-05-07T13:19:55.909" v="38" actId="20577"/>
          <ac:spMkLst>
            <pc:docMk/>
            <pc:sldMk cId="2687013048" sldId="7202"/>
            <ac:spMk id="3" creationId="{4DC02A94-C870-45E4-83BC-A168BC310AB7}"/>
          </ac:spMkLst>
        </pc:spChg>
        <pc:graphicFrameChg chg="modGraphic">
          <ac:chgData name="Oliver, Miriam GIZ" userId="fd5243e0-69b7-41ea-8209-dad9ae5c34d4" providerId="ADAL" clId="{62C11BC9-FB81-441E-AB80-E61B01F16009}" dt="2026-05-07T13:18:54.855" v="0" actId="20577"/>
          <ac:graphicFrameMkLst>
            <pc:docMk/>
            <pc:sldMk cId="2687013048" sldId="7202"/>
            <ac:graphicFrameMk id="4" creationId="{C7080F06-2AD2-6358-CE8B-07C79A132E54}"/>
          </ac:graphicFrameMkLst>
        </pc:graphicFrameChg>
        <pc:graphicFrameChg chg="modGraphic">
          <ac:chgData name="Oliver, Miriam GIZ" userId="fd5243e0-69b7-41ea-8209-dad9ae5c34d4" providerId="ADAL" clId="{62C11BC9-FB81-441E-AB80-E61B01F16009}" dt="2026-05-07T13:19:17.091" v="30" actId="20577"/>
          <ac:graphicFrameMkLst>
            <pc:docMk/>
            <pc:sldMk cId="2687013048" sldId="7202"/>
            <ac:graphicFrameMk id="6" creationId="{73853D47-51AF-C834-018A-CE3F1C765EBD}"/>
          </ac:graphicFrameMkLst>
        </pc:graphicFrameChg>
      </pc:sldChg>
      <pc:sldChg chg="modSp mod">
        <pc:chgData name="Oliver, Miriam GIZ" userId="fd5243e0-69b7-41ea-8209-dad9ae5c34d4" providerId="ADAL" clId="{62C11BC9-FB81-441E-AB80-E61B01F16009}" dt="2026-05-11T09:54:53.816" v="367" actId="20577"/>
        <pc:sldMkLst>
          <pc:docMk/>
          <pc:sldMk cId="3058819551" sldId="7203"/>
        </pc:sldMkLst>
        <pc:spChg chg="mod">
          <ac:chgData name="Oliver, Miriam GIZ" userId="fd5243e0-69b7-41ea-8209-dad9ae5c34d4" providerId="ADAL" clId="{62C11BC9-FB81-441E-AB80-E61B01F16009}" dt="2026-05-11T09:54:53.816" v="367" actId="20577"/>
          <ac:spMkLst>
            <pc:docMk/>
            <pc:sldMk cId="3058819551" sldId="7203"/>
            <ac:spMk id="3" creationId="{4DC02A94-C870-45E4-83BC-A168BC310AB7}"/>
          </ac:spMkLst>
        </pc:spChg>
      </pc:sldChg>
      <pc:sldChg chg="modSp mod">
        <pc:chgData name="Oliver, Miriam GIZ" userId="fd5243e0-69b7-41ea-8209-dad9ae5c34d4" providerId="ADAL" clId="{62C11BC9-FB81-441E-AB80-E61B01F16009}" dt="2026-05-11T09:54:34.774" v="331" actId="20577"/>
        <pc:sldMkLst>
          <pc:docMk/>
          <pc:sldMk cId="402596632" sldId="7204"/>
        </pc:sldMkLst>
        <pc:spChg chg="mod">
          <ac:chgData name="Oliver, Miriam GIZ" userId="fd5243e0-69b7-41ea-8209-dad9ae5c34d4" providerId="ADAL" clId="{62C11BC9-FB81-441E-AB80-E61B01F16009}" dt="2026-05-11T09:54:34.774" v="331" actId="20577"/>
          <ac:spMkLst>
            <pc:docMk/>
            <pc:sldMk cId="402596632" sldId="7204"/>
            <ac:spMk id="3" creationId="{4DC02A94-C870-45E4-83BC-A168BC310AB7}"/>
          </ac:spMkLst>
        </pc:spChg>
      </pc:sldChg>
      <pc:sldChg chg="modSp mod">
        <pc:chgData name="Oliver, Miriam GIZ" userId="fd5243e0-69b7-41ea-8209-dad9ae5c34d4" providerId="ADAL" clId="{62C11BC9-FB81-441E-AB80-E61B01F16009}" dt="2026-05-11T09:54:42.564" v="349" actId="20577"/>
        <pc:sldMkLst>
          <pc:docMk/>
          <pc:sldMk cId="2357373675" sldId="7205"/>
        </pc:sldMkLst>
        <pc:spChg chg="mod">
          <ac:chgData name="Oliver, Miriam GIZ" userId="fd5243e0-69b7-41ea-8209-dad9ae5c34d4" providerId="ADAL" clId="{62C11BC9-FB81-441E-AB80-E61B01F16009}" dt="2026-05-11T09:54:42.564" v="349" actId="20577"/>
          <ac:spMkLst>
            <pc:docMk/>
            <pc:sldMk cId="2357373675" sldId="7205"/>
            <ac:spMk id="3" creationId="{4DC02A94-C870-45E4-83BC-A168BC310AB7}"/>
          </ac:spMkLst>
        </pc:spChg>
      </pc:sldChg>
      <pc:sldChg chg="modSp mod">
        <pc:chgData name="Oliver, Miriam GIZ" userId="fd5243e0-69b7-41ea-8209-dad9ae5c34d4" providerId="ADAL" clId="{62C11BC9-FB81-441E-AB80-E61B01F16009}" dt="2026-05-07T13:47:11.679" v="275" actId="20577"/>
        <pc:sldMkLst>
          <pc:docMk/>
          <pc:sldMk cId="1121581601" sldId="7206"/>
        </pc:sldMkLst>
        <pc:spChg chg="mod">
          <ac:chgData name="Oliver, Miriam GIZ" userId="fd5243e0-69b7-41ea-8209-dad9ae5c34d4" providerId="ADAL" clId="{62C11BC9-FB81-441E-AB80-E61B01F16009}" dt="2026-05-07T13:46:37.080" v="179" actId="20577"/>
          <ac:spMkLst>
            <pc:docMk/>
            <pc:sldMk cId="1121581601" sldId="7206"/>
            <ac:spMk id="3" creationId="{4DC02A94-C870-45E4-83BC-A168BC310AB7}"/>
          </ac:spMkLst>
        </pc:spChg>
        <pc:spChg chg="mod">
          <ac:chgData name="Oliver, Miriam GIZ" userId="fd5243e0-69b7-41ea-8209-dad9ae5c34d4" providerId="ADAL" clId="{62C11BC9-FB81-441E-AB80-E61B01F16009}" dt="2026-05-07T13:47:02.008" v="273" actId="27636"/>
          <ac:spMkLst>
            <pc:docMk/>
            <pc:sldMk cId="1121581601" sldId="7206"/>
            <ac:spMk id="13" creationId="{AB3F67BB-0780-C07A-1BF4-36A60C7FE488}"/>
          </ac:spMkLst>
        </pc:spChg>
        <pc:spChg chg="mod">
          <ac:chgData name="Oliver, Miriam GIZ" userId="fd5243e0-69b7-41ea-8209-dad9ae5c34d4" providerId="ADAL" clId="{62C11BC9-FB81-441E-AB80-E61B01F16009}" dt="2026-05-07T13:47:11.679" v="275" actId="20577"/>
          <ac:spMkLst>
            <pc:docMk/>
            <pc:sldMk cId="1121581601" sldId="7206"/>
            <ac:spMk id="14" creationId="{F13CC573-7DE3-2885-1BA1-5DAB734BDF80}"/>
          </ac:spMkLst>
        </pc:spChg>
      </pc:sldChg>
      <pc:sldChg chg="modSp mod">
        <pc:chgData name="Oliver, Miriam GIZ" userId="fd5243e0-69b7-41ea-8209-dad9ae5c34d4" providerId="ADAL" clId="{62C11BC9-FB81-441E-AB80-E61B01F16009}" dt="2026-05-07T13:45:29.544" v="150" actId="20577"/>
        <pc:sldMkLst>
          <pc:docMk/>
          <pc:sldMk cId="3612028624" sldId="7207"/>
        </pc:sldMkLst>
        <pc:spChg chg="mod">
          <ac:chgData name="Oliver, Miriam GIZ" userId="fd5243e0-69b7-41ea-8209-dad9ae5c34d4" providerId="ADAL" clId="{62C11BC9-FB81-441E-AB80-E61B01F16009}" dt="2026-05-07T13:45:29.544" v="150" actId="20577"/>
          <ac:spMkLst>
            <pc:docMk/>
            <pc:sldMk cId="3612028624" sldId="7207"/>
            <ac:spMk id="3" creationId="{4DC02A94-C870-45E4-83BC-A168BC310AB7}"/>
          </ac:spMkLst>
        </pc:spChg>
      </pc:sldChg>
      <pc:sldChg chg="modSp mod">
        <pc:chgData name="Oliver, Miriam GIZ" userId="fd5243e0-69b7-41ea-8209-dad9ae5c34d4" providerId="ADAL" clId="{62C11BC9-FB81-441E-AB80-E61B01F16009}" dt="2026-05-07T13:40:25.022" v="105" actId="20577"/>
        <pc:sldMkLst>
          <pc:docMk/>
          <pc:sldMk cId="900476947" sldId="7208"/>
        </pc:sldMkLst>
        <pc:spChg chg="mod">
          <ac:chgData name="Oliver, Miriam GIZ" userId="fd5243e0-69b7-41ea-8209-dad9ae5c34d4" providerId="ADAL" clId="{62C11BC9-FB81-441E-AB80-E61B01F16009}" dt="2026-05-07T13:39:26.218" v="73" actId="20577"/>
          <ac:spMkLst>
            <pc:docMk/>
            <pc:sldMk cId="900476947" sldId="7208"/>
            <ac:spMk id="3" creationId="{4DC02A94-C870-45E4-83BC-A168BC310AB7}"/>
          </ac:spMkLst>
        </pc:spChg>
        <pc:spChg chg="mod">
          <ac:chgData name="Oliver, Miriam GIZ" userId="fd5243e0-69b7-41ea-8209-dad9ae5c34d4" providerId="ADAL" clId="{62C11BC9-FB81-441E-AB80-E61B01F16009}" dt="2026-05-07T13:40:25.022" v="105" actId="20577"/>
          <ac:spMkLst>
            <pc:docMk/>
            <pc:sldMk cId="900476947" sldId="7208"/>
            <ac:spMk id="15" creationId="{25498AFE-8D38-7198-09E2-C1D8BAF480C5}"/>
          </ac:spMkLst>
        </pc:spChg>
      </pc:sldChg>
      <pc:sldChg chg="modSp mod">
        <pc:chgData name="Oliver, Miriam GIZ" userId="fd5243e0-69b7-41ea-8209-dad9ae5c34d4" providerId="ADAL" clId="{62C11BC9-FB81-441E-AB80-E61B01F16009}" dt="2026-05-11T09:55:05.537" v="405" actId="20577"/>
        <pc:sldMkLst>
          <pc:docMk/>
          <pc:sldMk cId="1526067963" sldId="7209"/>
        </pc:sldMkLst>
        <pc:spChg chg="mod">
          <ac:chgData name="Oliver, Miriam GIZ" userId="fd5243e0-69b7-41ea-8209-dad9ae5c34d4" providerId="ADAL" clId="{62C11BC9-FB81-441E-AB80-E61B01F16009}" dt="2026-05-11T09:55:05.537" v="405" actId="20577"/>
          <ac:spMkLst>
            <pc:docMk/>
            <pc:sldMk cId="1526067963" sldId="7209"/>
            <ac:spMk id="3" creationId="{4DC02A94-C870-45E4-83BC-A168BC310AB7}"/>
          </ac:spMkLst>
        </pc:spChg>
      </pc:sldChg>
      <pc:sldChg chg="modSp mod">
        <pc:chgData name="Oliver, Miriam GIZ" userId="fd5243e0-69b7-41ea-8209-dad9ae5c34d4" providerId="ADAL" clId="{62C11BC9-FB81-441E-AB80-E61B01F16009}" dt="2026-05-11T09:38:02.440" v="279" actId="20577"/>
        <pc:sldMkLst>
          <pc:docMk/>
          <pc:sldMk cId="3537007813" sldId="7211"/>
        </pc:sldMkLst>
        <pc:spChg chg="mod">
          <ac:chgData name="Oliver, Miriam GIZ" userId="fd5243e0-69b7-41ea-8209-dad9ae5c34d4" providerId="ADAL" clId="{62C11BC9-FB81-441E-AB80-E61B01F16009}" dt="2026-05-11T09:38:02.440" v="279" actId="20577"/>
          <ac:spMkLst>
            <pc:docMk/>
            <pc:sldMk cId="3537007813" sldId="7211"/>
            <ac:spMk id="3" creationId="{4DC02A94-C870-45E4-83BC-A168BC310AB7}"/>
          </ac:spMkLst>
        </pc:spChg>
      </pc:sldChg>
      <pc:sldChg chg="modSp mod">
        <pc:chgData name="Oliver, Miriam GIZ" userId="fd5243e0-69b7-41ea-8209-dad9ae5c34d4" providerId="ADAL" clId="{62C11BC9-FB81-441E-AB80-E61B01F16009}" dt="2026-05-11T09:39:33.944" v="309" actId="20577"/>
        <pc:sldMkLst>
          <pc:docMk/>
          <pc:sldMk cId="3156381008" sldId="7212"/>
        </pc:sldMkLst>
        <pc:spChg chg="mod">
          <ac:chgData name="Oliver, Miriam GIZ" userId="fd5243e0-69b7-41ea-8209-dad9ae5c34d4" providerId="ADAL" clId="{62C11BC9-FB81-441E-AB80-E61B01F16009}" dt="2026-05-11T09:39:33.944" v="309" actId="20577"/>
          <ac:spMkLst>
            <pc:docMk/>
            <pc:sldMk cId="3156381008" sldId="7212"/>
            <ac:spMk id="3" creationId="{4DC02A94-C870-45E4-83BC-A168BC310AB7}"/>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FCDA3F-6D83-4B5C-9044-19A3C58C20E1}" type="doc">
      <dgm:prSet loTypeId="urn:microsoft.com/office/officeart/2005/8/layout/cycle1" loCatId="cycle" qsTypeId="urn:microsoft.com/office/officeart/2005/8/quickstyle/simple1" qsCatId="simple" csTypeId="urn:microsoft.com/office/officeart/2005/8/colors/accent4_1" csCatId="accent4" phldr="1"/>
      <dgm:spPr/>
      <dgm:t>
        <a:bodyPr/>
        <a:lstStyle/>
        <a:p>
          <a:endParaRPr lang="en-US"/>
        </a:p>
      </dgm:t>
    </dgm:pt>
    <dgm:pt modelId="{EDABFBC2-CDE1-48C3-932C-D34F862550C6}">
      <dgm:prSet custT="1"/>
      <dgm:spPr/>
      <dgm:t>
        <a:bodyPr/>
        <a:lstStyle/>
        <a:p>
          <a:r>
            <a:rPr lang="en-GB" sz="1400" b="1" kern="100" dirty="0">
              <a:latin typeface="+mn-lt"/>
              <a:ea typeface="Calibri" panose="020F0502020204030204" pitchFamily="34" charset="0"/>
              <a:cs typeface="Times New Roman" panose="02020603050405020304" pitchFamily="18" charset="0"/>
            </a:rPr>
            <a:t>Platforms use algorithms to manage workforce</a:t>
          </a:r>
        </a:p>
      </dgm:t>
    </dgm:pt>
    <dgm:pt modelId="{C92DA334-3341-48A8-9B9E-2E4EE0EE93A4}" type="parTrans" cxnId="{315E3B0E-B913-4D5F-982A-9B2777614719}">
      <dgm:prSet/>
      <dgm:spPr/>
      <dgm:t>
        <a:bodyPr/>
        <a:lstStyle/>
        <a:p>
          <a:endParaRPr lang="en-GB" sz="1400">
            <a:latin typeface="+mn-lt"/>
          </a:endParaRPr>
        </a:p>
      </dgm:t>
    </dgm:pt>
    <dgm:pt modelId="{E626B358-B71F-4883-8C6A-7843B8F4C81E}" type="sibTrans" cxnId="{315E3B0E-B913-4D5F-982A-9B2777614719}">
      <dgm:prSet/>
      <dgm:spPr/>
      <dgm:t>
        <a:bodyPr/>
        <a:lstStyle/>
        <a:p>
          <a:endParaRPr lang="en-GB" sz="1400">
            <a:latin typeface="+mn-lt"/>
          </a:endParaRPr>
        </a:p>
      </dgm:t>
    </dgm:pt>
    <dgm:pt modelId="{97E2598C-78A4-E84B-AD3D-0E9E67996879}">
      <dgm:prSet custT="1"/>
      <dgm:spPr/>
      <dgm:t>
        <a:bodyPr/>
        <a:lstStyle/>
        <a:p>
          <a:r>
            <a:rPr lang="en-GB" sz="1400" b="1" kern="100" dirty="0">
              <a:latin typeface="+mn-lt"/>
              <a:ea typeface="Calibri" panose="020F0502020204030204" pitchFamily="34" charset="0"/>
              <a:cs typeface="Times New Roman" panose="02020603050405020304" pitchFamily="18" charset="0"/>
            </a:rPr>
            <a:t>Often expressing control &amp; restricting worker rights </a:t>
          </a:r>
        </a:p>
      </dgm:t>
    </dgm:pt>
    <dgm:pt modelId="{88B7EEAE-6C80-A948-A6DF-884D2EABD57F}" type="parTrans" cxnId="{B523F76A-0144-3C46-87B8-D613658507AA}">
      <dgm:prSet/>
      <dgm:spPr/>
      <dgm:t>
        <a:bodyPr/>
        <a:lstStyle/>
        <a:p>
          <a:endParaRPr lang="en-GB" sz="1400">
            <a:latin typeface="+mn-lt"/>
          </a:endParaRPr>
        </a:p>
      </dgm:t>
    </dgm:pt>
    <dgm:pt modelId="{508969E1-B9EF-BB48-A177-811504E6C04C}" type="sibTrans" cxnId="{B523F76A-0144-3C46-87B8-D613658507AA}">
      <dgm:prSet/>
      <dgm:spPr/>
      <dgm:t>
        <a:bodyPr/>
        <a:lstStyle/>
        <a:p>
          <a:endParaRPr lang="en-GB" sz="1400">
            <a:latin typeface="+mn-lt"/>
          </a:endParaRPr>
        </a:p>
      </dgm:t>
    </dgm:pt>
    <dgm:pt modelId="{7E6F04F7-34D3-D24C-848B-60EF731E8142}">
      <dgm:prSet custT="1"/>
      <dgm:spPr/>
      <dgm:t>
        <a:bodyPr/>
        <a:lstStyle/>
        <a:p>
          <a:r>
            <a:rPr lang="en-GB" sz="1400" b="1" kern="100" dirty="0">
              <a:latin typeface="+mn-lt"/>
              <a:ea typeface="Calibri" panose="020F0502020204030204" pitchFamily="34" charset="0"/>
              <a:cs typeface="Times New Roman" panose="02020603050405020304" pitchFamily="18" charset="0"/>
            </a:rPr>
            <a:t>Algorithmic management has profound social and economic consequences for platform users</a:t>
          </a:r>
        </a:p>
      </dgm:t>
    </dgm:pt>
    <dgm:pt modelId="{29CC7B81-B790-3745-A21F-851B142F50FE}" type="parTrans" cxnId="{526A70FE-27AE-104D-AC93-0FCD14AFCBF6}">
      <dgm:prSet/>
      <dgm:spPr/>
      <dgm:t>
        <a:bodyPr/>
        <a:lstStyle/>
        <a:p>
          <a:endParaRPr lang="en-GB" sz="1400">
            <a:latin typeface="+mn-lt"/>
          </a:endParaRPr>
        </a:p>
      </dgm:t>
    </dgm:pt>
    <dgm:pt modelId="{CB7D27DE-7489-7142-BD53-99B513701DF3}" type="sibTrans" cxnId="{526A70FE-27AE-104D-AC93-0FCD14AFCBF6}">
      <dgm:prSet/>
      <dgm:spPr/>
      <dgm:t>
        <a:bodyPr/>
        <a:lstStyle/>
        <a:p>
          <a:endParaRPr lang="en-GB" sz="1400">
            <a:latin typeface="+mn-lt"/>
          </a:endParaRPr>
        </a:p>
      </dgm:t>
    </dgm:pt>
    <dgm:pt modelId="{4919D1E4-13A4-4B52-AE47-52C82E0CECA9}" type="pres">
      <dgm:prSet presAssocID="{EEFCDA3F-6D83-4B5C-9044-19A3C58C20E1}" presName="cycle" presStyleCnt="0">
        <dgm:presLayoutVars>
          <dgm:dir/>
          <dgm:resizeHandles val="exact"/>
        </dgm:presLayoutVars>
      </dgm:prSet>
      <dgm:spPr/>
    </dgm:pt>
    <dgm:pt modelId="{F42C0686-E782-AF42-A1BE-45B0968931D0}" type="pres">
      <dgm:prSet presAssocID="{EDABFBC2-CDE1-48C3-932C-D34F862550C6}" presName="dummy" presStyleCnt="0"/>
      <dgm:spPr/>
    </dgm:pt>
    <dgm:pt modelId="{11E00CC2-2C9D-4794-A7E8-A310EA499E7E}" type="pres">
      <dgm:prSet presAssocID="{EDABFBC2-CDE1-48C3-932C-D34F862550C6}" presName="node" presStyleLbl="revTx" presStyleIdx="0" presStyleCnt="3" custScaleX="76009" custRadScaleRad="108269" custRadScaleInc="13571">
        <dgm:presLayoutVars>
          <dgm:bulletEnabled val="1"/>
        </dgm:presLayoutVars>
      </dgm:prSet>
      <dgm:spPr/>
    </dgm:pt>
    <dgm:pt modelId="{882CB27C-2FEE-8548-A165-172BB17A706C}" type="pres">
      <dgm:prSet presAssocID="{E626B358-B71F-4883-8C6A-7843B8F4C81E}" presName="sibTrans" presStyleLbl="node1" presStyleIdx="0" presStyleCnt="3"/>
      <dgm:spPr/>
    </dgm:pt>
    <dgm:pt modelId="{C1354FEF-E7A9-AC4B-B310-D29A498618AE}" type="pres">
      <dgm:prSet presAssocID="{97E2598C-78A4-E84B-AD3D-0E9E67996879}" presName="dummy" presStyleCnt="0"/>
      <dgm:spPr/>
    </dgm:pt>
    <dgm:pt modelId="{58D72376-7A88-3C45-B3C2-9C372F50ED3E}" type="pres">
      <dgm:prSet presAssocID="{97E2598C-78A4-E84B-AD3D-0E9E67996879}" presName="node" presStyleLbl="revTx" presStyleIdx="1" presStyleCnt="3">
        <dgm:presLayoutVars>
          <dgm:bulletEnabled val="1"/>
        </dgm:presLayoutVars>
      </dgm:prSet>
      <dgm:spPr/>
    </dgm:pt>
    <dgm:pt modelId="{B74A9575-4B54-4343-AEBF-B16F39D68D7D}" type="pres">
      <dgm:prSet presAssocID="{508969E1-B9EF-BB48-A177-811504E6C04C}" presName="sibTrans" presStyleLbl="node1" presStyleIdx="1" presStyleCnt="3"/>
      <dgm:spPr/>
    </dgm:pt>
    <dgm:pt modelId="{BABC41BB-1692-9242-89F9-434C98926FE0}" type="pres">
      <dgm:prSet presAssocID="{7E6F04F7-34D3-D24C-848B-60EF731E8142}" presName="dummy" presStyleCnt="0"/>
      <dgm:spPr/>
    </dgm:pt>
    <dgm:pt modelId="{989F205D-330D-F948-97FB-ED53A4F0E5F6}" type="pres">
      <dgm:prSet presAssocID="{7E6F04F7-34D3-D24C-848B-60EF731E8142}" presName="node" presStyleLbl="revTx" presStyleIdx="2" presStyleCnt="3" custScaleX="99944">
        <dgm:presLayoutVars>
          <dgm:bulletEnabled val="1"/>
        </dgm:presLayoutVars>
      </dgm:prSet>
      <dgm:spPr/>
    </dgm:pt>
    <dgm:pt modelId="{787DE384-86FF-8E48-9A4B-FC8844B7E1C2}" type="pres">
      <dgm:prSet presAssocID="{CB7D27DE-7489-7142-BD53-99B513701DF3}" presName="sibTrans" presStyleLbl="node1" presStyleIdx="2" presStyleCnt="3" custScaleX="117901"/>
      <dgm:spPr/>
    </dgm:pt>
  </dgm:ptLst>
  <dgm:cxnLst>
    <dgm:cxn modelId="{315E3B0E-B913-4D5F-982A-9B2777614719}" srcId="{EEFCDA3F-6D83-4B5C-9044-19A3C58C20E1}" destId="{EDABFBC2-CDE1-48C3-932C-D34F862550C6}" srcOrd="0" destOrd="0" parTransId="{C92DA334-3341-48A8-9B9E-2E4EE0EE93A4}" sibTransId="{E626B358-B71F-4883-8C6A-7843B8F4C81E}"/>
    <dgm:cxn modelId="{1297D62E-70E1-0747-82BD-063EF9F35346}" type="presOf" srcId="{CB7D27DE-7489-7142-BD53-99B513701DF3}" destId="{787DE384-86FF-8E48-9A4B-FC8844B7E1C2}" srcOrd="0" destOrd="0" presId="urn:microsoft.com/office/officeart/2005/8/layout/cycle1"/>
    <dgm:cxn modelId="{B523F76A-0144-3C46-87B8-D613658507AA}" srcId="{EEFCDA3F-6D83-4B5C-9044-19A3C58C20E1}" destId="{97E2598C-78A4-E84B-AD3D-0E9E67996879}" srcOrd="1" destOrd="0" parTransId="{88B7EEAE-6C80-A948-A6DF-884D2EABD57F}" sibTransId="{508969E1-B9EF-BB48-A177-811504E6C04C}"/>
    <dgm:cxn modelId="{7D2DCBAB-91D4-5B4D-9B36-2548460C6951}" type="presOf" srcId="{E626B358-B71F-4883-8C6A-7843B8F4C81E}" destId="{882CB27C-2FEE-8548-A165-172BB17A706C}" srcOrd="0" destOrd="0" presId="urn:microsoft.com/office/officeart/2005/8/layout/cycle1"/>
    <dgm:cxn modelId="{8E667AB9-29DB-0546-BE24-C0D90AB72C2C}" type="presOf" srcId="{7E6F04F7-34D3-D24C-848B-60EF731E8142}" destId="{989F205D-330D-F948-97FB-ED53A4F0E5F6}" srcOrd="0" destOrd="0" presId="urn:microsoft.com/office/officeart/2005/8/layout/cycle1"/>
    <dgm:cxn modelId="{2A4842C3-5965-4502-866E-6ECC9BCA5BA9}" type="presOf" srcId="{EEFCDA3F-6D83-4B5C-9044-19A3C58C20E1}" destId="{4919D1E4-13A4-4B52-AE47-52C82E0CECA9}" srcOrd="0" destOrd="0" presId="urn:microsoft.com/office/officeart/2005/8/layout/cycle1"/>
    <dgm:cxn modelId="{C20584D8-AE6A-8C48-AE72-37E37E33146D}" type="presOf" srcId="{97E2598C-78A4-E84B-AD3D-0E9E67996879}" destId="{58D72376-7A88-3C45-B3C2-9C372F50ED3E}" srcOrd="0" destOrd="0" presId="urn:microsoft.com/office/officeart/2005/8/layout/cycle1"/>
    <dgm:cxn modelId="{07C052E1-1FD2-4F10-A811-1624A0A75D20}" type="presOf" srcId="{EDABFBC2-CDE1-48C3-932C-D34F862550C6}" destId="{11E00CC2-2C9D-4794-A7E8-A310EA499E7E}" srcOrd="0" destOrd="0" presId="urn:microsoft.com/office/officeart/2005/8/layout/cycle1"/>
    <dgm:cxn modelId="{6191DBE7-1DCD-0B44-B7A9-9A5250C5FE2C}" type="presOf" srcId="{508969E1-B9EF-BB48-A177-811504E6C04C}" destId="{B74A9575-4B54-4343-AEBF-B16F39D68D7D}" srcOrd="0" destOrd="0" presId="urn:microsoft.com/office/officeart/2005/8/layout/cycle1"/>
    <dgm:cxn modelId="{526A70FE-27AE-104D-AC93-0FCD14AFCBF6}" srcId="{EEFCDA3F-6D83-4B5C-9044-19A3C58C20E1}" destId="{7E6F04F7-34D3-D24C-848B-60EF731E8142}" srcOrd="2" destOrd="0" parTransId="{29CC7B81-B790-3745-A21F-851B142F50FE}" sibTransId="{CB7D27DE-7489-7142-BD53-99B513701DF3}"/>
    <dgm:cxn modelId="{2E0DE797-7567-BD46-848B-88163A13EAB8}" type="presParOf" srcId="{4919D1E4-13A4-4B52-AE47-52C82E0CECA9}" destId="{F42C0686-E782-AF42-A1BE-45B0968931D0}" srcOrd="0" destOrd="0" presId="urn:microsoft.com/office/officeart/2005/8/layout/cycle1"/>
    <dgm:cxn modelId="{24191F65-9716-4EF5-B36C-986D508CD7C0}" type="presParOf" srcId="{4919D1E4-13A4-4B52-AE47-52C82E0CECA9}" destId="{11E00CC2-2C9D-4794-A7E8-A310EA499E7E}" srcOrd="1" destOrd="0" presId="urn:microsoft.com/office/officeart/2005/8/layout/cycle1"/>
    <dgm:cxn modelId="{0F9047D6-E40E-AC46-9641-85A81D11D50F}" type="presParOf" srcId="{4919D1E4-13A4-4B52-AE47-52C82E0CECA9}" destId="{882CB27C-2FEE-8548-A165-172BB17A706C}" srcOrd="2" destOrd="0" presId="urn:microsoft.com/office/officeart/2005/8/layout/cycle1"/>
    <dgm:cxn modelId="{C9ADC7F0-CAD0-2643-9D06-9E28B3697E3D}" type="presParOf" srcId="{4919D1E4-13A4-4B52-AE47-52C82E0CECA9}" destId="{C1354FEF-E7A9-AC4B-B310-D29A498618AE}" srcOrd="3" destOrd="0" presId="urn:microsoft.com/office/officeart/2005/8/layout/cycle1"/>
    <dgm:cxn modelId="{B5EA7045-9BE6-B542-98A1-C62931FA70D5}" type="presParOf" srcId="{4919D1E4-13A4-4B52-AE47-52C82E0CECA9}" destId="{58D72376-7A88-3C45-B3C2-9C372F50ED3E}" srcOrd="4" destOrd="0" presId="urn:microsoft.com/office/officeart/2005/8/layout/cycle1"/>
    <dgm:cxn modelId="{C030E5DA-7F1A-AA46-BC3D-CBB891C6EEAB}" type="presParOf" srcId="{4919D1E4-13A4-4B52-AE47-52C82E0CECA9}" destId="{B74A9575-4B54-4343-AEBF-B16F39D68D7D}" srcOrd="5" destOrd="0" presId="urn:microsoft.com/office/officeart/2005/8/layout/cycle1"/>
    <dgm:cxn modelId="{969F9CF9-43FB-D545-A3B5-5BD2364D5B93}" type="presParOf" srcId="{4919D1E4-13A4-4B52-AE47-52C82E0CECA9}" destId="{BABC41BB-1692-9242-89F9-434C98926FE0}" srcOrd="6" destOrd="0" presId="urn:microsoft.com/office/officeart/2005/8/layout/cycle1"/>
    <dgm:cxn modelId="{02B14DC7-7639-DE4E-99DC-9732A904B128}" type="presParOf" srcId="{4919D1E4-13A4-4B52-AE47-52C82E0CECA9}" destId="{989F205D-330D-F948-97FB-ED53A4F0E5F6}" srcOrd="7" destOrd="0" presId="urn:microsoft.com/office/officeart/2005/8/layout/cycle1"/>
    <dgm:cxn modelId="{E287E003-1A76-744D-8689-B3F27D9F0E7E}" type="presParOf" srcId="{4919D1E4-13A4-4B52-AE47-52C82E0CECA9}" destId="{787DE384-86FF-8E48-9A4B-FC8844B7E1C2}"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FCDA3F-6D83-4B5C-9044-19A3C58C20E1}" type="doc">
      <dgm:prSet loTypeId="urn:microsoft.com/office/officeart/2005/8/layout/cycle1" loCatId="cycle" qsTypeId="urn:microsoft.com/office/officeart/2005/8/quickstyle/simple1" qsCatId="simple" csTypeId="urn:microsoft.com/office/officeart/2005/8/colors/accent4_1" csCatId="accent4" phldr="1"/>
      <dgm:spPr/>
      <dgm:t>
        <a:bodyPr/>
        <a:lstStyle/>
        <a:p>
          <a:endParaRPr lang="en-US"/>
        </a:p>
      </dgm:t>
    </dgm:pt>
    <dgm:pt modelId="{EDABFBC2-CDE1-48C3-932C-D34F862550C6}">
      <dgm:prSet custT="1"/>
      <dgm:spPr/>
      <dgm:t>
        <a:bodyPr/>
        <a:lstStyle/>
        <a:p>
          <a:r>
            <a:rPr lang="en-GB" sz="1400" b="1" kern="100" dirty="0">
              <a:latin typeface="+mn-lt"/>
              <a:ea typeface="Calibri" panose="020F0502020204030204" pitchFamily="34" charset="0"/>
              <a:cs typeface="Times New Roman" panose="02020603050405020304" pitchFamily="18" charset="0"/>
            </a:rPr>
            <a:t>Platforms collect and handle huge amounts </a:t>
          </a:r>
          <a:br>
            <a:rPr lang="en-GB" sz="1400" b="1" kern="100" dirty="0">
              <a:latin typeface="+mn-lt"/>
              <a:ea typeface="Calibri" panose="020F0502020204030204" pitchFamily="34" charset="0"/>
              <a:cs typeface="Times New Roman" panose="02020603050405020304" pitchFamily="18" charset="0"/>
            </a:rPr>
          </a:br>
          <a:r>
            <a:rPr lang="en-GB" sz="1400" b="1" kern="100" dirty="0">
              <a:latin typeface="+mn-lt"/>
              <a:ea typeface="Calibri" panose="020F0502020204030204" pitchFamily="34" charset="0"/>
              <a:cs typeface="Times New Roman" panose="02020603050405020304" pitchFamily="18" charset="0"/>
            </a:rPr>
            <a:t>of data which feed the algorithms</a:t>
          </a:r>
        </a:p>
      </dgm:t>
    </dgm:pt>
    <dgm:pt modelId="{C92DA334-3341-48A8-9B9E-2E4EE0EE93A4}" type="parTrans" cxnId="{315E3B0E-B913-4D5F-982A-9B2777614719}">
      <dgm:prSet/>
      <dgm:spPr/>
      <dgm:t>
        <a:bodyPr/>
        <a:lstStyle/>
        <a:p>
          <a:endParaRPr lang="en-GB" sz="1400">
            <a:latin typeface="+mn-lt"/>
          </a:endParaRPr>
        </a:p>
      </dgm:t>
    </dgm:pt>
    <dgm:pt modelId="{E626B358-B71F-4883-8C6A-7843B8F4C81E}" type="sibTrans" cxnId="{315E3B0E-B913-4D5F-982A-9B2777614719}">
      <dgm:prSet/>
      <dgm:spPr/>
      <dgm:t>
        <a:bodyPr/>
        <a:lstStyle/>
        <a:p>
          <a:endParaRPr lang="en-GB" sz="1400">
            <a:latin typeface="+mn-lt"/>
          </a:endParaRPr>
        </a:p>
      </dgm:t>
    </dgm:pt>
    <dgm:pt modelId="{AEC0DE13-4EDF-7345-BF28-D43DA69E76B3}">
      <dgm:prSet custT="1"/>
      <dgm:spPr/>
      <dgm:t>
        <a:bodyPr/>
        <a:lstStyle/>
        <a:p>
          <a:r>
            <a:rPr lang="en-GB" sz="1400" b="1" kern="100">
              <a:latin typeface="+mn-lt"/>
              <a:ea typeface="Calibri" panose="020F0502020204030204" pitchFamily="34" charset="0"/>
              <a:cs typeface="Times New Roman" panose="02020603050405020304" pitchFamily="18" charset="0"/>
            </a:rPr>
            <a:t>Data drives </a:t>
          </a:r>
          <a:br>
            <a:rPr lang="en-GB" sz="1400" b="1" kern="100">
              <a:latin typeface="+mn-lt"/>
              <a:ea typeface="Calibri" panose="020F0502020204030204" pitchFamily="34" charset="0"/>
              <a:cs typeface="Times New Roman" panose="02020603050405020304" pitchFamily="18" charset="0"/>
            </a:rPr>
          </a:br>
          <a:r>
            <a:rPr lang="en-GB" sz="1400" b="1" kern="100">
              <a:latin typeface="+mn-lt"/>
              <a:ea typeface="Calibri" panose="020F0502020204030204" pitchFamily="34" charset="0"/>
              <a:cs typeface="Times New Roman" panose="02020603050405020304" pitchFamily="18" charset="0"/>
            </a:rPr>
            <a:t>the value of platforms</a:t>
          </a:r>
          <a:endParaRPr lang="en-GB" sz="1400" b="1" kern="100" dirty="0">
            <a:latin typeface="+mn-lt"/>
            <a:ea typeface="Calibri" panose="020F0502020204030204" pitchFamily="34" charset="0"/>
            <a:cs typeface="Times New Roman" panose="02020603050405020304" pitchFamily="18" charset="0"/>
          </a:endParaRPr>
        </a:p>
      </dgm:t>
    </dgm:pt>
    <dgm:pt modelId="{804C9BA9-B3F0-3249-9D90-12C82826F80E}" type="parTrans" cxnId="{13DB33D0-D8F0-3842-9063-1647E17EFF11}">
      <dgm:prSet/>
      <dgm:spPr/>
      <dgm:t>
        <a:bodyPr/>
        <a:lstStyle/>
        <a:p>
          <a:endParaRPr lang="en-GB" sz="1400">
            <a:latin typeface="+mn-lt"/>
          </a:endParaRPr>
        </a:p>
      </dgm:t>
    </dgm:pt>
    <dgm:pt modelId="{45DE38B4-C073-A44D-B848-32BCF1F56B55}" type="sibTrans" cxnId="{13DB33D0-D8F0-3842-9063-1647E17EFF11}">
      <dgm:prSet/>
      <dgm:spPr/>
      <dgm:t>
        <a:bodyPr/>
        <a:lstStyle/>
        <a:p>
          <a:endParaRPr lang="en-GB" sz="1400">
            <a:latin typeface="+mn-lt"/>
          </a:endParaRPr>
        </a:p>
      </dgm:t>
    </dgm:pt>
    <dgm:pt modelId="{97E2598C-78A4-E84B-AD3D-0E9E67996879}">
      <dgm:prSet custT="1"/>
      <dgm:spPr/>
      <dgm:t>
        <a:bodyPr/>
        <a:lstStyle/>
        <a:p>
          <a:r>
            <a:rPr lang="en-GB" sz="1400" b="1" kern="100" dirty="0">
              <a:latin typeface="+mn-lt"/>
              <a:ea typeface="Calibri" panose="020F0502020204030204" pitchFamily="34" charset="0"/>
              <a:cs typeface="Times New Roman" panose="02020603050405020304" pitchFamily="18" charset="0"/>
            </a:rPr>
            <a:t>When left unregulated, this poses risks to data privacy and the rights of all platform users</a:t>
          </a:r>
        </a:p>
      </dgm:t>
    </dgm:pt>
    <dgm:pt modelId="{88B7EEAE-6C80-A948-A6DF-884D2EABD57F}" type="parTrans" cxnId="{B523F76A-0144-3C46-87B8-D613658507AA}">
      <dgm:prSet/>
      <dgm:spPr/>
      <dgm:t>
        <a:bodyPr/>
        <a:lstStyle/>
        <a:p>
          <a:endParaRPr lang="en-GB" sz="1400">
            <a:latin typeface="+mn-lt"/>
          </a:endParaRPr>
        </a:p>
      </dgm:t>
    </dgm:pt>
    <dgm:pt modelId="{508969E1-B9EF-BB48-A177-811504E6C04C}" type="sibTrans" cxnId="{B523F76A-0144-3C46-87B8-D613658507AA}">
      <dgm:prSet/>
      <dgm:spPr/>
      <dgm:t>
        <a:bodyPr/>
        <a:lstStyle/>
        <a:p>
          <a:endParaRPr lang="en-GB" sz="1400">
            <a:latin typeface="+mn-lt"/>
          </a:endParaRPr>
        </a:p>
      </dgm:t>
    </dgm:pt>
    <dgm:pt modelId="{4919D1E4-13A4-4B52-AE47-52C82E0CECA9}" type="pres">
      <dgm:prSet presAssocID="{EEFCDA3F-6D83-4B5C-9044-19A3C58C20E1}" presName="cycle" presStyleCnt="0">
        <dgm:presLayoutVars>
          <dgm:dir/>
          <dgm:resizeHandles val="exact"/>
        </dgm:presLayoutVars>
      </dgm:prSet>
      <dgm:spPr/>
    </dgm:pt>
    <dgm:pt modelId="{F42C0686-E782-AF42-A1BE-45B0968931D0}" type="pres">
      <dgm:prSet presAssocID="{EDABFBC2-CDE1-48C3-932C-D34F862550C6}" presName="dummy" presStyleCnt="0"/>
      <dgm:spPr/>
    </dgm:pt>
    <dgm:pt modelId="{11E00CC2-2C9D-4794-A7E8-A310EA499E7E}" type="pres">
      <dgm:prSet presAssocID="{EDABFBC2-CDE1-48C3-932C-D34F862550C6}" presName="node" presStyleLbl="revTx" presStyleIdx="0" presStyleCnt="3" custScaleX="67541" custRadScaleRad="108269" custRadScaleInc="13571">
        <dgm:presLayoutVars>
          <dgm:bulletEnabled val="1"/>
        </dgm:presLayoutVars>
      </dgm:prSet>
      <dgm:spPr/>
    </dgm:pt>
    <dgm:pt modelId="{882CB27C-2FEE-8548-A165-172BB17A706C}" type="pres">
      <dgm:prSet presAssocID="{E626B358-B71F-4883-8C6A-7843B8F4C81E}" presName="sibTrans" presStyleLbl="node1" presStyleIdx="0" presStyleCnt="3"/>
      <dgm:spPr/>
    </dgm:pt>
    <dgm:pt modelId="{339D21D4-C55D-7641-BE65-A3126BF414F3}" type="pres">
      <dgm:prSet presAssocID="{AEC0DE13-4EDF-7345-BF28-D43DA69E76B3}" presName="dummy" presStyleCnt="0"/>
      <dgm:spPr/>
    </dgm:pt>
    <dgm:pt modelId="{31DFFC11-0B64-AF4D-98F6-C60967C0DDDF}" type="pres">
      <dgm:prSet presAssocID="{AEC0DE13-4EDF-7345-BF28-D43DA69E76B3}" presName="node" presStyleLbl="revTx" presStyleIdx="1" presStyleCnt="3">
        <dgm:presLayoutVars>
          <dgm:bulletEnabled val="1"/>
        </dgm:presLayoutVars>
      </dgm:prSet>
      <dgm:spPr/>
    </dgm:pt>
    <dgm:pt modelId="{2CCB9232-F1FE-8646-B682-668E65186D61}" type="pres">
      <dgm:prSet presAssocID="{45DE38B4-C073-A44D-B848-32BCF1F56B55}" presName="sibTrans" presStyleLbl="node1" presStyleIdx="1" presStyleCnt="3"/>
      <dgm:spPr/>
    </dgm:pt>
    <dgm:pt modelId="{C1354FEF-E7A9-AC4B-B310-D29A498618AE}" type="pres">
      <dgm:prSet presAssocID="{97E2598C-78A4-E84B-AD3D-0E9E67996879}" presName="dummy" presStyleCnt="0"/>
      <dgm:spPr/>
    </dgm:pt>
    <dgm:pt modelId="{58D72376-7A88-3C45-B3C2-9C372F50ED3E}" type="pres">
      <dgm:prSet presAssocID="{97E2598C-78A4-E84B-AD3D-0E9E67996879}" presName="node" presStyleLbl="revTx" presStyleIdx="2" presStyleCnt="3" custScaleX="76916" custRadScaleRad="105943" custRadScaleInc="-4597">
        <dgm:presLayoutVars>
          <dgm:bulletEnabled val="1"/>
        </dgm:presLayoutVars>
      </dgm:prSet>
      <dgm:spPr/>
    </dgm:pt>
    <dgm:pt modelId="{B74A9575-4B54-4343-AEBF-B16F39D68D7D}" type="pres">
      <dgm:prSet presAssocID="{508969E1-B9EF-BB48-A177-811504E6C04C}" presName="sibTrans" presStyleLbl="node1" presStyleIdx="2" presStyleCnt="3"/>
      <dgm:spPr/>
    </dgm:pt>
  </dgm:ptLst>
  <dgm:cxnLst>
    <dgm:cxn modelId="{315E3B0E-B913-4D5F-982A-9B2777614719}" srcId="{EEFCDA3F-6D83-4B5C-9044-19A3C58C20E1}" destId="{EDABFBC2-CDE1-48C3-932C-D34F862550C6}" srcOrd="0" destOrd="0" parTransId="{C92DA334-3341-48A8-9B9E-2E4EE0EE93A4}" sibTransId="{E626B358-B71F-4883-8C6A-7843B8F4C81E}"/>
    <dgm:cxn modelId="{E1937B13-672B-E94F-A5C0-1F73A96B4BC6}" type="presOf" srcId="{45DE38B4-C073-A44D-B848-32BCF1F56B55}" destId="{2CCB9232-F1FE-8646-B682-668E65186D61}" srcOrd="0" destOrd="0" presId="urn:microsoft.com/office/officeart/2005/8/layout/cycle1"/>
    <dgm:cxn modelId="{B523F76A-0144-3C46-87B8-D613658507AA}" srcId="{EEFCDA3F-6D83-4B5C-9044-19A3C58C20E1}" destId="{97E2598C-78A4-E84B-AD3D-0E9E67996879}" srcOrd="2" destOrd="0" parTransId="{88B7EEAE-6C80-A948-A6DF-884D2EABD57F}" sibTransId="{508969E1-B9EF-BB48-A177-811504E6C04C}"/>
    <dgm:cxn modelId="{1AAC998B-626B-294A-914E-8E734DF483A0}" type="presOf" srcId="{AEC0DE13-4EDF-7345-BF28-D43DA69E76B3}" destId="{31DFFC11-0B64-AF4D-98F6-C60967C0DDDF}" srcOrd="0" destOrd="0" presId="urn:microsoft.com/office/officeart/2005/8/layout/cycle1"/>
    <dgm:cxn modelId="{7D2DCBAB-91D4-5B4D-9B36-2548460C6951}" type="presOf" srcId="{E626B358-B71F-4883-8C6A-7843B8F4C81E}" destId="{882CB27C-2FEE-8548-A165-172BB17A706C}" srcOrd="0" destOrd="0" presId="urn:microsoft.com/office/officeart/2005/8/layout/cycle1"/>
    <dgm:cxn modelId="{2A4842C3-5965-4502-866E-6ECC9BCA5BA9}" type="presOf" srcId="{EEFCDA3F-6D83-4B5C-9044-19A3C58C20E1}" destId="{4919D1E4-13A4-4B52-AE47-52C82E0CECA9}" srcOrd="0" destOrd="0" presId="urn:microsoft.com/office/officeart/2005/8/layout/cycle1"/>
    <dgm:cxn modelId="{13DB33D0-D8F0-3842-9063-1647E17EFF11}" srcId="{EEFCDA3F-6D83-4B5C-9044-19A3C58C20E1}" destId="{AEC0DE13-4EDF-7345-BF28-D43DA69E76B3}" srcOrd="1" destOrd="0" parTransId="{804C9BA9-B3F0-3249-9D90-12C82826F80E}" sibTransId="{45DE38B4-C073-A44D-B848-32BCF1F56B55}"/>
    <dgm:cxn modelId="{C20584D8-AE6A-8C48-AE72-37E37E33146D}" type="presOf" srcId="{97E2598C-78A4-E84B-AD3D-0E9E67996879}" destId="{58D72376-7A88-3C45-B3C2-9C372F50ED3E}" srcOrd="0" destOrd="0" presId="urn:microsoft.com/office/officeart/2005/8/layout/cycle1"/>
    <dgm:cxn modelId="{07C052E1-1FD2-4F10-A811-1624A0A75D20}" type="presOf" srcId="{EDABFBC2-CDE1-48C3-932C-D34F862550C6}" destId="{11E00CC2-2C9D-4794-A7E8-A310EA499E7E}" srcOrd="0" destOrd="0" presId="urn:microsoft.com/office/officeart/2005/8/layout/cycle1"/>
    <dgm:cxn modelId="{6191DBE7-1DCD-0B44-B7A9-9A5250C5FE2C}" type="presOf" srcId="{508969E1-B9EF-BB48-A177-811504E6C04C}" destId="{B74A9575-4B54-4343-AEBF-B16F39D68D7D}" srcOrd="0" destOrd="0" presId="urn:microsoft.com/office/officeart/2005/8/layout/cycle1"/>
    <dgm:cxn modelId="{2E0DE797-7567-BD46-848B-88163A13EAB8}" type="presParOf" srcId="{4919D1E4-13A4-4B52-AE47-52C82E0CECA9}" destId="{F42C0686-E782-AF42-A1BE-45B0968931D0}" srcOrd="0" destOrd="0" presId="urn:microsoft.com/office/officeart/2005/8/layout/cycle1"/>
    <dgm:cxn modelId="{24191F65-9716-4EF5-B36C-986D508CD7C0}" type="presParOf" srcId="{4919D1E4-13A4-4B52-AE47-52C82E0CECA9}" destId="{11E00CC2-2C9D-4794-A7E8-A310EA499E7E}" srcOrd="1" destOrd="0" presId="urn:microsoft.com/office/officeart/2005/8/layout/cycle1"/>
    <dgm:cxn modelId="{0F9047D6-E40E-AC46-9641-85A81D11D50F}" type="presParOf" srcId="{4919D1E4-13A4-4B52-AE47-52C82E0CECA9}" destId="{882CB27C-2FEE-8548-A165-172BB17A706C}" srcOrd="2" destOrd="0" presId="urn:microsoft.com/office/officeart/2005/8/layout/cycle1"/>
    <dgm:cxn modelId="{CD4769FF-9F8B-B54E-9ECF-044FE0C2726B}" type="presParOf" srcId="{4919D1E4-13A4-4B52-AE47-52C82E0CECA9}" destId="{339D21D4-C55D-7641-BE65-A3126BF414F3}" srcOrd="3" destOrd="0" presId="urn:microsoft.com/office/officeart/2005/8/layout/cycle1"/>
    <dgm:cxn modelId="{5C525C92-7ABE-1849-AF3A-AEA53984148E}" type="presParOf" srcId="{4919D1E4-13A4-4B52-AE47-52C82E0CECA9}" destId="{31DFFC11-0B64-AF4D-98F6-C60967C0DDDF}" srcOrd="4" destOrd="0" presId="urn:microsoft.com/office/officeart/2005/8/layout/cycle1"/>
    <dgm:cxn modelId="{FD345248-460E-B147-9E6E-42FFF9F81EAC}" type="presParOf" srcId="{4919D1E4-13A4-4B52-AE47-52C82E0CECA9}" destId="{2CCB9232-F1FE-8646-B682-668E65186D61}" srcOrd="5" destOrd="0" presId="urn:microsoft.com/office/officeart/2005/8/layout/cycle1"/>
    <dgm:cxn modelId="{C9ADC7F0-CAD0-2643-9D06-9E28B3697E3D}" type="presParOf" srcId="{4919D1E4-13A4-4B52-AE47-52C82E0CECA9}" destId="{C1354FEF-E7A9-AC4B-B310-D29A498618AE}" srcOrd="6" destOrd="0" presId="urn:microsoft.com/office/officeart/2005/8/layout/cycle1"/>
    <dgm:cxn modelId="{B5EA7045-9BE6-B542-98A1-C62931FA70D5}" type="presParOf" srcId="{4919D1E4-13A4-4B52-AE47-52C82E0CECA9}" destId="{58D72376-7A88-3C45-B3C2-9C372F50ED3E}" srcOrd="7" destOrd="0" presId="urn:microsoft.com/office/officeart/2005/8/layout/cycle1"/>
    <dgm:cxn modelId="{C030E5DA-7F1A-AA46-BC3D-CBB891C6EEAB}" type="presParOf" srcId="{4919D1E4-13A4-4B52-AE47-52C82E0CECA9}" destId="{B74A9575-4B54-4343-AEBF-B16F39D68D7D}" srcOrd="8" destOrd="0" presId="urn:microsoft.com/office/officeart/2005/8/layout/cycle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E00CC2-2C9D-4794-A7E8-A310EA499E7E}">
      <dsp:nvSpPr>
        <dsp:cNvPr id="0" name=""/>
        <dsp:cNvSpPr/>
      </dsp:nvSpPr>
      <dsp:spPr>
        <a:xfrm>
          <a:off x="4333234" y="453996"/>
          <a:ext cx="1411540" cy="18570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00" dirty="0">
              <a:latin typeface="+mn-lt"/>
              <a:ea typeface="Calibri" panose="020F0502020204030204" pitchFamily="34" charset="0"/>
              <a:cs typeface="Times New Roman" panose="02020603050405020304" pitchFamily="18" charset="0"/>
            </a:rPr>
            <a:t>Platforms use algorithms to manage workforce</a:t>
          </a:r>
        </a:p>
      </dsp:txBody>
      <dsp:txXfrm>
        <a:off x="4333234" y="453996"/>
        <a:ext cx="1411540" cy="1857069"/>
      </dsp:txXfrm>
    </dsp:sp>
    <dsp:sp modelId="{882CB27C-2FEE-8548-A165-172BB17A706C}">
      <dsp:nvSpPr>
        <dsp:cNvPr id="0" name=""/>
        <dsp:cNvSpPr/>
      </dsp:nvSpPr>
      <dsp:spPr>
        <a:xfrm>
          <a:off x="1227787" y="-84318"/>
          <a:ext cx="4387926" cy="4387926"/>
        </a:xfrm>
        <a:prstGeom prst="circularArrow">
          <a:avLst>
            <a:gd name="adj1" fmla="val 8253"/>
            <a:gd name="adj2" fmla="val 576491"/>
            <a:gd name="adj3" fmla="val 3301614"/>
            <a:gd name="adj4" fmla="val 385139"/>
            <a:gd name="adj5" fmla="val 9628"/>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D72376-7A88-3C45-B3C2-9C372F50ED3E}">
      <dsp:nvSpPr>
        <dsp:cNvPr id="0" name=""/>
        <dsp:cNvSpPr/>
      </dsp:nvSpPr>
      <dsp:spPr>
        <a:xfrm>
          <a:off x="2336478" y="3066787"/>
          <a:ext cx="1857069" cy="18570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00" dirty="0">
              <a:latin typeface="+mn-lt"/>
              <a:ea typeface="Calibri" panose="020F0502020204030204" pitchFamily="34" charset="0"/>
              <a:cs typeface="Times New Roman" panose="02020603050405020304" pitchFamily="18" charset="0"/>
            </a:rPr>
            <a:t>Often expressing control &amp; restricting worker rights </a:t>
          </a:r>
        </a:p>
      </dsp:txBody>
      <dsp:txXfrm>
        <a:off x="2336478" y="3066787"/>
        <a:ext cx="1857069" cy="1857069"/>
      </dsp:txXfrm>
    </dsp:sp>
    <dsp:sp modelId="{B74A9575-4B54-4343-AEBF-B16F39D68D7D}">
      <dsp:nvSpPr>
        <dsp:cNvPr id="0" name=""/>
        <dsp:cNvSpPr/>
      </dsp:nvSpPr>
      <dsp:spPr>
        <a:xfrm>
          <a:off x="1071050" y="-298"/>
          <a:ext cx="4387926" cy="4387926"/>
        </a:xfrm>
        <a:prstGeom prst="circularArrow">
          <a:avLst>
            <a:gd name="adj1" fmla="val 8253"/>
            <a:gd name="adj2" fmla="val 576491"/>
            <a:gd name="adj3" fmla="val 10170641"/>
            <a:gd name="adj4" fmla="val 7261364"/>
            <a:gd name="adj5" fmla="val 9628"/>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9F205D-330D-F948-97FB-ED53A4F0E5F6}">
      <dsp:nvSpPr>
        <dsp:cNvPr id="0" name=""/>
        <dsp:cNvSpPr/>
      </dsp:nvSpPr>
      <dsp:spPr>
        <a:xfrm>
          <a:off x="776717" y="364301"/>
          <a:ext cx="1856029" cy="18570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00" dirty="0">
              <a:latin typeface="+mn-lt"/>
              <a:ea typeface="Calibri" panose="020F0502020204030204" pitchFamily="34" charset="0"/>
              <a:cs typeface="Times New Roman" panose="02020603050405020304" pitchFamily="18" charset="0"/>
            </a:rPr>
            <a:t>Algorithmic management has profound social and economic consequences for platform users</a:t>
          </a:r>
        </a:p>
      </dsp:txBody>
      <dsp:txXfrm>
        <a:off x="776717" y="364301"/>
        <a:ext cx="1856029" cy="1857069"/>
      </dsp:txXfrm>
    </dsp:sp>
    <dsp:sp modelId="{787DE384-86FF-8E48-9A4B-FC8844B7E1C2}">
      <dsp:nvSpPr>
        <dsp:cNvPr id="0" name=""/>
        <dsp:cNvSpPr/>
      </dsp:nvSpPr>
      <dsp:spPr>
        <a:xfrm>
          <a:off x="845011" y="-72557"/>
          <a:ext cx="5173408" cy="4387926"/>
        </a:xfrm>
        <a:prstGeom prst="circularArrow">
          <a:avLst>
            <a:gd name="adj1" fmla="val 8253"/>
            <a:gd name="adj2" fmla="val 576491"/>
            <a:gd name="adj3" fmla="val 17425029"/>
            <a:gd name="adj4" fmla="val 14620497"/>
            <a:gd name="adj5" fmla="val 9628"/>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E00CC2-2C9D-4794-A7E8-A310EA499E7E}">
      <dsp:nvSpPr>
        <dsp:cNvPr id="0" name=""/>
        <dsp:cNvSpPr/>
      </dsp:nvSpPr>
      <dsp:spPr>
        <a:xfrm>
          <a:off x="4684714" y="474639"/>
          <a:ext cx="1313835" cy="1945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00" dirty="0">
              <a:latin typeface="+mn-lt"/>
              <a:ea typeface="Calibri" panose="020F0502020204030204" pitchFamily="34" charset="0"/>
              <a:cs typeface="Times New Roman" panose="02020603050405020304" pitchFamily="18" charset="0"/>
            </a:rPr>
            <a:t>Platforms collect and handle huge amounts </a:t>
          </a:r>
          <a:br>
            <a:rPr lang="en-GB" sz="1400" b="1" kern="100" dirty="0">
              <a:latin typeface="+mn-lt"/>
              <a:ea typeface="Calibri" panose="020F0502020204030204" pitchFamily="34" charset="0"/>
              <a:cs typeface="Times New Roman" panose="02020603050405020304" pitchFamily="18" charset="0"/>
            </a:rPr>
          </a:br>
          <a:r>
            <a:rPr lang="en-GB" sz="1400" b="1" kern="100" dirty="0">
              <a:latin typeface="+mn-lt"/>
              <a:ea typeface="Calibri" panose="020F0502020204030204" pitchFamily="34" charset="0"/>
              <a:cs typeface="Times New Roman" panose="02020603050405020304" pitchFamily="18" charset="0"/>
            </a:rPr>
            <a:t>of data which feed the algorithms</a:t>
          </a:r>
        </a:p>
      </dsp:txBody>
      <dsp:txXfrm>
        <a:off x="4684714" y="474639"/>
        <a:ext cx="1313835" cy="1945240"/>
      </dsp:txXfrm>
    </dsp:sp>
    <dsp:sp modelId="{882CB27C-2FEE-8548-A165-172BB17A706C}">
      <dsp:nvSpPr>
        <dsp:cNvPr id="0" name=""/>
        <dsp:cNvSpPr/>
      </dsp:nvSpPr>
      <dsp:spPr>
        <a:xfrm>
          <a:off x="1349183" y="-89308"/>
          <a:ext cx="4596548" cy="4596548"/>
        </a:xfrm>
        <a:prstGeom prst="circularArrow">
          <a:avLst>
            <a:gd name="adj1" fmla="val 8252"/>
            <a:gd name="adj2" fmla="val 576446"/>
            <a:gd name="adj3" fmla="val 3301798"/>
            <a:gd name="adj4" fmla="val 384980"/>
            <a:gd name="adj5" fmla="val 9628"/>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DFFC11-0B64-AF4D-98F6-C60967C0DDDF}">
      <dsp:nvSpPr>
        <dsp:cNvPr id="0" name=""/>
        <dsp:cNvSpPr/>
      </dsp:nvSpPr>
      <dsp:spPr>
        <a:xfrm>
          <a:off x="2510651" y="3211691"/>
          <a:ext cx="1945240" cy="1945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00">
              <a:latin typeface="+mn-lt"/>
              <a:ea typeface="Calibri" panose="020F0502020204030204" pitchFamily="34" charset="0"/>
              <a:cs typeface="Times New Roman" panose="02020603050405020304" pitchFamily="18" charset="0"/>
            </a:rPr>
            <a:t>Data drives </a:t>
          </a:r>
          <a:br>
            <a:rPr lang="en-GB" sz="1400" b="1" kern="100">
              <a:latin typeface="+mn-lt"/>
              <a:ea typeface="Calibri" panose="020F0502020204030204" pitchFamily="34" charset="0"/>
              <a:cs typeface="Times New Roman" panose="02020603050405020304" pitchFamily="18" charset="0"/>
            </a:rPr>
          </a:br>
          <a:r>
            <a:rPr lang="en-GB" sz="1400" b="1" kern="100">
              <a:latin typeface="+mn-lt"/>
              <a:ea typeface="Calibri" panose="020F0502020204030204" pitchFamily="34" charset="0"/>
              <a:cs typeface="Times New Roman" panose="02020603050405020304" pitchFamily="18" charset="0"/>
            </a:rPr>
            <a:t>the value of platforms</a:t>
          </a:r>
          <a:endParaRPr lang="en-GB" sz="1400" b="1" kern="100" dirty="0">
            <a:latin typeface="+mn-lt"/>
            <a:ea typeface="Calibri" panose="020F0502020204030204" pitchFamily="34" charset="0"/>
            <a:cs typeface="Times New Roman" panose="02020603050405020304" pitchFamily="18" charset="0"/>
          </a:endParaRPr>
        </a:p>
      </dsp:txBody>
      <dsp:txXfrm>
        <a:off x="2510651" y="3211691"/>
        <a:ext cx="1945240" cy="1945240"/>
      </dsp:txXfrm>
    </dsp:sp>
    <dsp:sp modelId="{2CCB9232-F1FE-8646-B682-668E65186D61}">
      <dsp:nvSpPr>
        <dsp:cNvPr id="0" name=""/>
        <dsp:cNvSpPr/>
      </dsp:nvSpPr>
      <dsp:spPr>
        <a:xfrm>
          <a:off x="1070781" y="-64711"/>
          <a:ext cx="4596548" cy="4596548"/>
        </a:xfrm>
        <a:prstGeom prst="circularArrow">
          <a:avLst>
            <a:gd name="adj1" fmla="val 8252"/>
            <a:gd name="adj2" fmla="val 576446"/>
            <a:gd name="adj3" fmla="val 10055269"/>
            <a:gd name="adj4" fmla="val 7023208"/>
            <a:gd name="adj5" fmla="val 9628"/>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D72376-7A88-3C45-B3C2-9C372F50ED3E}">
      <dsp:nvSpPr>
        <dsp:cNvPr id="0" name=""/>
        <dsp:cNvSpPr/>
      </dsp:nvSpPr>
      <dsp:spPr>
        <a:xfrm>
          <a:off x="972359" y="380674"/>
          <a:ext cx="1496201" cy="1945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00" dirty="0">
              <a:latin typeface="+mn-lt"/>
              <a:ea typeface="Calibri" panose="020F0502020204030204" pitchFamily="34" charset="0"/>
              <a:cs typeface="Times New Roman" panose="02020603050405020304" pitchFamily="18" charset="0"/>
            </a:rPr>
            <a:t>When left unregulated, this poses risks to data privacy and the rights of all platform users</a:t>
          </a:r>
        </a:p>
      </dsp:txBody>
      <dsp:txXfrm>
        <a:off x="972359" y="380674"/>
        <a:ext cx="1496201" cy="1945240"/>
      </dsp:txXfrm>
    </dsp:sp>
    <dsp:sp modelId="{B74A9575-4B54-4343-AEBF-B16F39D68D7D}">
      <dsp:nvSpPr>
        <dsp:cNvPr id="0" name=""/>
        <dsp:cNvSpPr/>
      </dsp:nvSpPr>
      <dsp:spPr>
        <a:xfrm>
          <a:off x="1230133" y="-162545"/>
          <a:ext cx="4596548" cy="4596548"/>
        </a:xfrm>
        <a:prstGeom prst="circularArrow">
          <a:avLst>
            <a:gd name="adj1" fmla="val 8252"/>
            <a:gd name="adj2" fmla="val 576446"/>
            <a:gd name="adj3" fmla="val 17890495"/>
            <a:gd name="adj4" fmla="val 14150193"/>
            <a:gd name="adj5" fmla="val 9628"/>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9019A786-2D43-5F46-A1B0-EC81FF79D74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latin typeface="Arial" panose="020B0604020202020204" pitchFamily="34" charset="0"/>
            </a:endParaRPr>
          </a:p>
        </p:txBody>
      </p:sp>
      <p:sp>
        <p:nvSpPr>
          <p:cNvPr id="3" name="Datumsplatzhalter 2">
            <a:extLst>
              <a:ext uri="{FF2B5EF4-FFF2-40B4-BE49-F238E27FC236}">
                <a16:creationId xmlns:a16="http://schemas.microsoft.com/office/drawing/2014/main" id="{DBB3D134-D0F0-9046-B1B5-B176E42139F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FF8923-7482-0D4E-AF91-EF87BAC2BB0D}" type="datetimeFigureOut">
              <a:rPr lang="de-DE" smtClean="0">
                <a:latin typeface="Arial" panose="020B0604020202020204" pitchFamily="34" charset="0"/>
              </a:rPr>
              <a:t>21.05.26</a:t>
            </a:fld>
            <a:endParaRPr lang="de-DE" dirty="0">
              <a:latin typeface="Arial" panose="020B0604020202020204" pitchFamily="34" charset="0"/>
            </a:endParaRPr>
          </a:p>
        </p:txBody>
      </p:sp>
      <p:sp>
        <p:nvSpPr>
          <p:cNvPr id="4" name="Fußzeilenplatzhalter 3">
            <a:extLst>
              <a:ext uri="{FF2B5EF4-FFF2-40B4-BE49-F238E27FC236}">
                <a16:creationId xmlns:a16="http://schemas.microsoft.com/office/drawing/2014/main" id="{F252147E-6B97-3F46-A6BF-8361F3EB04E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latin typeface="Arial" panose="020B0604020202020204" pitchFamily="34" charset="0"/>
            </a:endParaRPr>
          </a:p>
        </p:txBody>
      </p:sp>
      <p:sp>
        <p:nvSpPr>
          <p:cNvPr id="5" name="Foliennummernplatzhalter 4">
            <a:extLst>
              <a:ext uri="{FF2B5EF4-FFF2-40B4-BE49-F238E27FC236}">
                <a16:creationId xmlns:a16="http://schemas.microsoft.com/office/drawing/2014/main" id="{77144339-C1AC-3A41-BBEB-BF4DE9D3BB8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A526296-77F8-E645-85E3-C9A12C15B2D0}" type="slidenum">
              <a:rPr lang="de-DE" smtClean="0">
                <a:latin typeface="Arial" panose="020B0604020202020204" pitchFamily="34" charset="0"/>
              </a:rPr>
              <a:t>‹Nr.›</a:t>
            </a:fld>
            <a:endParaRPr lang="de-DE" dirty="0">
              <a:latin typeface="Arial" panose="020B0604020202020204" pitchFamily="34" charset="0"/>
            </a:endParaRPr>
          </a:p>
        </p:txBody>
      </p:sp>
    </p:spTree>
    <p:extLst>
      <p:ext uri="{BB962C8B-B14F-4D97-AF65-F5344CB8AC3E}">
        <p14:creationId xmlns:p14="http://schemas.microsoft.com/office/powerpoint/2010/main" val="416275812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hapter 5">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B12DE-5ECC-4A6C-90C5-889B8B34CE60}"/>
              </a:ext>
            </a:extLst>
          </p:cNvPr>
          <p:cNvSpPr>
            <a:spLocks noGrp="1"/>
          </p:cNvSpPr>
          <p:nvPr>
            <p:ph type="title"/>
          </p:nvPr>
        </p:nvSpPr>
        <p:spPr>
          <a:xfrm>
            <a:off x="1135463" y="1217584"/>
            <a:ext cx="5413180" cy="893094"/>
          </a:xfrm>
          <a:prstGeom prst="rect">
            <a:avLst/>
          </a:prstGeom>
        </p:spPr>
        <p:txBody>
          <a:bodyPr lIns="0" anchor="b"/>
          <a:lstStyle>
            <a:lvl1pPr>
              <a:lnSpc>
                <a:spcPct val="104000"/>
              </a:lnSpc>
              <a:defRPr sz="3200">
                <a:solidFill>
                  <a:schemeClr val="bg1"/>
                </a:solidFill>
              </a:defRPr>
            </a:lvl1pPr>
          </a:lstStyle>
          <a:p>
            <a:r>
              <a:rPr lang="de-DE" dirty="0"/>
              <a:t>Mastertitelformat bearbeiten</a:t>
            </a:r>
            <a:endParaRPr lang="en-US" dirty="0"/>
          </a:p>
        </p:txBody>
      </p:sp>
      <p:sp>
        <p:nvSpPr>
          <p:cNvPr id="3" name="Text Placeholder 2">
            <a:extLst>
              <a:ext uri="{FF2B5EF4-FFF2-40B4-BE49-F238E27FC236}">
                <a16:creationId xmlns:a16="http://schemas.microsoft.com/office/drawing/2014/main" id="{37D5A461-5B2A-4C22-884F-F9AE4E427075}"/>
              </a:ext>
            </a:extLst>
          </p:cNvPr>
          <p:cNvSpPr>
            <a:spLocks noGrp="1"/>
          </p:cNvSpPr>
          <p:nvPr>
            <p:ph type="body" idx="1"/>
          </p:nvPr>
        </p:nvSpPr>
        <p:spPr>
          <a:xfrm>
            <a:off x="1135463" y="2156448"/>
            <a:ext cx="5414400" cy="892800"/>
          </a:xfrm>
        </p:spPr>
        <p:txBody>
          <a:bodyPr/>
          <a:lstStyle>
            <a:lvl1pPr marL="0" indent="0">
              <a:spcAft>
                <a:spcPts val="0"/>
              </a:spcAft>
              <a:buNone/>
              <a:defRPr sz="19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Mastertextformat bearbeiten</a:t>
            </a:r>
          </a:p>
        </p:txBody>
      </p:sp>
      <p:sp>
        <p:nvSpPr>
          <p:cNvPr id="6" name="Slide Number Placeholder 5">
            <a:extLst>
              <a:ext uri="{FF2B5EF4-FFF2-40B4-BE49-F238E27FC236}">
                <a16:creationId xmlns:a16="http://schemas.microsoft.com/office/drawing/2014/main" id="{DF11BF50-E5B1-437E-9179-B76218E04069}"/>
              </a:ext>
            </a:extLst>
          </p:cNvPr>
          <p:cNvSpPr>
            <a:spLocks noGrp="1"/>
          </p:cNvSpPr>
          <p:nvPr>
            <p:ph type="sldNum" sz="quarter" idx="12"/>
          </p:nvPr>
        </p:nvSpPr>
        <p:spPr>
          <a:xfrm>
            <a:off x="378506" y="6440400"/>
            <a:ext cx="335869" cy="180000"/>
          </a:xfrm>
          <a:prstGeom prst="rect">
            <a:avLst/>
          </a:prstGeom>
        </p:spPr>
        <p:txBody>
          <a:bodyPr/>
          <a:lstStyle>
            <a:lvl1pPr>
              <a:defRPr>
                <a:solidFill>
                  <a:schemeClr val="bg1"/>
                </a:solidFill>
              </a:defRPr>
            </a:lvl1pPr>
          </a:lstStyle>
          <a:p>
            <a:fld id="{D5CAEDA0-6F27-4F9B-B320-EDE47966784F}" type="slidenum">
              <a:rPr lang="en-US" smtClean="0"/>
              <a:pPr/>
              <a:t>‹Nr.›</a:t>
            </a:fld>
            <a:endParaRPr lang="en-US"/>
          </a:p>
        </p:txBody>
      </p:sp>
      <p:sp>
        <p:nvSpPr>
          <p:cNvPr id="9" name="Grafik 6">
            <a:extLst>
              <a:ext uri="{FF2B5EF4-FFF2-40B4-BE49-F238E27FC236}">
                <a16:creationId xmlns:a16="http://schemas.microsoft.com/office/drawing/2014/main" id="{0836E5CC-6E27-4B42-9756-4E2C54B34286}"/>
              </a:ext>
            </a:extLst>
          </p:cNvPr>
          <p:cNvSpPr>
            <a:spLocks noChangeAspect="1"/>
          </p:cNvSpPr>
          <p:nvPr userDrawn="1"/>
        </p:nvSpPr>
        <p:spPr>
          <a:xfrm>
            <a:off x="714375" y="615463"/>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10" name="Grafik 6">
            <a:extLst>
              <a:ext uri="{FF2B5EF4-FFF2-40B4-BE49-F238E27FC236}">
                <a16:creationId xmlns:a16="http://schemas.microsoft.com/office/drawing/2014/main" id="{B599C5A5-650E-4539-BED6-5EF4D82753A0}"/>
              </a:ext>
            </a:extLst>
          </p:cNvPr>
          <p:cNvSpPr>
            <a:spLocks noChangeAspect="1"/>
          </p:cNvSpPr>
          <p:nvPr userDrawn="1"/>
        </p:nvSpPr>
        <p:spPr>
          <a:xfrm rot="10800000">
            <a:off x="4195022" y="1654848"/>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7" name="Textfeld 6">
            <a:extLst>
              <a:ext uri="{FF2B5EF4-FFF2-40B4-BE49-F238E27FC236}">
                <a16:creationId xmlns:a16="http://schemas.microsoft.com/office/drawing/2014/main" id="{4D6A6E0F-C501-8642-BE78-85B812B7012B}"/>
              </a:ext>
            </a:extLst>
          </p:cNvPr>
          <p:cNvSpPr txBox="1"/>
          <p:nvPr userDrawn="1"/>
        </p:nvSpPr>
        <p:spPr>
          <a:xfrm>
            <a:off x="-270344" y="4397071"/>
            <a:ext cx="0" cy="0"/>
          </a:xfrm>
          <a:prstGeom prst="rect">
            <a:avLst/>
          </a:prstGeom>
          <a:noFill/>
        </p:spPr>
        <p:txBody>
          <a:bodyPr wrap="none" lIns="0" tIns="0" rIns="0" bIns="0" rtlCol="0">
            <a:noAutofit/>
          </a:bodyPr>
          <a:lstStyle/>
          <a:p>
            <a:pPr algn="l"/>
            <a:endParaRPr lang="de-DE"/>
          </a:p>
        </p:txBody>
      </p:sp>
      <p:pic>
        <p:nvPicPr>
          <p:cNvPr id="16" name="Grafik 15">
            <a:extLst>
              <a:ext uri="{FF2B5EF4-FFF2-40B4-BE49-F238E27FC236}">
                <a16:creationId xmlns:a16="http://schemas.microsoft.com/office/drawing/2014/main" id="{CB2E2B79-C830-4946-9C63-D7FE603770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5846"/>
          <a:stretch/>
        </p:blipFill>
        <p:spPr>
          <a:xfrm rot="20571510" flipH="1">
            <a:off x="5400194" y="2038393"/>
            <a:ext cx="7932169" cy="5713853"/>
          </a:xfrm>
          <a:prstGeom prst="rect">
            <a:avLst/>
          </a:prstGeom>
        </p:spPr>
      </p:pic>
      <p:sp>
        <p:nvSpPr>
          <p:cNvPr id="17" name="Textfeld 16">
            <a:extLst>
              <a:ext uri="{FF2B5EF4-FFF2-40B4-BE49-F238E27FC236}">
                <a16:creationId xmlns:a16="http://schemas.microsoft.com/office/drawing/2014/main" id="{DA05662B-1EAC-5F4A-8115-85644982D275}"/>
              </a:ext>
            </a:extLst>
          </p:cNvPr>
          <p:cNvSpPr txBox="1"/>
          <p:nvPr userDrawn="1"/>
        </p:nvSpPr>
        <p:spPr>
          <a:xfrm>
            <a:off x="1553497" y="5112774"/>
            <a:ext cx="0" cy="0"/>
          </a:xfrm>
          <a:prstGeom prst="rect">
            <a:avLst/>
          </a:prstGeom>
          <a:noFill/>
        </p:spPr>
        <p:txBody>
          <a:bodyPr wrap="none" lIns="0" tIns="0" rIns="0" bIns="0" rtlCol="0">
            <a:noAutofit/>
          </a:bodyPr>
          <a:lstStyle/>
          <a:p>
            <a:pPr algn="l"/>
            <a:endParaRPr lang="de-DE"/>
          </a:p>
        </p:txBody>
      </p:sp>
      <p:sp>
        <p:nvSpPr>
          <p:cNvPr id="18" name="Textfeld 17">
            <a:extLst>
              <a:ext uri="{FF2B5EF4-FFF2-40B4-BE49-F238E27FC236}">
                <a16:creationId xmlns:a16="http://schemas.microsoft.com/office/drawing/2014/main" id="{0D6DEE48-D723-AE41-B70E-370058BB42AA}"/>
              </a:ext>
            </a:extLst>
          </p:cNvPr>
          <p:cNvSpPr txBox="1"/>
          <p:nvPr userDrawn="1"/>
        </p:nvSpPr>
        <p:spPr>
          <a:xfrm>
            <a:off x="1759974" y="3578942"/>
            <a:ext cx="0" cy="0"/>
          </a:xfrm>
          <a:prstGeom prst="rect">
            <a:avLst/>
          </a:prstGeom>
          <a:noFill/>
        </p:spPr>
        <p:txBody>
          <a:bodyPr wrap="none" lIns="0" tIns="0" rIns="0" bIns="0" rtlCol="0">
            <a:noAutofit/>
          </a:bodyPr>
          <a:lstStyle/>
          <a:p>
            <a:pPr algn="l"/>
            <a:endParaRPr lang="de-DE"/>
          </a:p>
        </p:txBody>
      </p:sp>
      <p:sp>
        <p:nvSpPr>
          <p:cNvPr id="19" name="Textfeld 18">
            <a:extLst>
              <a:ext uri="{FF2B5EF4-FFF2-40B4-BE49-F238E27FC236}">
                <a16:creationId xmlns:a16="http://schemas.microsoft.com/office/drawing/2014/main" id="{20276B86-153F-8E41-81D4-F0A8F5300733}"/>
              </a:ext>
            </a:extLst>
          </p:cNvPr>
          <p:cNvSpPr txBox="1"/>
          <p:nvPr userDrawn="1"/>
        </p:nvSpPr>
        <p:spPr>
          <a:xfrm>
            <a:off x="1238865" y="4807974"/>
            <a:ext cx="0" cy="0"/>
          </a:xfrm>
          <a:prstGeom prst="rect">
            <a:avLst/>
          </a:prstGeom>
          <a:noFill/>
        </p:spPr>
        <p:txBody>
          <a:bodyPr wrap="none" lIns="0" tIns="0" rIns="0" bIns="0" rtlCol="0">
            <a:noAutofit/>
          </a:bodyPr>
          <a:lstStyle/>
          <a:p>
            <a:pPr algn="l"/>
            <a:endParaRPr lang="de-DE"/>
          </a:p>
        </p:txBody>
      </p:sp>
      <p:sp>
        <p:nvSpPr>
          <p:cNvPr id="8" name="Date Placeholder 3">
            <a:extLst>
              <a:ext uri="{FF2B5EF4-FFF2-40B4-BE49-F238E27FC236}">
                <a16:creationId xmlns:a16="http://schemas.microsoft.com/office/drawing/2014/main" id="{0280F3B9-9C3F-5A84-50AC-F3C366F3DCEE}"/>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bg1"/>
                </a:solidFill>
              </a:defRPr>
            </a:lvl1pPr>
          </a:lstStyle>
          <a:p>
            <a:fld id="{857AAD2D-3CC8-0140-B414-8F218802D695}" type="datetime1">
              <a:rPr lang="de-DE" smtClean="0"/>
              <a:t>21.05.26</a:t>
            </a:fld>
            <a:endParaRPr lang="en-US"/>
          </a:p>
        </p:txBody>
      </p:sp>
      <p:sp>
        <p:nvSpPr>
          <p:cNvPr id="11" name="Footer Placeholder 4">
            <a:extLst>
              <a:ext uri="{FF2B5EF4-FFF2-40B4-BE49-F238E27FC236}">
                <a16:creationId xmlns:a16="http://schemas.microsoft.com/office/drawing/2014/main" id="{17A78A37-2442-8B3C-A506-138463E78EDA}"/>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bg1"/>
                </a:solidFill>
              </a:defRPr>
            </a:lvl1pPr>
          </a:lstStyle>
          <a:p>
            <a:r>
              <a:rPr lang="en-GB"/>
              <a:t>Introduction to the Platform Economy</a:t>
            </a:r>
            <a:endParaRPr lang="en-GB" dirty="0"/>
          </a:p>
        </p:txBody>
      </p:sp>
    </p:spTree>
    <p:extLst>
      <p:ext uri="{BB962C8B-B14F-4D97-AF65-F5344CB8AC3E}">
        <p14:creationId xmlns:p14="http://schemas.microsoft.com/office/powerpoint/2010/main" val="1308997576"/>
      </p:ext>
    </p:extLst>
  </p:cSld>
  <p:clrMapOvr>
    <a:masterClrMapping/>
  </p:clrMapOvr>
  <p:extLst>
    <p:ext uri="{DCECCB84-F9BA-43D5-87BE-67443E8EF086}">
      <p15:sldGuideLst xmlns:p15="http://schemas.microsoft.com/office/powerpoint/2012/main">
        <p15:guide id="1" pos="438" userDrawn="1">
          <p15:clr>
            <a:srgbClr val="FBAE40"/>
          </p15:clr>
        </p15:guide>
        <p15:guide id="2" pos="3953">
          <p15:clr>
            <a:srgbClr val="FBAE40"/>
          </p15:clr>
        </p15:guide>
        <p15:guide id="3" orient="horz" pos="1448">
          <p15:clr>
            <a:srgbClr val="FBAE40"/>
          </p15:clr>
        </p15:guide>
        <p15:guide id="4" orient="horz" pos="1550">
          <p15:clr>
            <a:srgbClr val="FBAE40"/>
          </p15:clr>
        </p15:guide>
        <p15:guide id="5" orient="horz" pos="211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43314297-E819-5746-A600-9FC67A143A0E}"/>
              </a:ext>
            </a:extLst>
          </p:cNvPr>
          <p:cNvSpPr/>
          <p:nvPr userDrawn="1"/>
        </p:nvSpPr>
        <p:spPr>
          <a:xfrm>
            <a:off x="0" y="-78658"/>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tangle 40">
            <a:extLst>
              <a:ext uri="{FF2B5EF4-FFF2-40B4-BE49-F238E27FC236}">
                <a16:creationId xmlns:a16="http://schemas.microsoft.com/office/drawing/2014/main" id="{3A24FC39-D30A-4858-8121-11EF86B07F1C}"/>
              </a:ext>
            </a:extLst>
          </p:cNvPr>
          <p:cNvSpPr/>
          <p:nvPr userDrawn="1"/>
        </p:nvSpPr>
        <p:spPr>
          <a:xfrm>
            <a:off x="111" y="5722937"/>
            <a:ext cx="12309875" cy="1215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64A11C7-45B1-470D-82D9-60C2D90F28F9}"/>
              </a:ext>
            </a:extLst>
          </p:cNvPr>
          <p:cNvSpPr>
            <a:spLocks noGrp="1"/>
          </p:cNvSpPr>
          <p:nvPr>
            <p:ph type="ctrTitle"/>
          </p:nvPr>
        </p:nvSpPr>
        <p:spPr>
          <a:xfrm>
            <a:off x="1084963" y="464050"/>
            <a:ext cx="11181600" cy="970515"/>
          </a:xfrm>
          <a:prstGeom prst="rect">
            <a:avLst/>
          </a:prstGeom>
        </p:spPr>
        <p:txBody>
          <a:bodyPr lIns="0" anchor="b"/>
          <a:lstStyle>
            <a:lvl1pPr algn="l">
              <a:lnSpc>
                <a:spcPct val="104000"/>
              </a:lnSpc>
              <a:defRPr sz="3200">
                <a:solidFill>
                  <a:schemeClr val="bg1"/>
                </a:solidFill>
              </a:defRPr>
            </a:lvl1pPr>
          </a:lstStyle>
          <a:p>
            <a:r>
              <a:rPr lang="de-DE" dirty="0"/>
              <a:t>Mastertitelformat bearbeiten</a:t>
            </a:r>
            <a:endParaRPr lang="en-US" dirty="0"/>
          </a:p>
        </p:txBody>
      </p:sp>
      <p:sp>
        <p:nvSpPr>
          <p:cNvPr id="3" name="Subtitle 2">
            <a:extLst>
              <a:ext uri="{FF2B5EF4-FFF2-40B4-BE49-F238E27FC236}">
                <a16:creationId xmlns:a16="http://schemas.microsoft.com/office/drawing/2014/main" id="{F8E54910-2F41-4337-9CDF-608827AE0FBB}"/>
              </a:ext>
            </a:extLst>
          </p:cNvPr>
          <p:cNvSpPr>
            <a:spLocks noGrp="1"/>
          </p:cNvSpPr>
          <p:nvPr>
            <p:ph type="subTitle" idx="1"/>
          </p:nvPr>
        </p:nvSpPr>
        <p:spPr>
          <a:xfrm>
            <a:off x="1085726" y="1596857"/>
            <a:ext cx="11181600" cy="972000"/>
          </a:xfrm>
        </p:spPr>
        <p:txBody>
          <a:bodyPr/>
          <a:lstStyle>
            <a:lvl1pPr marL="0" indent="0" algn="l">
              <a:spcAft>
                <a:spcPts val="0"/>
              </a:spcAft>
              <a:buNone/>
              <a:defRPr sz="1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a:p>
        </p:txBody>
      </p:sp>
      <p:sp>
        <p:nvSpPr>
          <p:cNvPr id="4" name="Textfeld 3">
            <a:extLst>
              <a:ext uri="{FF2B5EF4-FFF2-40B4-BE49-F238E27FC236}">
                <a16:creationId xmlns:a16="http://schemas.microsoft.com/office/drawing/2014/main" id="{DD138330-3E45-D948-9BCB-DB39464BC64C}"/>
              </a:ext>
            </a:extLst>
          </p:cNvPr>
          <p:cNvSpPr txBox="1"/>
          <p:nvPr userDrawn="1"/>
        </p:nvSpPr>
        <p:spPr>
          <a:xfrm>
            <a:off x="1140542" y="-88490"/>
            <a:ext cx="0" cy="0"/>
          </a:xfrm>
          <a:prstGeom prst="rect">
            <a:avLst/>
          </a:prstGeom>
          <a:noFill/>
        </p:spPr>
        <p:txBody>
          <a:bodyPr wrap="none" lIns="0" tIns="0" rIns="0" bIns="0" rtlCol="0">
            <a:noAutofit/>
          </a:bodyPr>
          <a:lstStyle/>
          <a:p>
            <a:pPr algn="l"/>
            <a:endParaRPr lang="de-DE"/>
          </a:p>
        </p:txBody>
      </p:sp>
      <p:pic>
        <p:nvPicPr>
          <p:cNvPr id="9" name="Grafik 8">
            <a:extLst>
              <a:ext uri="{FF2B5EF4-FFF2-40B4-BE49-F238E27FC236}">
                <a16:creationId xmlns:a16="http://schemas.microsoft.com/office/drawing/2014/main" id="{90029486-0D29-654D-BDBB-6C587B279C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V="1">
            <a:off x="2447496" y="1123428"/>
            <a:ext cx="15223807" cy="5024870"/>
          </a:xfrm>
          <a:prstGeom prst="rect">
            <a:avLst/>
          </a:prstGeom>
        </p:spPr>
      </p:pic>
      <p:sp>
        <p:nvSpPr>
          <p:cNvPr id="6" name="Rectangle 4">
            <a:extLst>
              <a:ext uri="{FF2B5EF4-FFF2-40B4-BE49-F238E27FC236}">
                <a16:creationId xmlns:a16="http://schemas.microsoft.com/office/drawing/2014/main" id="{D6694B20-350E-4BA3-820D-581EB97E3CD0}"/>
              </a:ext>
            </a:extLst>
          </p:cNvPr>
          <p:cNvSpPr>
            <a:spLocks noChangeArrowheads="1"/>
          </p:cNvSpPr>
          <p:nvPr userDrawn="1"/>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 name="Grafik 10">
            <a:extLst>
              <a:ext uri="{FF2B5EF4-FFF2-40B4-BE49-F238E27FC236}">
                <a16:creationId xmlns:a16="http://schemas.microsoft.com/office/drawing/2014/main" id="{82D9531B-3C2F-016D-19B6-7096E7361B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71888" y="5805775"/>
            <a:ext cx="7012759" cy="1069571"/>
          </a:xfrm>
          <a:prstGeom prst="rect">
            <a:avLst/>
          </a:prstGeom>
        </p:spPr>
      </p:pic>
    </p:spTree>
    <p:extLst>
      <p:ext uri="{BB962C8B-B14F-4D97-AF65-F5344CB8AC3E}">
        <p14:creationId xmlns:p14="http://schemas.microsoft.com/office/powerpoint/2010/main" val="2772309680"/>
      </p:ext>
    </p:extLst>
  </p:cSld>
  <p:clrMapOvr>
    <a:masterClrMapping/>
  </p:clrMapOvr>
  <p:extLst>
    <p:ext uri="{DCECCB84-F9BA-43D5-87BE-67443E8EF086}">
      <p15:sldGuideLst xmlns:p15="http://schemas.microsoft.com/office/powerpoint/2012/main">
        <p15:guide id="1" orient="horz" pos="1550">
          <p15:clr>
            <a:srgbClr val="FBAE40"/>
          </p15:clr>
        </p15:guide>
        <p15:guide id="2" orient="horz" pos="145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extfolie Standard">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p:nvPr>
        </p:nvSpPr>
        <p:spPr bwMode="gray">
          <a:xfrm>
            <a:off x="515867" y="1993713"/>
            <a:ext cx="9030805" cy="1546441"/>
          </a:xfrm>
        </p:spPr>
        <p:txBody>
          <a:bodyPr/>
          <a:lstStyle/>
          <a:p>
            <a:pPr lvl="0"/>
            <a:r>
              <a:rPr lang="de-DE" dirty="0"/>
              <a:t>Formatvorlagen des Textmasters bearbeiten</a:t>
            </a:r>
          </a:p>
          <a:p>
            <a:pPr lvl="1"/>
            <a:r>
              <a:rPr lang="de-DE" dirty="0"/>
              <a:t>Zweite Ebene</a:t>
            </a:r>
          </a:p>
          <a:p>
            <a:pPr lvl="2"/>
            <a:r>
              <a:rPr lang="de-DE" dirty="0"/>
              <a:t>Dritte Ebene</a:t>
            </a:r>
          </a:p>
        </p:txBody>
      </p:sp>
      <p:sp>
        <p:nvSpPr>
          <p:cNvPr id="5" name="Foliennummernplatzhalter 4">
            <a:extLst>
              <a:ext uri="{FF2B5EF4-FFF2-40B4-BE49-F238E27FC236}">
                <a16:creationId xmlns:a16="http://schemas.microsoft.com/office/drawing/2014/main" id="{7970A760-2D10-4D79-B1A9-41D0DCCF1EE1}"/>
              </a:ext>
            </a:extLst>
          </p:cNvPr>
          <p:cNvSpPr>
            <a:spLocks noGrp="1"/>
          </p:cNvSpPr>
          <p:nvPr>
            <p:ph type="sldNum" sz="quarter" idx="12"/>
          </p:nvPr>
        </p:nvSpPr>
        <p:spPr bwMode="gray">
          <a:xfrm>
            <a:off x="378506" y="6440400"/>
            <a:ext cx="335869" cy="180000"/>
          </a:xfrm>
          <a:prstGeom prst="rect">
            <a:avLst/>
          </a:prstGeom>
        </p:spPr>
        <p:txBody>
          <a:bodyPr/>
          <a:lstStyle/>
          <a:p>
            <a:fld id="{3A8B5DB7-81A8-4ED4-916B-6B23CD603687}" type="slidenum">
              <a:rPr smtClean="0"/>
              <a:pPr/>
              <a:t>‹Nr.›</a:t>
            </a:fld>
            <a:endParaRPr/>
          </a:p>
        </p:txBody>
      </p:sp>
      <p:sp>
        <p:nvSpPr>
          <p:cNvPr id="6" name="Textfeld 5">
            <a:extLst>
              <a:ext uri="{FF2B5EF4-FFF2-40B4-BE49-F238E27FC236}">
                <a16:creationId xmlns:a16="http://schemas.microsoft.com/office/drawing/2014/main" id="{0684A4BF-011F-1E4C-9774-33F138F5DCE5}"/>
              </a:ext>
            </a:extLst>
          </p:cNvPr>
          <p:cNvSpPr txBox="1"/>
          <p:nvPr userDrawn="1"/>
        </p:nvSpPr>
        <p:spPr>
          <a:xfrm>
            <a:off x="68826" y="570271"/>
            <a:ext cx="0" cy="0"/>
          </a:xfrm>
          <a:prstGeom prst="rect">
            <a:avLst/>
          </a:prstGeom>
          <a:noFill/>
        </p:spPr>
        <p:txBody>
          <a:bodyPr wrap="none" lIns="0" tIns="0" rIns="0" bIns="0" rtlCol="0">
            <a:noAutofit/>
          </a:bodyPr>
          <a:lstStyle/>
          <a:p>
            <a:pPr algn="l"/>
            <a:endParaRPr lang="de-DE"/>
          </a:p>
        </p:txBody>
      </p:sp>
      <p:sp>
        <p:nvSpPr>
          <p:cNvPr id="9" name="Textfeld 8">
            <a:extLst>
              <a:ext uri="{FF2B5EF4-FFF2-40B4-BE49-F238E27FC236}">
                <a16:creationId xmlns:a16="http://schemas.microsoft.com/office/drawing/2014/main" id="{F0276B4D-AA3A-094F-979E-80B9256C613E}"/>
              </a:ext>
            </a:extLst>
          </p:cNvPr>
          <p:cNvSpPr txBox="1"/>
          <p:nvPr userDrawn="1"/>
        </p:nvSpPr>
        <p:spPr>
          <a:xfrm>
            <a:off x="7570839" y="521110"/>
            <a:ext cx="0" cy="0"/>
          </a:xfrm>
          <a:prstGeom prst="rect">
            <a:avLst/>
          </a:prstGeom>
          <a:noFill/>
        </p:spPr>
        <p:txBody>
          <a:bodyPr wrap="none" lIns="0" tIns="0" rIns="0" bIns="0" rtlCol="0">
            <a:noAutofit/>
          </a:bodyPr>
          <a:lstStyle/>
          <a:p>
            <a:pPr algn="l"/>
            <a:endParaRPr lang="de-DE"/>
          </a:p>
        </p:txBody>
      </p:sp>
      <p:sp>
        <p:nvSpPr>
          <p:cNvPr id="10" name="Textfeld 9">
            <a:extLst>
              <a:ext uri="{FF2B5EF4-FFF2-40B4-BE49-F238E27FC236}">
                <a16:creationId xmlns:a16="http://schemas.microsoft.com/office/drawing/2014/main" id="{6733DA6F-F66C-2849-BCE7-5649C49895A5}"/>
              </a:ext>
            </a:extLst>
          </p:cNvPr>
          <p:cNvSpPr txBox="1"/>
          <p:nvPr userDrawn="1"/>
        </p:nvSpPr>
        <p:spPr>
          <a:xfrm>
            <a:off x="3431458" y="-98323"/>
            <a:ext cx="0" cy="0"/>
          </a:xfrm>
          <a:prstGeom prst="rect">
            <a:avLst/>
          </a:prstGeom>
          <a:noFill/>
        </p:spPr>
        <p:txBody>
          <a:bodyPr wrap="none" lIns="0" tIns="0" rIns="0" bIns="0" rtlCol="0">
            <a:noAutofit/>
          </a:bodyPr>
          <a:lstStyle/>
          <a:p>
            <a:pPr algn="l"/>
            <a:endParaRPr lang="de-DE"/>
          </a:p>
        </p:txBody>
      </p:sp>
      <p:sp>
        <p:nvSpPr>
          <p:cNvPr id="7" name="Titel 6">
            <a:extLst>
              <a:ext uri="{FF2B5EF4-FFF2-40B4-BE49-F238E27FC236}">
                <a16:creationId xmlns:a16="http://schemas.microsoft.com/office/drawing/2014/main" id="{DC4D9E6D-56F2-30FE-B6A9-3325CF58AFE6}"/>
              </a:ext>
            </a:extLst>
          </p:cNvPr>
          <p:cNvSpPr>
            <a:spLocks noGrp="1"/>
          </p:cNvSpPr>
          <p:nvPr>
            <p:ph type="title"/>
          </p:nvPr>
        </p:nvSpPr>
        <p:spPr/>
        <p:txBody>
          <a:bodyPr/>
          <a:lstStyle/>
          <a:p>
            <a:r>
              <a:rPr lang="de-DE" dirty="0"/>
              <a:t>Mastertitelformat bearbeiten</a:t>
            </a:r>
          </a:p>
        </p:txBody>
      </p:sp>
      <p:sp>
        <p:nvSpPr>
          <p:cNvPr id="2" name="Date Placeholder 3">
            <a:extLst>
              <a:ext uri="{FF2B5EF4-FFF2-40B4-BE49-F238E27FC236}">
                <a16:creationId xmlns:a16="http://schemas.microsoft.com/office/drawing/2014/main" id="{D04A7CB0-93A7-9564-D3DA-20333E49E56E}"/>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accent1"/>
                </a:solidFill>
              </a:defRPr>
            </a:lvl1pPr>
          </a:lstStyle>
          <a:p>
            <a:fld id="{2DDC2035-90D3-CF4D-983A-8CF23338CE1C}" type="datetime1">
              <a:rPr lang="de-DE" smtClean="0"/>
              <a:t>21.05.26</a:t>
            </a:fld>
            <a:endParaRPr lang="en-US"/>
          </a:p>
        </p:txBody>
      </p:sp>
      <p:sp>
        <p:nvSpPr>
          <p:cNvPr id="11" name="Footer Placeholder 4">
            <a:extLst>
              <a:ext uri="{FF2B5EF4-FFF2-40B4-BE49-F238E27FC236}">
                <a16:creationId xmlns:a16="http://schemas.microsoft.com/office/drawing/2014/main" id="{9D7ECA94-D79E-1BE6-B6BC-2EA546EC3F3B}"/>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accent1"/>
                </a:solidFill>
              </a:defRPr>
            </a:lvl1pPr>
          </a:lstStyle>
          <a:p>
            <a:r>
              <a:rPr lang="en-GB"/>
              <a:t>Introduction to the Platform Economy</a:t>
            </a:r>
            <a:endParaRPr lang="en-GB" dirty="0"/>
          </a:p>
        </p:txBody>
      </p:sp>
    </p:spTree>
    <p:extLst>
      <p:ext uri="{BB962C8B-B14F-4D97-AF65-F5344CB8AC3E}">
        <p14:creationId xmlns:p14="http://schemas.microsoft.com/office/powerpoint/2010/main" val="430188395"/>
      </p:ext>
    </p:extLst>
  </p:cSld>
  <p:clrMapOvr>
    <a:masterClrMapping/>
  </p:clrMapOvr>
  <p:transition>
    <p:fade/>
  </p:transition>
  <p:extLst>
    <p:ext uri="{DCECCB84-F9BA-43D5-87BE-67443E8EF086}">
      <p15:sldGuideLst xmlns:p15="http://schemas.microsoft.com/office/powerpoint/2012/main">
        <p15:guide id="1" orient="horz" pos="527"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2">
    <p:bg>
      <p:bgPr>
        <a:solidFill>
          <a:schemeClr val="bg1">
            <a:alpha val="99000"/>
          </a:schemeClr>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DF11BF50-E5B1-437E-9179-B76218E04069}"/>
              </a:ext>
            </a:extLst>
          </p:cNvPr>
          <p:cNvSpPr>
            <a:spLocks noGrp="1"/>
          </p:cNvSpPr>
          <p:nvPr>
            <p:ph type="sldNum" sz="quarter" idx="12"/>
          </p:nvPr>
        </p:nvSpPr>
        <p:spPr>
          <a:xfrm>
            <a:off x="378506" y="6440400"/>
            <a:ext cx="335869" cy="180000"/>
          </a:xfrm>
          <a:prstGeom prst="rect">
            <a:avLst/>
          </a:prstGeom>
        </p:spPr>
        <p:txBody>
          <a:bodyPr/>
          <a:lstStyle>
            <a:lvl1pPr>
              <a:defRPr>
                <a:solidFill>
                  <a:schemeClr val="accent1"/>
                </a:solidFill>
              </a:defRPr>
            </a:lvl1pPr>
          </a:lstStyle>
          <a:p>
            <a:fld id="{D5CAEDA0-6F27-4F9B-B320-EDE47966784F}" type="slidenum">
              <a:rPr lang="en-US" smtClean="0"/>
              <a:pPr/>
              <a:t>‹Nr.›</a:t>
            </a:fld>
            <a:endParaRPr lang="en-US"/>
          </a:p>
        </p:txBody>
      </p:sp>
      <p:sp>
        <p:nvSpPr>
          <p:cNvPr id="4" name="Date Placeholder 3">
            <a:extLst>
              <a:ext uri="{FF2B5EF4-FFF2-40B4-BE49-F238E27FC236}">
                <a16:creationId xmlns:a16="http://schemas.microsoft.com/office/drawing/2014/main" id="{EF2FA51E-CC17-ECE2-D1DF-9E6A7B0031B5}"/>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accent1"/>
                </a:solidFill>
              </a:defRPr>
            </a:lvl1pPr>
          </a:lstStyle>
          <a:p>
            <a:fld id="{FE0A70D6-C946-D945-BE00-00C06289F029}" type="datetime1">
              <a:rPr lang="de-DE" smtClean="0"/>
              <a:t>21.05.26</a:t>
            </a:fld>
            <a:endParaRPr lang="en-US"/>
          </a:p>
        </p:txBody>
      </p:sp>
      <p:sp>
        <p:nvSpPr>
          <p:cNvPr id="5" name="Footer Placeholder 4">
            <a:extLst>
              <a:ext uri="{FF2B5EF4-FFF2-40B4-BE49-F238E27FC236}">
                <a16:creationId xmlns:a16="http://schemas.microsoft.com/office/drawing/2014/main" id="{791BDCE7-5B05-BB59-98C2-FC328D41DC69}"/>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accent1"/>
                </a:solidFill>
              </a:defRPr>
            </a:lvl1pPr>
          </a:lstStyle>
          <a:p>
            <a:r>
              <a:rPr lang="en-GB"/>
              <a:t>Introduction to the Platform Economy</a:t>
            </a:r>
            <a:endParaRPr lang="en-GB" dirty="0"/>
          </a:p>
        </p:txBody>
      </p:sp>
    </p:spTree>
    <p:extLst>
      <p:ext uri="{BB962C8B-B14F-4D97-AF65-F5344CB8AC3E}">
        <p14:creationId xmlns:p14="http://schemas.microsoft.com/office/powerpoint/2010/main" val="3990423344"/>
      </p:ext>
    </p:extLst>
  </p:cSld>
  <p:clrMapOvr>
    <a:masterClrMapping/>
  </p:clrMapOvr>
  <p:extLst>
    <p:ext uri="{DCECCB84-F9BA-43D5-87BE-67443E8EF086}">
      <p15:sldGuideLst xmlns:p15="http://schemas.microsoft.com/office/powerpoint/2012/main">
        <p15:guide id="1" pos="2026">
          <p15:clr>
            <a:srgbClr val="FBAE40"/>
          </p15:clr>
        </p15:guide>
        <p15:guide id="2" pos="3953">
          <p15:clr>
            <a:srgbClr val="FBAE40"/>
          </p15:clr>
        </p15:guide>
        <p15:guide id="3" orient="horz" pos="1448">
          <p15:clr>
            <a:srgbClr val="FBAE40"/>
          </p15:clr>
        </p15:guide>
        <p15:guide id="4" orient="horz" pos="1550">
          <p15:clr>
            <a:srgbClr val="FBAE40"/>
          </p15:clr>
        </p15:guide>
        <p15:guide id="5" orient="horz" pos="211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1" preserve="1" userDrawn="1">
  <p:cSld name="1_Two Content 1">
    <p:spTree>
      <p:nvGrpSpPr>
        <p:cNvPr id="1" name="Shape 313"/>
        <p:cNvGrpSpPr/>
        <p:nvPr/>
      </p:nvGrpSpPr>
      <p:grpSpPr>
        <a:xfrm>
          <a:off x="0" y="0"/>
          <a:ext cx="0" cy="0"/>
          <a:chOff x="0" y="0"/>
          <a:chExt cx="0" cy="0"/>
        </a:xfrm>
      </p:grpSpPr>
      <p:sp>
        <p:nvSpPr>
          <p:cNvPr id="317" name="Google Shape;317;p86"/>
          <p:cNvSpPr txBox="1">
            <a:spLocks noGrp="1"/>
          </p:cNvSpPr>
          <p:nvPr>
            <p:ph type="sldNum" idx="12"/>
          </p:nvPr>
        </p:nvSpPr>
        <p:spPr>
          <a:xfrm>
            <a:off x="378506" y="6440400"/>
            <a:ext cx="335869" cy="180000"/>
          </a:xfrm>
          <a:prstGeom prst="rect">
            <a:avLst/>
          </a:prstGeom>
          <a:noFill/>
          <a:ln>
            <a:noFill/>
          </a:ln>
        </p:spPr>
        <p:txBody>
          <a:bodyPr spcFirstLastPara="1" wrap="square" lIns="0" tIns="0" rIns="0" bIns="0" anchor="b" anchorCtr="0">
            <a:noAutofit/>
          </a:bodyPr>
          <a:lstStyle>
            <a:lvl1pPr marL="0" lvl="0"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1pPr>
            <a:lvl2pPr marL="0" lvl="1"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2pPr>
            <a:lvl3pPr marL="0" lvl="2"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3pPr>
            <a:lvl4pPr marL="0" lvl="3"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4pPr>
            <a:lvl5pPr marL="0" lvl="4"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5pPr>
            <a:lvl6pPr marL="0" lvl="5"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6pPr>
            <a:lvl7pPr marL="0" lvl="6"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7pPr>
            <a:lvl8pPr marL="0" lvl="7"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8pPr>
            <a:lvl9pPr marL="0" lvl="8"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‹Nr.›</a:t>
            </a:fld>
            <a:endParaRPr/>
          </a:p>
        </p:txBody>
      </p:sp>
      <p:sp>
        <p:nvSpPr>
          <p:cNvPr id="3" name="Textfeld 2">
            <a:extLst>
              <a:ext uri="{FF2B5EF4-FFF2-40B4-BE49-F238E27FC236}">
                <a16:creationId xmlns:a16="http://schemas.microsoft.com/office/drawing/2014/main" id="{D38735EE-53DB-1D40-85BF-983F77294F0B}"/>
              </a:ext>
            </a:extLst>
          </p:cNvPr>
          <p:cNvSpPr txBox="1"/>
          <p:nvPr userDrawn="1"/>
        </p:nvSpPr>
        <p:spPr>
          <a:xfrm>
            <a:off x="10024844" y="1526796"/>
            <a:ext cx="0" cy="0"/>
          </a:xfrm>
          <a:prstGeom prst="rect">
            <a:avLst/>
          </a:prstGeom>
          <a:noFill/>
        </p:spPr>
        <p:txBody>
          <a:bodyPr wrap="none" lIns="0" tIns="0" rIns="0" bIns="0" rtlCol="0">
            <a:noAutofit/>
          </a:bodyPr>
          <a:lstStyle/>
          <a:p>
            <a:pPr algn="l"/>
            <a:endParaRPr lang="de-DE"/>
          </a:p>
        </p:txBody>
      </p:sp>
      <p:sp>
        <p:nvSpPr>
          <p:cNvPr id="10" name="Rechteck 9">
            <a:extLst>
              <a:ext uri="{FF2B5EF4-FFF2-40B4-BE49-F238E27FC236}">
                <a16:creationId xmlns:a16="http://schemas.microsoft.com/office/drawing/2014/main" id="{70049901-B4BC-F647-BEE2-62385FCA1E13}"/>
              </a:ext>
            </a:extLst>
          </p:cNvPr>
          <p:cNvSpPr/>
          <p:nvPr userDrawn="1"/>
        </p:nvSpPr>
        <p:spPr>
          <a:xfrm>
            <a:off x="6274862" y="1963024"/>
            <a:ext cx="5413375" cy="375991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Google Shape;318;p86">
            <a:extLst>
              <a:ext uri="{FF2B5EF4-FFF2-40B4-BE49-F238E27FC236}">
                <a16:creationId xmlns:a16="http://schemas.microsoft.com/office/drawing/2014/main" id="{A4A3A555-57E0-DB45-A6F6-81C696509DE3}"/>
              </a:ext>
            </a:extLst>
          </p:cNvPr>
          <p:cNvSpPr txBox="1">
            <a:spLocks noGrp="1"/>
          </p:cNvSpPr>
          <p:nvPr>
            <p:ph type="body" idx="13"/>
          </p:nvPr>
        </p:nvSpPr>
        <p:spPr>
          <a:xfrm>
            <a:off x="6719582" y="2407641"/>
            <a:ext cx="4521508" cy="2871234"/>
          </a:xfrm>
          <a:prstGeom prst="rect">
            <a:avLst/>
          </a:prstGeom>
          <a:noFill/>
          <a:ln>
            <a:noFill/>
          </a:ln>
        </p:spPr>
        <p:txBody>
          <a:bodyPr spcFirstLastPara="1" wrap="square" lIns="0" tIns="0" rIns="0" bIns="0" anchor="t" anchorCtr="0">
            <a:noAutofit/>
          </a:bodyPr>
          <a:lstStyle>
            <a:lvl1pPr marL="457200" lvl="0" indent="-228600" algn="l">
              <a:lnSpc>
                <a:spcPct val="114000"/>
              </a:lnSpc>
              <a:spcBef>
                <a:spcPts val="0"/>
              </a:spcBef>
              <a:spcAft>
                <a:spcPts val="0"/>
              </a:spcAft>
              <a:buClr>
                <a:schemeClr val="accent1"/>
              </a:buClr>
              <a:buSzPts val="1900"/>
              <a:buFont typeface="Arial"/>
              <a:buNone/>
              <a:defRPr>
                <a:solidFill>
                  <a:schemeClr val="accent1"/>
                </a:solidFill>
              </a:defRPr>
            </a:lvl1pPr>
            <a:lvl2pPr marL="914400" lvl="1" indent="-228600" algn="l">
              <a:lnSpc>
                <a:spcPct val="113000"/>
              </a:lnSpc>
              <a:spcBef>
                <a:spcPts val="1150"/>
              </a:spcBef>
              <a:spcAft>
                <a:spcPts val="0"/>
              </a:spcAft>
              <a:buClr>
                <a:schemeClr val="accent1"/>
              </a:buClr>
              <a:buSzPts val="1700"/>
              <a:buFont typeface="Arial"/>
              <a:buNone/>
              <a:defRPr>
                <a:solidFill>
                  <a:schemeClr val="accent1"/>
                </a:solidFill>
              </a:defRPr>
            </a:lvl2pPr>
            <a:lvl3pPr marL="1371600" lvl="2" indent="-336550" algn="l">
              <a:lnSpc>
                <a:spcPct val="113000"/>
              </a:lnSpc>
              <a:spcBef>
                <a:spcPts val="1150"/>
              </a:spcBef>
              <a:spcAft>
                <a:spcPts val="0"/>
              </a:spcAft>
              <a:buClr>
                <a:schemeClr val="accent1"/>
              </a:buClr>
              <a:buSzPts val="1700"/>
              <a:buChar char="•"/>
              <a:defRPr>
                <a:solidFill>
                  <a:schemeClr val="accent1"/>
                </a:solidFill>
              </a:defRPr>
            </a:lvl3pPr>
            <a:lvl4pPr marL="1828800" lvl="3" indent="-228600" algn="l">
              <a:lnSpc>
                <a:spcPct val="113000"/>
              </a:lnSpc>
              <a:spcBef>
                <a:spcPts val="1150"/>
              </a:spcBef>
              <a:spcAft>
                <a:spcPts val="0"/>
              </a:spcAft>
              <a:buClr>
                <a:schemeClr val="accent1"/>
              </a:buClr>
              <a:buSzPts val="1400"/>
              <a:buFont typeface="Arial"/>
              <a:buNone/>
              <a:defRPr>
                <a:solidFill>
                  <a:schemeClr val="accent1"/>
                </a:solidFill>
              </a:defRPr>
            </a:lvl4pPr>
            <a:lvl5pPr marL="2286000" lvl="4" indent="-317500" algn="l">
              <a:lnSpc>
                <a:spcPct val="113000"/>
              </a:lnSpc>
              <a:spcBef>
                <a:spcPts val="950"/>
              </a:spcBef>
              <a:spcAft>
                <a:spcPts val="0"/>
              </a:spcAft>
              <a:buClr>
                <a:schemeClr val="accent1"/>
              </a:buClr>
              <a:buSzPts val="1400"/>
              <a:buChar char="•"/>
              <a:defRPr>
                <a:solidFill>
                  <a:schemeClr val="accent1"/>
                </a:solidFill>
              </a:defRPr>
            </a:lvl5pPr>
            <a:lvl6pPr marL="2743200" lvl="5" indent="-228600" algn="l">
              <a:lnSpc>
                <a:spcPct val="113000"/>
              </a:lnSpc>
              <a:spcBef>
                <a:spcPts val="950"/>
              </a:spcBef>
              <a:spcAft>
                <a:spcPts val="0"/>
              </a:spcAft>
              <a:buClr>
                <a:schemeClr val="accent1"/>
              </a:buClr>
              <a:buSzPts val="1200"/>
              <a:buFont typeface="Arial"/>
              <a:buNone/>
              <a:defRPr>
                <a:solidFill>
                  <a:schemeClr val="accent1"/>
                </a:solidFill>
              </a:defRPr>
            </a:lvl6pPr>
            <a:lvl7pPr marL="3200400" lvl="6" indent="-304800" algn="l">
              <a:lnSpc>
                <a:spcPct val="113000"/>
              </a:lnSpc>
              <a:spcBef>
                <a:spcPts val="800"/>
              </a:spcBef>
              <a:spcAft>
                <a:spcPts val="0"/>
              </a:spcAft>
              <a:buClr>
                <a:schemeClr val="accent1"/>
              </a:buClr>
              <a:buSzPts val="1200"/>
              <a:buChar char="•"/>
              <a:defRPr>
                <a:solidFill>
                  <a:schemeClr val="accent1"/>
                </a:solidFill>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3" name="Grafik 6">
            <a:extLst>
              <a:ext uri="{FF2B5EF4-FFF2-40B4-BE49-F238E27FC236}">
                <a16:creationId xmlns:a16="http://schemas.microsoft.com/office/drawing/2014/main" id="{DCCA414B-8404-A34C-A9BA-67EA946D1B68}"/>
              </a:ext>
            </a:extLst>
          </p:cNvPr>
          <p:cNvSpPr>
            <a:spLocks noChangeAspect="1"/>
          </p:cNvSpPr>
          <p:nvPr userDrawn="1"/>
        </p:nvSpPr>
        <p:spPr>
          <a:xfrm>
            <a:off x="6274863" y="1963024"/>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14" name="Grafik 6">
            <a:extLst>
              <a:ext uri="{FF2B5EF4-FFF2-40B4-BE49-F238E27FC236}">
                <a16:creationId xmlns:a16="http://schemas.microsoft.com/office/drawing/2014/main" id="{281E0C6D-63B3-A645-94E1-3D2A35E7CECE}"/>
              </a:ext>
            </a:extLst>
          </p:cNvPr>
          <p:cNvSpPr>
            <a:spLocks noChangeAspect="1"/>
          </p:cNvSpPr>
          <p:nvPr userDrawn="1"/>
        </p:nvSpPr>
        <p:spPr>
          <a:xfrm rot="10800000">
            <a:off x="10858682" y="4470138"/>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 name="Textfeld 1">
            <a:extLst>
              <a:ext uri="{FF2B5EF4-FFF2-40B4-BE49-F238E27FC236}">
                <a16:creationId xmlns:a16="http://schemas.microsoft.com/office/drawing/2014/main" id="{8FB80600-A380-5A4B-99DE-7016400FAC82}"/>
              </a:ext>
            </a:extLst>
          </p:cNvPr>
          <p:cNvSpPr txBox="1"/>
          <p:nvPr userDrawn="1"/>
        </p:nvSpPr>
        <p:spPr>
          <a:xfrm>
            <a:off x="503238" y="1963024"/>
            <a:ext cx="5413375" cy="3759914"/>
          </a:xfrm>
          <a:prstGeom prst="rect">
            <a:avLst/>
          </a:prstGeom>
          <a:noFill/>
        </p:spPr>
        <p:txBody>
          <a:bodyPr wrap="square" lIns="0" tIns="0" rIns="0" bIns="0" rtlCol="0">
            <a:noAutofit/>
          </a:bodyPr>
          <a:lstStyle/>
          <a:p>
            <a:pPr algn="l"/>
            <a:r>
              <a:rPr lang="de-DE" dirty="0" err="1">
                <a:solidFill>
                  <a:schemeClr val="accent1"/>
                </a:solidFill>
              </a:rPr>
              <a:t>Lorem</a:t>
            </a:r>
            <a:r>
              <a:rPr lang="de-DE" dirty="0">
                <a:solidFill>
                  <a:schemeClr val="accent1"/>
                </a:solidFill>
              </a:rPr>
              <a:t> Ipsum </a:t>
            </a:r>
          </a:p>
          <a:p>
            <a:pPr algn="l"/>
            <a:endParaRPr lang="de-DE" dirty="0">
              <a:solidFill>
                <a:schemeClr val="accent1"/>
              </a:solidFill>
            </a:endParaRPr>
          </a:p>
          <a:p>
            <a:pPr algn="l"/>
            <a:r>
              <a:rPr lang="de-DE" sz="1400" dirty="0">
                <a:solidFill>
                  <a:schemeClr val="accent1"/>
                </a:solidFill>
              </a:rPr>
              <a:t>Hier steht ein Text… </a:t>
            </a:r>
          </a:p>
        </p:txBody>
      </p:sp>
      <p:sp>
        <p:nvSpPr>
          <p:cNvPr id="4" name="Date Placeholder 3">
            <a:extLst>
              <a:ext uri="{FF2B5EF4-FFF2-40B4-BE49-F238E27FC236}">
                <a16:creationId xmlns:a16="http://schemas.microsoft.com/office/drawing/2014/main" id="{DECE19CD-5D5E-37CD-DB24-4CE7C001246F}"/>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accent1"/>
                </a:solidFill>
              </a:defRPr>
            </a:lvl1pPr>
          </a:lstStyle>
          <a:p>
            <a:fld id="{5D3E901C-1B5F-6E47-B33D-BE5109C648E3}" type="datetime1">
              <a:rPr lang="de-DE" smtClean="0"/>
              <a:t>21.05.26</a:t>
            </a:fld>
            <a:endParaRPr lang="en-US"/>
          </a:p>
        </p:txBody>
      </p:sp>
      <p:sp>
        <p:nvSpPr>
          <p:cNvPr id="5" name="Footer Placeholder 4">
            <a:extLst>
              <a:ext uri="{FF2B5EF4-FFF2-40B4-BE49-F238E27FC236}">
                <a16:creationId xmlns:a16="http://schemas.microsoft.com/office/drawing/2014/main" id="{7B155BC0-1D26-A508-0FE0-6348CD9AB219}"/>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accent1"/>
                </a:solidFill>
              </a:defRPr>
            </a:lvl1pPr>
          </a:lstStyle>
          <a:p>
            <a:r>
              <a:rPr lang="en-GB"/>
              <a:t>Introduction to the Platform Economy</a:t>
            </a:r>
            <a:endParaRPr lang="en-GB" dirty="0"/>
          </a:p>
        </p:txBody>
      </p:sp>
    </p:spTree>
    <p:extLst>
      <p:ext uri="{BB962C8B-B14F-4D97-AF65-F5344CB8AC3E}">
        <p14:creationId xmlns:p14="http://schemas.microsoft.com/office/powerpoint/2010/main" val="3827336784"/>
      </p:ext>
    </p:extLst>
  </p:cSld>
  <p:clrMapOvr>
    <a:masterClrMapping/>
  </p:clrMapOvr>
  <p:extLst>
    <p:ext uri="{DCECCB84-F9BA-43D5-87BE-67443E8EF086}">
      <p15:sldGuideLst xmlns:p15="http://schemas.microsoft.com/office/powerpoint/2012/main">
        <p15:guide id="1" pos="3727">
          <p15:clr>
            <a:srgbClr val="FBAE40"/>
          </p15:clr>
        </p15:guide>
        <p15:guide id="2" pos="39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1" preserve="1" userDrawn="1">
  <p:cSld name="1_Two Content 1">
    <p:spTree>
      <p:nvGrpSpPr>
        <p:cNvPr id="1" name="Shape 313"/>
        <p:cNvGrpSpPr/>
        <p:nvPr/>
      </p:nvGrpSpPr>
      <p:grpSpPr>
        <a:xfrm>
          <a:off x="0" y="0"/>
          <a:ext cx="0" cy="0"/>
          <a:chOff x="0" y="0"/>
          <a:chExt cx="0" cy="0"/>
        </a:xfrm>
      </p:grpSpPr>
      <p:sp>
        <p:nvSpPr>
          <p:cNvPr id="317" name="Google Shape;317;p86"/>
          <p:cNvSpPr txBox="1">
            <a:spLocks noGrp="1"/>
          </p:cNvSpPr>
          <p:nvPr>
            <p:ph type="sldNum" idx="12"/>
          </p:nvPr>
        </p:nvSpPr>
        <p:spPr>
          <a:xfrm>
            <a:off x="378506" y="6440400"/>
            <a:ext cx="335869" cy="180000"/>
          </a:xfrm>
          <a:prstGeom prst="rect">
            <a:avLst/>
          </a:prstGeom>
          <a:noFill/>
          <a:ln>
            <a:noFill/>
          </a:ln>
        </p:spPr>
        <p:txBody>
          <a:bodyPr spcFirstLastPara="1" wrap="square" lIns="0" tIns="0" rIns="0" bIns="0" anchor="b" anchorCtr="0">
            <a:noAutofit/>
          </a:bodyPr>
          <a:lstStyle>
            <a:lvl1pPr marL="0" lvl="0"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1pPr>
            <a:lvl2pPr marL="0" lvl="1"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2pPr>
            <a:lvl3pPr marL="0" lvl="2"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3pPr>
            <a:lvl4pPr marL="0" lvl="3"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4pPr>
            <a:lvl5pPr marL="0" lvl="4"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5pPr>
            <a:lvl6pPr marL="0" lvl="5"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6pPr>
            <a:lvl7pPr marL="0" lvl="6"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7pPr>
            <a:lvl8pPr marL="0" lvl="7"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8pPr>
            <a:lvl9pPr marL="0" lvl="8"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‹Nr.›</a:t>
            </a:fld>
            <a:endParaRPr/>
          </a:p>
        </p:txBody>
      </p:sp>
      <p:sp>
        <p:nvSpPr>
          <p:cNvPr id="3" name="Textfeld 2">
            <a:extLst>
              <a:ext uri="{FF2B5EF4-FFF2-40B4-BE49-F238E27FC236}">
                <a16:creationId xmlns:a16="http://schemas.microsoft.com/office/drawing/2014/main" id="{D38735EE-53DB-1D40-85BF-983F77294F0B}"/>
              </a:ext>
            </a:extLst>
          </p:cNvPr>
          <p:cNvSpPr txBox="1"/>
          <p:nvPr userDrawn="1"/>
        </p:nvSpPr>
        <p:spPr>
          <a:xfrm>
            <a:off x="10024844" y="1526796"/>
            <a:ext cx="0" cy="0"/>
          </a:xfrm>
          <a:prstGeom prst="rect">
            <a:avLst/>
          </a:prstGeom>
          <a:noFill/>
        </p:spPr>
        <p:txBody>
          <a:bodyPr wrap="none" lIns="0" tIns="0" rIns="0" bIns="0" rtlCol="0">
            <a:noAutofit/>
          </a:bodyPr>
          <a:lstStyle/>
          <a:p>
            <a:pPr algn="l"/>
            <a:endParaRPr lang="de-DE"/>
          </a:p>
        </p:txBody>
      </p:sp>
      <p:sp>
        <p:nvSpPr>
          <p:cNvPr id="10" name="Rechteck 9">
            <a:extLst>
              <a:ext uri="{FF2B5EF4-FFF2-40B4-BE49-F238E27FC236}">
                <a16:creationId xmlns:a16="http://schemas.microsoft.com/office/drawing/2014/main" id="{70049901-B4BC-F647-BEE2-62385FCA1E13}"/>
              </a:ext>
            </a:extLst>
          </p:cNvPr>
          <p:cNvSpPr/>
          <p:nvPr userDrawn="1"/>
        </p:nvSpPr>
        <p:spPr>
          <a:xfrm>
            <a:off x="6274862" y="1963024"/>
            <a:ext cx="5413375" cy="375991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Google Shape;318;p86">
            <a:extLst>
              <a:ext uri="{FF2B5EF4-FFF2-40B4-BE49-F238E27FC236}">
                <a16:creationId xmlns:a16="http://schemas.microsoft.com/office/drawing/2014/main" id="{A4A3A555-57E0-DB45-A6F6-81C696509DE3}"/>
              </a:ext>
            </a:extLst>
          </p:cNvPr>
          <p:cNvSpPr txBox="1">
            <a:spLocks noGrp="1"/>
          </p:cNvSpPr>
          <p:nvPr>
            <p:ph type="body" idx="13"/>
          </p:nvPr>
        </p:nvSpPr>
        <p:spPr>
          <a:xfrm>
            <a:off x="6719582" y="2407641"/>
            <a:ext cx="4521508" cy="2871234"/>
          </a:xfrm>
          <a:prstGeom prst="rect">
            <a:avLst/>
          </a:prstGeom>
          <a:noFill/>
          <a:ln>
            <a:noFill/>
          </a:ln>
        </p:spPr>
        <p:txBody>
          <a:bodyPr spcFirstLastPara="1" wrap="square" lIns="0" tIns="0" rIns="0" bIns="0" anchor="t" anchorCtr="0">
            <a:noAutofit/>
          </a:bodyPr>
          <a:lstStyle>
            <a:lvl1pPr marL="457200" lvl="0" indent="-228600" algn="l">
              <a:lnSpc>
                <a:spcPct val="114000"/>
              </a:lnSpc>
              <a:spcBef>
                <a:spcPts val="0"/>
              </a:spcBef>
              <a:spcAft>
                <a:spcPts val="0"/>
              </a:spcAft>
              <a:buClr>
                <a:schemeClr val="accent1"/>
              </a:buClr>
              <a:buSzPts val="1900"/>
              <a:buFont typeface="Arial"/>
              <a:buNone/>
              <a:defRPr>
                <a:solidFill>
                  <a:schemeClr val="accent1"/>
                </a:solidFill>
              </a:defRPr>
            </a:lvl1pPr>
            <a:lvl2pPr marL="914400" lvl="1" indent="-228600" algn="l">
              <a:lnSpc>
                <a:spcPct val="113000"/>
              </a:lnSpc>
              <a:spcBef>
                <a:spcPts val="1150"/>
              </a:spcBef>
              <a:spcAft>
                <a:spcPts val="0"/>
              </a:spcAft>
              <a:buClr>
                <a:schemeClr val="accent1"/>
              </a:buClr>
              <a:buSzPts val="1700"/>
              <a:buFont typeface="Arial"/>
              <a:buNone/>
              <a:defRPr>
                <a:solidFill>
                  <a:schemeClr val="accent1"/>
                </a:solidFill>
              </a:defRPr>
            </a:lvl2pPr>
            <a:lvl3pPr marL="1371600" lvl="2" indent="-336550" algn="l">
              <a:lnSpc>
                <a:spcPct val="113000"/>
              </a:lnSpc>
              <a:spcBef>
                <a:spcPts val="1150"/>
              </a:spcBef>
              <a:spcAft>
                <a:spcPts val="0"/>
              </a:spcAft>
              <a:buClr>
                <a:schemeClr val="accent1"/>
              </a:buClr>
              <a:buSzPts val="1700"/>
              <a:buChar char="•"/>
              <a:defRPr>
                <a:solidFill>
                  <a:schemeClr val="accent1"/>
                </a:solidFill>
              </a:defRPr>
            </a:lvl3pPr>
            <a:lvl4pPr marL="1828800" lvl="3" indent="-228600" algn="l">
              <a:lnSpc>
                <a:spcPct val="113000"/>
              </a:lnSpc>
              <a:spcBef>
                <a:spcPts val="1150"/>
              </a:spcBef>
              <a:spcAft>
                <a:spcPts val="0"/>
              </a:spcAft>
              <a:buClr>
                <a:schemeClr val="accent1"/>
              </a:buClr>
              <a:buSzPts val="1400"/>
              <a:buFont typeface="Arial"/>
              <a:buNone/>
              <a:defRPr>
                <a:solidFill>
                  <a:schemeClr val="accent1"/>
                </a:solidFill>
              </a:defRPr>
            </a:lvl4pPr>
            <a:lvl5pPr marL="2286000" lvl="4" indent="-317500" algn="l">
              <a:lnSpc>
                <a:spcPct val="113000"/>
              </a:lnSpc>
              <a:spcBef>
                <a:spcPts val="950"/>
              </a:spcBef>
              <a:spcAft>
                <a:spcPts val="0"/>
              </a:spcAft>
              <a:buClr>
                <a:schemeClr val="accent1"/>
              </a:buClr>
              <a:buSzPts val="1400"/>
              <a:buChar char="•"/>
              <a:defRPr>
                <a:solidFill>
                  <a:schemeClr val="accent1"/>
                </a:solidFill>
              </a:defRPr>
            </a:lvl5pPr>
            <a:lvl6pPr marL="2743200" lvl="5" indent="-228600" algn="l">
              <a:lnSpc>
                <a:spcPct val="113000"/>
              </a:lnSpc>
              <a:spcBef>
                <a:spcPts val="950"/>
              </a:spcBef>
              <a:spcAft>
                <a:spcPts val="0"/>
              </a:spcAft>
              <a:buClr>
                <a:schemeClr val="accent1"/>
              </a:buClr>
              <a:buSzPts val="1200"/>
              <a:buFont typeface="Arial"/>
              <a:buNone/>
              <a:defRPr>
                <a:solidFill>
                  <a:schemeClr val="accent1"/>
                </a:solidFill>
              </a:defRPr>
            </a:lvl6pPr>
            <a:lvl7pPr marL="3200400" lvl="6" indent="-304800" algn="l">
              <a:lnSpc>
                <a:spcPct val="113000"/>
              </a:lnSpc>
              <a:spcBef>
                <a:spcPts val="800"/>
              </a:spcBef>
              <a:spcAft>
                <a:spcPts val="0"/>
              </a:spcAft>
              <a:buClr>
                <a:schemeClr val="accent1"/>
              </a:buClr>
              <a:buSzPts val="1200"/>
              <a:buChar char="•"/>
              <a:defRPr>
                <a:solidFill>
                  <a:schemeClr val="accent1"/>
                </a:solidFill>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 name="Grafik 6">
            <a:extLst>
              <a:ext uri="{FF2B5EF4-FFF2-40B4-BE49-F238E27FC236}">
                <a16:creationId xmlns:a16="http://schemas.microsoft.com/office/drawing/2014/main" id="{DCCA414B-8404-A34C-A9BA-67EA946D1B68}"/>
              </a:ext>
            </a:extLst>
          </p:cNvPr>
          <p:cNvSpPr>
            <a:spLocks noChangeAspect="1"/>
          </p:cNvSpPr>
          <p:nvPr userDrawn="1"/>
        </p:nvSpPr>
        <p:spPr>
          <a:xfrm>
            <a:off x="6274863" y="1963024"/>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14" name="Grafik 6">
            <a:extLst>
              <a:ext uri="{FF2B5EF4-FFF2-40B4-BE49-F238E27FC236}">
                <a16:creationId xmlns:a16="http://schemas.microsoft.com/office/drawing/2014/main" id="{281E0C6D-63B3-A645-94E1-3D2A35E7CECE}"/>
              </a:ext>
            </a:extLst>
          </p:cNvPr>
          <p:cNvSpPr>
            <a:spLocks noChangeAspect="1"/>
          </p:cNvSpPr>
          <p:nvPr userDrawn="1"/>
        </p:nvSpPr>
        <p:spPr>
          <a:xfrm rot="10800000">
            <a:off x="10858682" y="4470138"/>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 name="Textfeld 1">
            <a:extLst>
              <a:ext uri="{FF2B5EF4-FFF2-40B4-BE49-F238E27FC236}">
                <a16:creationId xmlns:a16="http://schemas.microsoft.com/office/drawing/2014/main" id="{8FB80600-A380-5A4B-99DE-7016400FAC82}"/>
              </a:ext>
            </a:extLst>
          </p:cNvPr>
          <p:cNvSpPr txBox="1"/>
          <p:nvPr userDrawn="1"/>
        </p:nvSpPr>
        <p:spPr>
          <a:xfrm>
            <a:off x="503238" y="1963024"/>
            <a:ext cx="5413375" cy="3759914"/>
          </a:xfrm>
          <a:prstGeom prst="rect">
            <a:avLst/>
          </a:prstGeom>
          <a:noFill/>
        </p:spPr>
        <p:txBody>
          <a:bodyPr wrap="square" lIns="0" tIns="0" rIns="0" bIns="0" rtlCol="0">
            <a:noAutofit/>
          </a:bodyPr>
          <a:lstStyle/>
          <a:p>
            <a:pPr algn="l"/>
            <a:r>
              <a:rPr lang="de-DE" dirty="0" err="1">
                <a:solidFill>
                  <a:schemeClr val="accent1"/>
                </a:solidFill>
              </a:rPr>
              <a:t>Lorem</a:t>
            </a:r>
            <a:r>
              <a:rPr lang="de-DE" dirty="0">
                <a:solidFill>
                  <a:schemeClr val="accent1"/>
                </a:solidFill>
              </a:rPr>
              <a:t> Ipsum </a:t>
            </a:r>
          </a:p>
          <a:p>
            <a:pPr algn="l"/>
            <a:endParaRPr lang="de-DE" dirty="0">
              <a:solidFill>
                <a:schemeClr val="accent1"/>
              </a:solidFill>
            </a:endParaRPr>
          </a:p>
          <a:p>
            <a:pPr algn="l"/>
            <a:r>
              <a:rPr lang="de-DE" sz="1400" dirty="0">
                <a:solidFill>
                  <a:schemeClr val="accent1"/>
                </a:solidFill>
              </a:rPr>
              <a:t>Hier steht ein Text… </a:t>
            </a:r>
          </a:p>
        </p:txBody>
      </p:sp>
      <p:sp>
        <p:nvSpPr>
          <p:cNvPr id="4" name="Textfeld 3">
            <a:extLst>
              <a:ext uri="{FF2B5EF4-FFF2-40B4-BE49-F238E27FC236}">
                <a16:creationId xmlns:a16="http://schemas.microsoft.com/office/drawing/2014/main" id="{AA6BEF7D-6529-924A-8823-933F8CB390BE}"/>
              </a:ext>
            </a:extLst>
          </p:cNvPr>
          <p:cNvSpPr txBox="1"/>
          <p:nvPr userDrawn="1"/>
        </p:nvSpPr>
        <p:spPr>
          <a:xfrm>
            <a:off x="4370664" y="-92279"/>
            <a:ext cx="0" cy="0"/>
          </a:xfrm>
          <a:prstGeom prst="rect">
            <a:avLst/>
          </a:prstGeom>
          <a:noFill/>
        </p:spPr>
        <p:txBody>
          <a:bodyPr wrap="none" lIns="0" tIns="0" rIns="0" bIns="0" rtlCol="0">
            <a:noAutofit/>
          </a:bodyPr>
          <a:lstStyle/>
          <a:p>
            <a:pPr algn="l"/>
            <a:endParaRPr lang="de-DE"/>
          </a:p>
        </p:txBody>
      </p:sp>
      <p:sp>
        <p:nvSpPr>
          <p:cNvPr id="5" name="Textfeld 4">
            <a:extLst>
              <a:ext uri="{FF2B5EF4-FFF2-40B4-BE49-F238E27FC236}">
                <a16:creationId xmlns:a16="http://schemas.microsoft.com/office/drawing/2014/main" id="{86B791AC-1960-2047-B9A0-96E1DEC13906}"/>
              </a:ext>
            </a:extLst>
          </p:cNvPr>
          <p:cNvSpPr txBox="1"/>
          <p:nvPr userDrawn="1"/>
        </p:nvSpPr>
        <p:spPr>
          <a:xfrm>
            <a:off x="4009938" y="612396"/>
            <a:ext cx="0" cy="0"/>
          </a:xfrm>
          <a:prstGeom prst="rect">
            <a:avLst/>
          </a:prstGeom>
          <a:noFill/>
        </p:spPr>
        <p:txBody>
          <a:bodyPr wrap="none" lIns="0" tIns="0" rIns="0" bIns="0" rtlCol="0">
            <a:noAutofit/>
          </a:bodyPr>
          <a:lstStyle/>
          <a:p>
            <a:pPr algn="l"/>
            <a:endParaRPr lang="de-DE"/>
          </a:p>
        </p:txBody>
      </p:sp>
      <p:sp>
        <p:nvSpPr>
          <p:cNvPr id="6" name="Textfeld 5">
            <a:extLst>
              <a:ext uri="{FF2B5EF4-FFF2-40B4-BE49-F238E27FC236}">
                <a16:creationId xmlns:a16="http://schemas.microsoft.com/office/drawing/2014/main" id="{81327B78-98FD-B549-AD3F-4582898D8AA4}"/>
              </a:ext>
            </a:extLst>
          </p:cNvPr>
          <p:cNvSpPr txBox="1"/>
          <p:nvPr userDrawn="1"/>
        </p:nvSpPr>
        <p:spPr>
          <a:xfrm>
            <a:off x="4681057" y="805343"/>
            <a:ext cx="0" cy="0"/>
          </a:xfrm>
          <a:prstGeom prst="rect">
            <a:avLst/>
          </a:prstGeom>
          <a:noFill/>
        </p:spPr>
        <p:txBody>
          <a:bodyPr wrap="none" lIns="0" tIns="0" rIns="0" bIns="0" rtlCol="0">
            <a:noAutofit/>
          </a:bodyPr>
          <a:lstStyle/>
          <a:p>
            <a:pPr algn="l"/>
            <a:endParaRPr lang="de-DE"/>
          </a:p>
        </p:txBody>
      </p:sp>
      <p:sp>
        <p:nvSpPr>
          <p:cNvPr id="7" name="Textfeld 6">
            <a:extLst>
              <a:ext uri="{FF2B5EF4-FFF2-40B4-BE49-F238E27FC236}">
                <a16:creationId xmlns:a16="http://schemas.microsoft.com/office/drawing/2014/main" id="{948788B4-73C1-4B4E-8F6B-6CA588911E60}"/>
              </a:ext>
            </a:extLst>
          </p:cNvPr>
          <p:cNvSpPr txBox="1"/>
          <p:nvPr userDrawn="1"/>
        </p:nvSpPr>
        <p:spPr>
          <a:xfrm>
            <a:off x="3632433" y="989901"/>
            <a:ext cx="0" cy="0"/>
          </a:xfrm>
          <a:prstGeom prst="rect">
            <a:avLst/>
          </a:prstGeom>
          <a:noFill/>
        </p:spPr>
        <p:txBody>
          <a:bodyPr wrap="none" lIns="0" tIns="0" rIns="0" bIns="0" rtlCol="0">
            <a:noAutofit/>
          </a:bodyPr>
          <a:lstStyle/>
          <a:p>
            <a:pPr algn="l"/>
            <a:endParaRPr lang="de-DE"/>
          </a:p>
        </p:txBody>
      </p:sp>
      <p:sp>
        <p:nvSpPr>
          <p:cNvPr id="8" name="Textfeld 7">
            <a:extLst>
              <a:ext uri="{FF2B5EF4-FFF2-40B4-BE49-F238E27FC236}">
                <a16:creationId xmlns:a16="http://schemas.microsoft.com/office/drawing/2014/main" id="{0561FF1F-5F02-7C4C-915A-A6F5C9859708}"/>
              </a:ext>
            </a:extLst>
          </p:cNvPr>
          <p:cNvSpPr txBox="1"/>
          <p:nvPr userDrawn="1"/>
        </p:nvSpPr>
        <p:spPr>
          <a:xfrm>
            <a:off x="4949505" y="805343"/>
            <a:ext cx="0" cy="0"/>
          </a:xfrm>
          <a:prstGeom prst="rect">
            <a:avLst/>
          </a:prstGeom>
          <a:noFill/>
        </p:spPr>
        <p:txBody>
          <a:bodyPr wrap="none" lIns="0" tIns="0" rIns="0" bIns="0" rtlCol="0">
            <a:noAutofit/>
          </a:bodyPr>
          <a:lstStyle/>
          <a:p>
            <a:pPr algn="l"/>
            <a:endParaRPr lang="de-DE"/>
          </a:p>
        </p:txBody>
      </p:sp>
      <p:sp>
        <p:nvSpPr>
          <p:cNvPr id="9" name="Textfeld 8">
            <a:extLst>
              <a:ext uri="{FF2B5EF4-FFF2-40B4-BE49-F238E27FC236}">
                <a16:creationId xmlns:a16="http://schemas.microsoft.com/office/drawing/2014/main" id="{A3B3EE75-58F7-7F41-997C-3EAEE6F5041D}"/>
              </a:ext>
            </a:extLst>
          </p:cNvPr>
          <p:cNvSpPr txBox="1"/>
          <p:nvPr userDrawn="1"/>
        </p:nvSpPr>
        <p:spPr>
          <a:xfrm>
            <a:off x="5578679" y="838899"/>
            <a:ext cx="0" cy="0"/>
          </a:xfrm>
          <a:prstGeom prst="rect">
            <a:avLst/>
          </a:prstGeom>
          <a:noFill/>
        </p:spPr>
        <p:txBody>
          <a:bodyPr wrap="none" lIns="0" tIns="0" rIns="0" bIns="0" rtlCol="0">
            <a:noAutofit/>
          </a:bodyPr>
          <a:lstStyle/>
          <a:p>
            <a:pPr algn="l"/>
            <a:endParaRPr lang="de-DE"/>
          </a:p>
        </p:txBody>
      </p:sp>
      <p:sp>
        <p:nvSpPr>
          <p:cNvPr id="11" name="Date Placeholder 3">
            <a:extLst>
              <a:ext uri="{FF2B5EF4-FFF2-40B4-BE49-F238E27FC236}">
                <a16:creationId xmlns:a16="http://schemas.microsoft.com/office/drawing/2014/main" id="{C2385FE0-5AD1-D519-F21F-FCFA761E537D}"/>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accent1"/>
                </a:solidFill>
              </a:defRPr>
            </a:lvl1pPr>
          </a:lstStyle>
          <a:p>
            <a:fld id="{7F193D03-0449-BE4A-9CF1-EACB5B4B4918}" type="datetime1">
              <a:rPr lang="de-DE" smtClean="0"/>
              <a:t>21.05.26</a:t>
            </a:fld>
            <a:endParaRPr lang="en-US"/>
          </a:p>
        </p:txBody>
      </p:sp>
      <p:sp>
        <p:nvSpPr>
          <p:cNvPr id="15" name="Footer Placeholder 4">
            <a:extLst>
              <a:ext uri="{FF2B5EF4-FFF2-40B4-BE49-F238E27FC236}">
                <a16:creationId xmlns:a16="http://schemas.microsoft.com/office/drawing/2014/main" id="{707F46BD-FC5A-44CC-CAB0-9BF21C2C3619}"/>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accent1"/>
                </a:solidFill>
              </a:defRPr>
            </a:lvl1pPr>
          </a:lstStyle>
          <a:p>
            <a:r>
              <a:rPr lang="en-GB"/>
              <a:t>Introduction to the Platform Economy</a:t>
            </a:r>
            <a:endParaRPr lang="en-GB" dirty="0"/>
          </a:p>
        </p:txBody>
      </p:sp>
    </p:spTree>
    <p:extLst>
      <p:ext uri="{BB962C8B-B14F-4D97-AF65-F5344CB8AC3E}">
        <p14:creationId xmlns:p14="http://schemas.microsoft.com/office/powerpoint/2010/main" val="3641843923"/>
      </p:ext>
    </p:extLst>
  </p:cSld>
  <p:clrMapOvr>
    <a:masterClrMapping/>
  </p:clrMapOvr>
  <p:extLst>
    <p:ext uri="{DCECCB84-F9BA-43D5-87BE-67443E8EF086}">
      <p15:sldGuideLst xmlns:p15="http://schemas.microsoft.com/office/powerpoint/2012/main">
        <p15:guide id="1" pos="3727">
          <p15:clr>
            <a:srgbClr val="FBAE40"/>
          </p15:clr>
        </p15:guide>
        <p15:guide id="2" pos="3953">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wo Content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ECFB6FFE-B530-4B4F-BEBE-595A94EEB644}"/>
              </a:ext>
            </a:extLst>
          </p:cNvPr>
          <p:cNvSpPr>
            <a:spLocks noGrp="1"/>
          </p:cNvSpPr>
          <p:nvPr>
            <p:ph type="body" sz="quarter" idx="13" hasCustomPrompt="1"/>
          </p:nvPr>
        </p:nvSpPr>
        <p:spPr>
          <a:xfrm>
            <a:off x="503238" y="1332000"/>
            <a:ext cx="5413375" cy="439093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stStyle>
          <a:p>
            <a:pPr lvl="0"/>
            <a:r>
              <a:rPr lang="en-US" dirty="0"/>
              <a:t>Click to edit Master text styles </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
        <p:nvSpPr>
          <p:cNvPr id="11" name="Text Placeholder 7">
            <a:extLst>
              <a:ext uri="{FF2B5EF4-FFF2-40B4-BE49-F238E27FC236}">
                <a16:creationId xmlns:a16="http://schemas.microsoft.com/office/drawing/2014/main" id="{4CEE236C-865B-4708-BEBB-D4A9FF883E59}"/>
              </a:ext>
            </a:extLst>
          </p:cNvPr>
          <p:cNvSpPr>
            <a:spLocks noGrp="1"/>
          </p:cNvSpPr>
          <p:nvPr>
            <p:ph type="body" sz="quarter" idx="14" hasCustomPrompt="1"/>
          </p:nvPr>
        </p:nvSpPr>
        <p:spPr>
          <a:xfrm>
            <a:off x="6275825" y="1332000"/>
            <a:ext cx="5413375" cy="439093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stStyle>
          <a:p>
            <a:pPr lvl="0"/>
            <a:r>
              <a:rPr lang="en-US"/>
              <a:t>Click to edit Master text styles </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p:txBody>
      </p:sp>
      <p:sp>
        <p:nvSpPr>
          <p:cNvPr id="3" name="Titel 2">
            <a:extLst>
              <a:ext uri="{FF2B5EF4-FFF2-40B4-BE49-F238E27FC236}">
                <a16:creationId xmlns:a16="http://schemas.microsoft.com/office/drawing/2014/main" id="{401A1DFB-2B0B-0AE7-3451-5E39019CED2F}"/>
              </a:ext>
            </a:extLst>
          </p:cNvPr>
          <p:cNvSpPr>
            <a:spLocks noGrp="1"/>
          </p:cNvSpPr>
          <p:nvPr>
            <p:ph type="title"/>
          </p:nvPr>
        </p:nvSpPr>
        <p:spPr/>
        <p:txBody>
          <a:bodyPr/>
          <a:lstStyle/>
          <a:p>
            <a:r>
              <a:rPr lang="de-DE"/>
              <a:t>Mastertitelformat bearbeiten</a:t>
            </a:r>
          </a:p>
        </p:txBody>
      </p:sp>
      <p:sp>
        <p:nvSpPr>
          <p:cNvPr id="13" name="Google Shape;317;p86">
            <a:extLst>
              <a:ext uri="{FF2B5EF4-FFF2-40B4-BE49-F238E27FC236}">
                <a16:creationId xmlns:a16="http://schemas.microsoft.com/office/drawing/2014/main" id="{38BB4C57-056E-79A4-84BA-E7ECF66815B9}"/>
              </a:ext>
            </a:extLst>
          </p:cNvPr>
          <p:cNvSpPr txBox="1">
            <a:spLocks noGrp="1"/>
          </p:cNvSpPr>
          <p:nvPr>
            <p:ph type="sldNum" idx="12"/>
          </p:nvPr>
        </p:nvSpPr>
        <p:spPr>
          <a:xfrm>
            <a:off x="378506" y="6440400"/>
            <a:ext cx="335869" cy="180000"/>
          </a:xfrm>
          <a:prstGeom prst="rect">
            <a:avLst/>
          </a:prstGeom>
          <a:noFill/>
          <a:ln>
            <a:noFill/>
          </a:ln>
        </p:spPr>
        <p:txBody>
          <a:bodyPr spcFirstLastPara="1" wrap="square" lIns="0" tIns="0" rIns="0" bIns="0" anchor="b" anchorCtr="0">
            <a:noAutofit/>
          </a:bodyPr>
          <a:lstStyle>
            <a:lvl1pPr marL="0" lvl="0"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1pPr>
            <a:lvl2pPr marL="0" lvl="1"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2pPr>
            <a:lvl3pPr marL="0" lvl="2"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3pPr>
            <a:lvl4pPr marL="0" lvl="3"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4pPr>
            <a:lvl5pPr marL="0" lvl="4"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5pPr>
            <a:lvl6pPr marL="0" lvl="5"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6pPr>
            <a:lvl7pPr marL="0" lvl="6"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7pPr>
            <a:lvl8pPr marL="0" lvl="7"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8pPr>
            <a:lvl9pPr marL="0" lvl="8"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‹Nr.›</a:t>
            </a:fld>
            <a:endParaRPr/>
          </a:p>
        </p:txBody>
      </p:sp>
      <p:sp>
        <p:nvSpPr>
          <p:cNvPr id="2" name="Date Placeholder 3">
            <a:extLst>
              <a:ext uri="{FF2B5EF4-FFF2-40B4-BE49-F238E27FC236}">
                <a16:creationId xmlns:a16="http://schemas.microsoft.com/office/drawing/2014/main" id="{71D5FEB7-EFCF-18FC-5C7E-CA18B8398D40}"/>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accent1"/>
                </a:solidFill>
              </a:defRPr>
            </a:lvl1pPr>
          </a:lstStyle>
          <a:p>
            <a:fld id="{CA33E294-B9F6-C04F-B4D7-B9BB914B3FFB}" type="datetime1">
              <a:rPr lang="de-DE" smtClean="0"/>
              <a:t>21.05.26</a:t>
            </a:fld>
            <a:endParaRPr lang="en-US"/>
          </a:p>
        </p:txBody>
      </p:sp>
      <p:sp>
        <p:nvSpPr>
          <p:cNvPr id="4" name="Footer Placeholder 4">
            <a:extLst>
              <a:ext uri="{FF2B5EF4-FFF2-40B4-BE49-F238E27FC236}">
                <a16:creationId xmlns:a16="http://schemas.microsoft.com/office/drawing/2014/main" id="{AC92E2A3-F2A4-FE70-BA29-C52CB12B0B7E}"/>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accent1"/>
                </a:solidFill>
              </a:defRPr>
            </a:lvl1pPr>
          </a:lstStyle>
          <a:p>
            <a:r>
              <a:rPr lang="en-GB"/>
              <a:t>Introduction to the Platform Economy</a:t>
            </a:r>
            <a:endParaRPr lang="en-GB" dirty="0"/>
          </a:p>
        </p:txBody>
      </p:sp>
    </p:spTree>
    <p:extLst>
      <p:ext uri="{BB962C8B-B14F-4D97-AF65-F5344CB8AC3E}">
        <p14:creationId xmlns:p14="http://schemas.microsoft.com/office/powerpoint/2010/main" val="3163692421"/>
      </p:ext>
    </p:extLst>
  </p:cSld>
  <p:clrMapOvr>
    <a:masterClrMapping/>
  </p:clrMapOvr>
  <p:extLst>
    <p:ext uri="{DCECCB84-F9BA-43D5-87BE-67443E8EF086}">
      <p15:sldGuideLst xmlns:p15="http://schemas.microsoft.com/office/powerpoint/2012/main">
        <p15:guide id="1" pos="3727">
          <p15:clr>
            <a:srgbClr val="FBAE40"/>
          </p15:clr>
        </p15:guide>
        <p15:guide id="2" pos="39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FBB52CC1-0455-23C5-DDB7-5221F9B4BF1F}"/>
              </a:ext>
            </a:extLst>
          </p:cNvPr>
          <p:cNvSpPr/>
          <p:nvPr userDrawn="1"/>
        </p:nvSpPr>
        <p:spPr>
          <a:xfrm flipV="1">
            <a:off x="0" y="6208713"/>
            <a:ext cx="12192000" cy="649287"/>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 Placeholder 2">
            <a:extLst>
              <a:ext uri="{FF2B5EF4-FFF2-40B4-BE49-F238E27FC236}">
                <a16:creationId xmlns:a16="http://schemas.microsoft.com/office/drawing/2014/main" id="{55B6B222-7983-4F24-9F80-16375850B422}"/>
              </a:ext>
            </a:extLst>
          </p:cNvPr>
          <p:cNvSpPr>
            <a:spLocks noGrp="1"/>
          </p:cNvSpPr>
          <p:nvPr>
            <p:ph type="body" idx="1"/>
          </p:nvPr>
        </p:nvSpPr>
        <p:spPr>
          <a:xfrm>
            <a:off x="503999" y="1943860"/>
            <a:ext cx="11183175" cy="4877581"/>
          </a:xfrm>
          <a:prstGeom prst="rect">
            <a:avLst/>
          </a:prstGeom>
        </p:spPr>
        <p:txBody>
          <a:bodyPr vert="horz" lIns="0" tIns="0" rIns="0" bIns="0" rtlCol="0" anchor="t" anchorCtr="0">
            <a:noAutofit/>
          </a:bodyPr>
          <a:lstStyle/>
          <a:p>
            <a:pPr lvl="0"/>
            <a:r>
              <a:rPr lang="en-US" dirty="0"/>
              <a:t>Click to edit Master text styles </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
        <p:nvSpPr>
          <p:cNvPr id="4" name="Date Placeholder 3">
            <a:extLst>
              <a:ext uri="{FF2B5EF4-FFF2-40B4-BE49-F238E27FC236}">
                <a16:creationId xmlns:a16="http://schemas.microsoft.com/office/drawing/2014/main" id="{8C52FAB8-47BE-4E6B-82E6-DD208540A2CE}"/>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accent1"/>
                </a:solidFill>
              </a:defRPr>
            </a:lvl1pPr>
          </a:lstStyle>
          <a:p>
            <a:fld id="{CDCBF1E9-05D7-0E45-9D1D-9626B554478B}" type="datetime1">
              <a:rPr lang="de-DE" smtClean="0"/>
              <a:t>21.05.26</a:t>
            </a:fld>
            <a:endParaRPr lang="en-US"/>
          </a:p>
        </p:txBody>
      </p:sp>
      <p:sp>
        <p:nvSpPr>
          <p:cNvPr id="5" name="Footer Placeholder 4">
            <a:extLst>
              <a:ext uri="{FF2B5EF4-FFF2-40B4-BE49-F238E27FC236}">
                <a16:creationId xmlns:a16="http://schemas.microsoft.com/office/drawing/2014/main" id="{BDC668CD-14E7-496A-81BC-B6575394DAC7}"/>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accent1"/>
                </a:solidFill>
              </a:defRPr>
            </a:lvl1pPr>
          </a:lstStyle>
          <a:p>
            <a:r>
              <a:rPr lang="en-GB"/>
              <a:t>Introduction to the Platform Economy</a:t>
            </a:r>
            <a:endParaRPr lang="en-GB" dirty="0"/>
          </a:p>
        </p:txBody>
      </p:sp>
      <p:sp>
        <p:nvSpPr>
          <p:cNvPr id="6" name="Slide Number Placeholder 5">
            <a:extLst>
              <a:ext uri="{FF2B5EF4-FFF2-40B4-BE49-F238E27FC236}">
                <a16:creationId xmlns:a16="http://schemas.microsoft.com/office/drawing/2014/main" id="{25493E65-FED0-4E39-AE14-74CC37FF34A0}"/>
              </a:ext>
            </a:extLst>
          </p:cNvPr>
          <p:cNvSpPr>
            <a:spLocks noGrp="1"/>
          </p:cNvSpPr>
          <p:nvPr>
            <p:ph type="sldNum" sz="quarter" idx="4"/>
          </p:nvPr>
        </p:nvSpPr>
        <p:spPr>
          <a:xfrm>
            <a:off x="378506" y="6440400"/>
            <a:ext cx="335869" cy="180000"/>
          </a:xfrm>
          <a:prstGeom prst="rect">
            <a:avLst/>
          </a:prstGeom>
        </p:spPr>
        <p:txBody>
          <a:bodyPr vert="horz" lIns="0" tIns="0" rIns="0" bIns="0" rtlCol="0" anchor="b" anchorCtr="0"/>
          <a:lstStyle>
            <a:lvl1pPr algn="r">
              <a:defRPr sz="1000">
                <a:solidFill>
                  <a:schemeClr val="accent1"/>
                </a:solidFill>
              </a:defRPr>
            </a:lvl1pPr>
          </a:lstStyle>
          <a:p>
            <a:fld id="{D5CAEDA0-6F27-4F9B-B320-EDE47966784F}" type="slidenum">
              <a:rPr lang="en-US" smtClean="0"/>
              <a:pPr/>
              <a:t>‹Nr.›</a:t>
            </a:fld>
            <a:endParaRPr lang="en-US"/>
          </a:p>
        </p:txBody>
      </p:sp>
      <p:sp>
        <p:nvSpPr>
          <p:cNvPr id="7" name="Titel 2">
            <a:extLst>
              <a:ext uri="{FF2B5EF4-FFF2-40B4-BE49-F238E27FC236}">
                <a16:creationId xmlns:a16="http://schemas.microsoft.com/office/drawing/2014/main" id="{F09593D3-19F6-2F40-9AE3-F574316CF90D}"/>
              </a:ext>
            </a:extLst>
          </p:cNvPr>
          <p:cNvSpPr txBox="1">
            <a:spLocks/>
          </p:cNvSpPr>
          <p:nvPr userDrawn="1"/>
        </p:nvSpPr>
        <p:spPr>
          <a:xfrm>
            <a:off x="503239" y="568177"/>
            <a:ext cx="6647656" cy="720725"/>
          </a:xfrm>
          <a:prstGeom prst="rect">
            <a:avLst/>
          </a:prstGeom>
        </p:spPr>
        <p:txBody>
          <a:bodyPr vert="horz" lIns="0" tIns="0" rIns="0" bIns="0" rtlCol="0" anchor="t" anchorCtr="0">
            <a:noAutofit/>
          </a:bodyPr>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pPr marL="9525"/>
            <a:br>
              <a:rPr lang="en-US" b="0">
                <a:latin typeface="Arial" panose="020B0604020202020204" pitchFamily="34" charset="0"/>
                <a:cs typeface="Arial" panose="020B0604020202020204" pitchFamily="34" charset="0"/>
              </a:rPr>
            </a:br>
            <a:br>
              <a:rPr lang="en-US" sz="2400" b="0">
                <a:latin typeface="Arial" panose="020B0604020202020204" pitchFamily="34" charset="0"/>
                <a:cs typeface="Arial" panose="020B0604020202020204" pitchFamily="34" charset="0"/>
              </a:rPr>
            </a:br>
            <a:br>
              <a:rPr lang="en-US" sz="2400" b="0">
                <a:solidFill>
                  <a:srgbClr val="000000"/>
                </a:solidFill>
                <a:latin typeface="Arial" panose="020B0604020202020204" pitchFamily="34" charset="0"/>
                <a:cs typeface="Arial" panose="020B0604020202020204" pitchFamily="34" charset="0"/>
              </a:rPr>
            </a:br>
            <a:r>
              <a:rPr lang="en-US" b="0">
                <a:solidFill>
                  <a:srgbClr val="000000"/>
                </a:solidFill>
                <a:latin typeface="Arial" panose="020B0604020202020204" pitchFamily="34" charset="0"/>
                <a:cs typeface="Arial" panose="020B0604020202020204" pitchFamily="34" charset="0"/>
              </a:rPr>
              <a:t> </a:t>
            </a:r>
            <a:endParaRPr lang="de-DE">
              <a:latin typeface="Arial" panose="020B0604020202020204" pitchFamily="34" charset="0"/>
              <a:cs typeface="Arial" panose="020B0604020202020204" pitchFamily="34" charset="0"/>
            </a:endParaRPr>
          </a:p>
        </p:txBody>
      </p:sp>
      <p:sp>
        <p:nvSpPr>
          <p:cNvPr id="8" name="Titelplatzhalter 7">
            <a:extLst>
              <a:ext uri="{FF2B5EF4-FFF2-40B4-BE49-F238E27FC236}">
                <a16:creationId xmlns:a16="http://schemas.microsoft.com/office/drawing/2014/main" id="{7A08D9E4-0D5A-682C-B8C4-74B3FD4BBBDF}"/>
              </a:ext>
            </a:extLst>
          </p:cNvPr>
          <p:cNvSpPr>
            <a:spLocks noGrp="1"/>
          </p:cNvSpPr>
          <p:nvPr>
            <p:ph type="title"/>
          </p:nvPr>
        </p:nvSpPr>
        <p:spPr>
          <a:xfrm>
            <a:off x="503239" y="535913"/>
            <a:ext cx="11183936" cy="480453"/>
          </a:xfrm>
          <a:prstGeom prst="rect">
            <a:avLst/>
          </a:prstGeom>
        </p:spPr>
        <p:txBody>
          <a:bodyPr vert="horz" wrap="square" lIns="0" tIns="45720" rIns="91440" bIns="45720" rtlCol="0" anchor="t" anchorCtr="0">
            <a:spAutoFit/>
          </a:bodyPr>
          <a:lstStyle/>
          <a:p>
            <a:r>
              <a:rPr lang="de-DE" dirty="0"/>
              <a:t>Mastertitelformat bearbeiten</a:t>
            </a:r>
          </a:p>
        </p:txBody>
      </p:sp>
      <p:pic>
        <p:nvPicPr>
          <p:cNvPr id="2" name="Grafik 1">
            <a:extLst>
              <a:ext uri="{FF2B5EF4-FFF2-40B4-BE49-F238E27FC236}">
                <a16:creationId xmlns:a16="http://schemas.microsoft.com/office/drawing/2014/main" id="{E15F4179-8A11-C118-A69C-23F2E7F7CE30}"/>
              </a:ext>
            </a:extLst>
          </p:cNvPr>
          <p:cNvPicPr>
            <a:picLocks noChangeAspect="1"/>
          </p:cNvPicPr>
          <p:nvPr userDrawn="1"/>
        </p:nvPicPr>
        <p:blipFill rotWithShape="1">
          <a:blip r:embed="rId9" cstate="screen">
            <a:extLst>
              <a:ext uri="{28A0092B-C50C-407E-A947-70E740481C1C}">
                <a14:useLocalDpi xmlns:a14="http://schemas.microsoft.com/office/drawing/2010/main"/>
              </a:ext>
            </a:extLst>
          </a:blip>
          <a:srcRect/>
          <a:stretch/>
        </p:blipFill>
        <p:spPr>
          <a:xfrm>
            <a:off x="10744200" y="197217"/>
            <a:ext cx="1123122" cy="1185430"/>
          </a:xfrm>
          <a:prstGeom prst="rect">
            <a:avLst/>
          </a:prstGeom>
        </p:spPr>
      </p:pic>
    </p:spTree>
    <p:extLst>
      <p:ext uri="{BB962C8B-B14F-4D97-AF65-F5344CB8AC3E}">
        <p14:creationId xmlns:p14="http://schemas.microsoft.com/office/powerpoint/2010/main" val="3179949363"/>
      </p:ext>
    </p:extLst>
  </p:cSld>
  <p:clrMap bg1="lt1" tx1="dk1" bg2="lt2" tx2="dk2" accent1="accent1" accent2="accent2" accent3="accent3" accent4="accent4" accent5="accent5" accent6="accent6" hlink="hlink" folHlink="folHlink"/>
  <p:sldLayoutIdLst>
    <p:sldLayoutId id="2147483671" r:id="rId1"/>
    <p:sldLayoutId id="2147483660" r:id="rId2"/>
    <p:sldLayoutId id="2147483719" r:id="rId3"/>
    <p:sldLayoutId id="2147483668" r:id="rId4"/>
    <p:sldLayoutId id="2147483722" r:id="rId5"/>
    <p:sldLayoutId id="2147483723" r:id="rId6"/>
    <p:sldLayoutId id="2147483725" r:id="rId7"/>
  </p:sldLayoutIdLst>
  <p:hf hdr="0"/>
  <p:txStyles>
    <p:titleStyle>
      <a:lvl1pPr algn="l" defTabSz="914400" rtl="0" eaLnBrk="1" latinLnBrk="0" hangingPunct="1">
        <a:lnSpc>
          <a:spcPct val="97000"/>
        </a:lnSpc>
        <a:spcBef>
          <a:spcPct val="0"/>
        </a:spcBef>
        <a:buNone/>
        <a:defRPr sz="2600" b="1" kern="1200">
          <a:solidFill>
            <a:schemeClr val="accent4"/>
          </a:solidFill>
          <a:latin typeface="+mj-lt"/>
          <a:ea typeface="+mj-ea"/>
          <a:cs typeface="+mj-cs"/>
        </a:defRPr>
      </a:lvl1pPr>
    </p:titleStyle>
    <p:body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1pPr>
      <a:lvl2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2pPr>
      <a:lvl3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3pPr>
      <a:lvl4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4pPr>
      <a:lvl5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5pPr>
      <a:lvl6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7" userDrawn="1">
          <p15:clr>
            <a:srgbClr val="F26B43"/>
          </p15:clr>
        </p15:guide>
        <p15:guide id="2" pos="7362" userDrawn="1">
          <p15:clr>
            <a:srgbClr val="F26B43"/>
          </p15:clr>
        </p15:guide>
        <p15:guide id="3" orient="horz" pos="391" userDrawn="1">
          <p15:clr>
            <a:srgbClr val="F26B43"/>
          </p15:clr>
        </p15:guide>
        <p15:guide id="4" orient="horz" pos="777" userDrawn="1">
          <p15:clr>
            <a:srgbClr val="F26B43"/>
          </p15:clr>
        </p15:guide>
        <p15:guide id="6" orient="horz" pos="3605" userDrawn="1">
          <p15:clr>
            <a:srgbClr val="F26B43"/>
          </p15:clr>
        </p15:guide>
        <p15:guide id="7" orient="horz" pos="3911" userDrawn="1">
          <p15:clr>
            <a:srgbClr val="F26B43"/>
          </p15:clr>
        </p15:guide>
        <p15:guide id="8" orient="horz" pos="55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1" Type="http://schemas.openxmlformats.org/officeDocument/2006/relationships/slideLayout" Target="../slideLayouts/slideLayout4.xml"/><Relationship Id="rId5" Type="http://schemas.openxmlformats.org/officeDocument/2006/relationships/image" Target="../media/image6.emf"/><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15.emf"/><Relationship Id="rId7" Type="http://schemas.openxmlformats.org/officeDocument/2006/relationships/image" Target="../media/image14.emf"/><Relationship Id="rId1" Type="http://schemas.openxmlformats.org/officeDocument/2006/relationships/slideLayout" Target="../slideLayouts/slideLayout3.xml"/><Relationship Id="rId6" Type="http://schemas.openxmlformats.org/officeDocument/2006/relationships/image" Target="../media/image13.emf"/><Relationship Id="rId5" Type="http://schemas.openxmlformats.org/officeDocument/2006/relationships/image" Target="../media/image12.sv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15.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16.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1" Type="http://schemas.openxmlformats.org/officeDocument/2006/relationships/slideLayout" Target="../slideLayouts/slideLayout4.xml"/><Relationship Id="rId5" Type="http://schemas.openxmlformats.org/officeDocument/2006/relationships/image" Target="../media/image6.emf"/><Relationship Id="rId4" Type="http://schemas.openxmlformats.org/officeDocument/2006/relationships/image" Target="../media/image5.emf"/></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1" Type="http://schemas.openxmlformats.org/officeDocument/2006/relationships/slideLayout" Target="../slideLayouts/slideLayout4.xml"/><Relationship Id="rId5" Type="http://schemas.openxmlformats.org/officeDocument/2006/relationships/image" Target="../media/image6.emf"/><Relationship Id="rId4" Type="http://schemas.openxmlformats.org/officeDocument/2006/relationships/image" Target="../media/image5.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 Type="http://schemas.openxmlformats.org/officeDocument/2006/relationships/slideLayout" Target="../slideLayouts/slideLayout3.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emf"/><Relationship Id="rId1" Type="http://schemas.openxmlformats.org/officeDocument/2006/relationships/slideLayout" Target="../slideLayouts/slideLayout3.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EE720007-B382-D04D-AF05-ADBC5612A5FE}"/>
              </a:ext>
            </a:extLst>
          </p:cNvPr>
          <p:cNvSpPr txBox="1"/>
          <p:nvPr/>
        </p:nvSpPr>
        <p:spPr>
          <a:xfrm>
            <a:off x="-643944" y="2962141"/>
            <a:ext cx="0" cy="0"/>
          </a:xfrm>
          <a:prstGeom prst="rect">
            <a:avLst/>
          </a:prstGeom>
          <a:noFill/>
        </p:spPr>
        <p:txBody>
          <a:bodyPr wrap="none" lIns="0" tIns="0" rIns="0" bIns="0" rtlCol="0">
            <a:noAutofit/>
          </a:bodyPr>
          <a:lstStyle/>
          <a:p>
            <a:pPr algn="l"/>
            <a:endParaRPr lang="de-DE"/>
          </a:p>
        </p:txBody>
      </p:sp>
      <p:sp>
        <p:nvSpPr>
          <p:cNvPr id="5" name="Textfeld 4">
            <a:extLst>
              <a:ext uri="{FF2B5EF4-FFF2-40B4-BE49-F238E27FC236}">
                <a16:creationId xmlns:a16="http://schemas.microsoft.com/office/drawing/2014/main" id="{D499D19C-1AB8-E449-A97D-9A64E9E27D2C}"/>
              </a:ext>
            </a:extLst>
          </p:cNvPr>
          <p:cNvSpPr txBox="1"/>
          <p:nvPr/>
        </p:nvSpPr>
        <p:spPr>
          <a:xfrm>
            <a:off x="6735097" y="2192594"/>
            <a:ext cx="0" cy="0"/>
          </a:xfrm>
          <a:prstGeom prst="rect">
            <a:avLst/>
          </a:prstGeom>
          <a:noFill/>
        </p:spPr>
        <p:txBody>
          <a:bodyPr wrap="none" lIns="0" tIns="0" rIns="0" bIns="0" rtlCol="0">
            <a:noAutofit/>
          </a:bodyPr>
          <a:lstStyle/>
          <a:p>
            <a:pPr algn="l"/>
            <a:endParaRPr lang="de-DE"/>
          </a:p>
        </p:txBody>
      </p:sp>
      <p:sp>
        <p:nvSpPr>
          <p:cNvPr id="6" name="Textfeld 5">
            <a:extLst>
              <a:ext uri="{FF2B5EF4-FFF2-40B4-BE49-F238E27FC236}">
                <a16:creationId xmlns:a16="http://schemas.microsoft.com/office/drawing/2014/main" id="{A0C23595-9A24-A343-869C-B3057EC54DDC}"/>
              </a:ext>
            </a:extLst>
          </p:cNvPr>
          <p:cNvSpPr txBox="1"/>
          <p:nvPr/>
        </p:nvSpPr>
        <p:spPr>
          <a:xfrm>
            <a:off x="5869858" y="6204155"/>
            <a:ext cx="0" cy="0"/>
          </a:xfrm>
          <a:prstGeom prst="rect">
            <a:avLst/>
          </a:prstGeom>
          <a:noFill/>
        </p:spPr>
        <p:txBody>
          <a:bodyPr wrap="none" lIns="0" tIns="0" rIns="0" bIns="0" rtlCol="0">
            <a:noAutofit/>
          </a:bodyPr>
          <a:lstStyle/>
          <a:p>
            <a:pPr algn="l"/>
            <a:endParaRPr lang="de-DE"/>
          </a:p>
        </p:txBody>
      </p:sp>
      <p:sp>
        <p:nvSpPr>
          <p:cNvPr id="7" name="Textfeld 6">
            <a:extLst>
              <a:ext uri="{FF2B5EF4-FFF2-40B4-BE49-F238E27FC236}">
                <a16:creationId xmlns:a16="http://schemas.microsoft.com/office/drawing/2014/main" id="{2CCE7937-4877-8F45-8359-D897A73209C3}"/>
              </a:ext>
            </a:extLst>
          </p:cNvPr>
          <p:cNvSpPr txBox="1"/>
          <p:nvPr/>
        </p:nvSpPr>
        <p:spPr>
          <a:xfrm>
            <a:off x="5392271" y="309282"/>
            <a:ext cx="0" cy="0"/>
          </a:xfrm>
          <a:prstGeom prst="rect">
            <a:avLst/>
          </a:prstGeom>
          <a:noFill/>
        </p:spPr>
        <p:txBody>
          <a:bodyPr wrap="none" lIns="0" tIns="0" rIns="0" bIns="0" rtlCol="0">
            <a:noAutofit/>
          </a:bodyPr>
          <a:lstStyle/>
          <a:p>
            <a:pPr algn="l"/>
            <a:endParaRPr lang="de-DE"/>
          </a:p>
        </p:txBody>
      </p:sp>
      <p:sp>
        <p:nvSpPr>
          <p:cNvPr id="3" name="Untertitel 7">
            <a:extLst>
              <a:ext uri="{FF2B5EF4-FFF2-40B4-BE49-F238E27FC236}">
                <a16:creationId xmlns:a16="http://schemas.microsoft.com/office/drawing/2014/main" id="{7E0067B2-FB3F-4B69-1A71-7CEE0FEBD583}"/>
              </a:ext>
            </a:extLst>
          </p:cNvPr>
          <p:cNvSpPr txBox="1">
            <a:spLocks/>
          </p:cNvSpPr>
          <p:nvPr/>
        </p:nvSpPr>
        <p:spPr>
          <a:xfrm>
            <a:off x="1050556" y="2423334"/>
            <a:ext cx="7768128" cy="448794"/>
          </a:xfrm>
          <a:prstGeom prst="rect">
            <a:avLst/>
          </a:prstGeom>
        </p:spPr>
        <p:txBody>
          <a:bodyPr vert="horz" lIns="0" tIns="0" rIns="0" bIns="0" rtlCol="0" anchor="t" anchorCtr="0">
            <a:noAutofit/>
          </a:bodyPr>
          <a:lstStyle>
            <a:lvl1pPr marL="0" indent="0" algn="l" defTabSz="914400" rtl="0" eaLnBrk="1" latinLnBrk="0" hangingPunct="1">
              <a:lnSpc>
                <a:spcPct val="114000"/>
              </a:lnSpc>
              <a:spcBef>
                <a:spcPts val="0"/>
              </a:spcBef>
              <a:spcAft>
                <a:spcPts val="0"/>
              </a:spcAft>
              <a:buFontTx/>
              <a:buNone/>
              <a:defRPr sz="1900" b="1" kern="1200">
                <a:solidFill>
                  <a:schemeClr val="bg1"/>
                </a:solidFill>
                <a:latin typeface="+mn-lt"/>
                <a:ea typeface="+mn-ea"/>
                <a:cs typeface="+mn-cs"/>
              </a:defRPr>
            </a:lvl1pPr>
            <a:lvl2pPr marL="457200" indent="0" algn="ctr" defTabSz="914400" rtl="0" eaLnBrk="1" latinLnBrk="0" hangingPunct="1">
              <a:lnSpc>
                <a:spcPct val="113000"/>
              </a:lnSpc>
              <a:spcBef>
                <a:spcPts val="0"/>
              </a:spcBef>
              <a:spcAft>
                <a:spcPts val="1150"/>
              </a:spcAft>
              <a:buFontTx/>
              <a:buNone/>
              <a:defRPr sz="2000" kern="1200">
                <a:solidFill>
                  <a:schemeClr val="accent1"/>
                </a:solidFill>
                <a:latin typeface="+mn-lt"/>
                <a:ea typeface="+mn-ea"/>
                <a:cs typeface="+mn-cs"/>
              </a:defRPr>
            </a:lvl2pPr>
            <a:lvl3pPr marL="914400" indent="0" algn="ctr" defTabSz="914400" rtl="0" eaLnBrk="1" latinLnBrk="0" hangingPunct="1">
              <a:lnSpc>
                <a:spcPct val="113000"/>
              </a:lnSpc>
              <a:spcBef>
                <a:spcPts val="0"/>
              </a:spcBef>
              <a:spcAft>
                <a:spcPts val="1150"/>
              </a:spcAft>
              <a:buFont typeface="Arial" panose="020B0604020202020204" pitchFamily="34" charset="0"/>
              <a:buNone/>
              <a:defRPr sz="1800" kern="1200">
                <a:solidFill>
                  <a:schemeClr val="accent1"/>
                </a:solidFill>
                <a:latin typeface="+mn-lt"/>
                <a:ea typeface="+mn-ea"/>
                <a:cs typeface="+mn-cs"/>
              </a:defRPr>
            </a:lvl3pPr>
            <a:lvl4pPr marL="1371600" indent="0" algn="ctr" defTabSz="914400" rtl="0" eaLnBrk="1" latinLnBrk="0" hangingPunct="1">
              <a:lnSpc>
                <a:spcPct val="113000"/>
              </a:lnSpc>
              <a:spcBef>
                <a:spcPts val="0"/>
              </a:spcBef>
              <a:spcAft>
                <a:spcPts val="950"/>
              </a:spcAft>
              <a:buFontTx/>
              <a:buNone/>
              <a:defRPr sz="1600" kern="1200">
                <a:solidFill>
                  <a:schemeClr val="accent1"/>
                </a:solidFill>
                <a:latin typeface="+mn-lt"/>
                <a:ea typeface="+mn-ea"/>
                <a:cs typeface="+mn-cs"/>
              </a:defRPr>
            </a:lvl4pPr>
            <a:lvl5pPr marL="1828800" indent="0" algn="ctr" defTabSz="914400" rtl="0" eaLnBrk="1" latinLnBrk="0" hangingPunct="1">
              <a:lnSpc>
                <a:spcPct val="113000"/>
              </a:lnSpc>
              <a:spcBef>
                <a:spcPts val="0"/>
              </a:spcBef>
              <a:spcAft>
                <a:spcPts val="950"/>
              </a:spcAft>
              <a:buFont typeface="Arial" panose="020B0604020202020204" pitchFamily="34" charset="0"/>
              <a:buNone/>
              <a:defRPr sz="1600" kern="1200">
                <a:solidFill>
                  <a:schemeClr val="accent1"/>
                </a:solidFill>
                <a:latin typeface="+mn-lt"/>
                <a:ea typeface="+mn-ea"/>
                <a:cs typeface="+mn-cs"/>
              </a:defRPr>
            </a:lvl5pPr>
            <a:lvl6pPr marL="2286000" indent="0" algn="ctr" defTabSz="914400" rtl="0" eaLnBrk="1" latinLnBrk="0" hangingPunct="1">
              <a:lnSpc>
                <a:spcPct val="113000"/>
              </a:lnSpc>
              <a:spcBef>
                <a:spcPts val="0"/>
              </a:spcBef>
              <a:spcAft>
                <a:spcPts val="800"/>
              </a:spcAft>
              <a:buFontTx/>
              <a:buNone/>
              <a:defRPr sz="1600" kern="1200">
                <a:solidFill>
                  <a:schemeClr val="accent1"/>
                </a:solidFill>
                <a:latin typeface="+mn-lt"/>
                <a:ea typeface="+mn-ea"/>
                <a:cs typeface="+mn-cs"/>
              </a:defRPr>
            </a:lvl6pPr>
            <a:lvl7pPr marL="2743200" indent="0" algn="ctr" defTabSz="914400" rtl="0" eaLnBrk="1" latinLnBrk="0" hangingPunct="1">
              <a:lnSpc>
                <a:spcPct val="113000"/>
              </a:lnSpc>
              <a:spcBef>
                <a:spcPts val="0"/>
              </a:spcBef>
              <a:spcAft>
                <a:spcPts val="800"/>
              </a:spcAft>
              <a:buFont typeface="Arial" panose="020B0604020202020204" pitchFamily="34" charset="0"/>
              <a:buNone/>
              <a:defRPr sz="1600" kern="1200">
                <a:solidFill>
                  <a:schemeClr val="accent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de-DE" dirty="0"/>
          </a:p>
        </p:txBody>
      </p:sp>
      <p:sp>
        <p:nvSpPr>
          <p:cNvPr id="10" name="Textfeld 9">
            <a:extLst>
              <a:ext uri="{FF2B5EF4-FFF2-40B4-BE49-F238E27FC236}">
                <a16:creationId xmlns:a16="http://schemas.microsoft.com/office/drawing/2014/main" id="{2ECE8E5D-0F1A-AF09-88AB-2F8014D74805}"/>
              </a:ext>
            </a:extLst>
          </p:cNvPr>
          <p:cNvSpPr txBox="1"/>
          <p:nvPr/>
        </p:nvSpPr>
        <p:spPr>
          <a:xfrm>
            <a:off x="1084963" y="2212485"/>
            <a:ext cx="3588637" cy="646331"/>
          </a:xfrm>
          <a:prstGeom prst="rect">
            <a:avLst/>
          </a:prstGeom>
          <a:noFill/>
        </p:spPr>
        <p:txBody>
          <a:bodyPr wrap="square" lIns="0" tIns="45720" rIns="0" bIns="45720" anchor="t">
            <a:spAutoFit/>
          </a:bodyPr>
          <a:lstStyle/>
          <a:p>
            <a:r>
              <a:rPr lang="en-GB" sz="1800" i="1" kern="100" dirty="0">
                <a:solidFill>
                  <a:schemeClr val="bg1"/>
                </a:solidFill>
                <a:latin typeface="Calibri"/>
                <a:ea typeface="Calibri" panose="020F0502020204030204" pitchFamily="34" charset="0"/>
                <a:cs typeface="Times New Roman"/>
              </a:rPr>
              <a:t>Date, Place</a:t>
            </a:r>
            <a:br>
              <a:rPr lang="en-GB" sz="1800" i="1" kern="100" dirty="0">
                <a:solidFill>
                  <a:schemeClr val="bg1"/>
                </a:solidFill>
                <a:latin typeface="Calibri"/>
                <a:ea typeface="Calibri" panose="020F0502020204030204" pitchFamily="34" charset="0"/>
                <a:cs typeface="Times New Roman"/>
              </a:rPr>
            </a:br>
            <a:r>
              <a:rPr lang="en-GB" sz="1800" i="1" kern="100" dirty="0">
                <a:solidFill>
                  <a:schemeClr val="bg1"/>
                </a:solidFill>
                <a:latin typeface="Calibri"/>
                <a:ea typeface="Calibri" panose="020F0502020204030204" pitchFamily="34" charset="0"/>
                <a:cs typeface="Times New Roman"/>
              </a:rPr>
              <a:t>Speaker</a:t>
            </a:r>
            <a:endParaRPr lang="en-US" i="1" dirty="0">
              <a:solidFill>
                <a:schemeClr val="bg1"/>
              </a:solidFill>
              <a:latin typeface="Calibri"/>
              <a:cs typeface="Times New Roman"/>
            </a:endParaRPr>
          </a:p>
        </p:txBody>
      </p:sp>
      <p:sp>
        <p:nvSpPr>
          <p:cNvPr id="16" name="Title 1">
            <a:extLst>
              <a:ext uri="{FF2B5EF4-FFF2-40B4-BE49-F238E27FC236}">
                <a16:creationId xmlns:a16="http://schemas.microsoft.com/office/drawing/2014/main" id="{437A154F-91A3-73BB-1214-CC6E92B31BCB}"/>
              </a:ext>
            </a:extLst>
          </p:cNvPr>
          <p:cNvSpPr>
            <a:spLocks noGrp="1"/>
          </p:cNvSpPr>
          <p:nvPr>
            <p:ph type="ctrTitle"/>
          </p:nvPr>
        </p:nvSpPr>
        <p:spPr>
          <a:xfrm>
            <a:off x="1084962" y="665882"/>
            <a:ext cx="7338948" cy="1205779"/>
          </a:xfrm>
        </p:spPr>
        <p:txBody>
          <a:bodyPr/>
          <a:lstStyle/>
          <a:p>
            <a:r>
              <a:rPr lang="en-GB" sz="3600" kern="100" dirty="0">
                <a:effectLst/>
                <a:latin typeface="Arial" panose="020B0604020202020204" pitchFamily="34" charset="0"/>
                <a:ea typeface="Calibri" panose="020F0502020204030204" pitchFamily="34" charset="0"/>
                <a:cs typeface="Times New Roman" panose="02020603050405020304" pitchFamily="18" charset="0"/>
              </a:rPr>
              <a:t>Deep Dive: Data and Algorithms in the Platform Economy</a:t>
            </a:r>
          </a:p>
        </p:txBody>
      </p:sp>
      <p:sp>
        <p:nvSpPr>
          <p:cNvPr id="17" name="Grafik 6">
            <a:extLst>
              <a:ext uri="{FF2B5EF4-FFF2-40B4-BE49-F238E27FC236}">
                <a16:creationId xmlns:a16="http://schemas.microsoft.com/office/drawing/2014/main" id="{67C51DD3-92EF-4C02-D267-ED138BB31399}"/>
              </a:ext>
            </a:extLst>
          </p:cNvPr>
          <p:cNvSpPr>
            <a:spLocks noChangeAspect="1"/>
          </p:cNvSpPr>
          <p:nvPr/>
        </p:nvSpPr>
        <p:spPr>
          <a:xfrm>
            <a:off x="505682" y="272225"/>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18" name="Grafik 6">
            <a:extLst>
              <a:ext uri="{FF2B5EF4-FFF2-40B4-BE49-F238E27FC236}">
                <a16:creationId xmlns:a16="http://schemas.microsoft.com/office/drawing/2014/main" id="{28F17C2E-CEB2-E9B2-C71F-5C301CBBBFD4}"/>
              </a:ext>
            </a:extLst>
          </p:cNvPr>
          <p:cNvSpPr>
            <a:spLocks noChangeAspect="1"/>
          </p:cNvSpPr>
          <p:nvPr/>
        </p:nvSpPr>
        <p:spPr>
          <a:xfrm rot="10800000">
            <a:off x="7788809" y="959685"/>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Tree>
    <p:extLst>
      <p:ext uri="{BB962C8B-B14F-4D97-AF65-F5344CB8AC3E}">
        <p14:creationId xmlns:p14="http://schemas.microsoft.com/office/powerpoint/2010/main" val="1754645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a:latin typeface="Arial" panose="020B0604020202020204" pitchFamily="34" charset="0"/>
                <a:cs typeface="Arial" panose="020B0604020202020204" pitchFamily="34" charset="0"/>
              </a:rPr>
              <a:t>Engage – Cleanly Case Study</a:t>
            </a:r>
            <a:endParaRPr lang="de-DE" dirty="0">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Data and Algorithms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10</a:t>
            </a:fld>
            <a:endParaRPr lang="de-DE"/>
          </a:p>
        </p:txBody>
      </p:sp>
      <p:grpSp>
        <p:nvGrpSpPr>
          <p:cNvPr id="2" name="Group 12">
            <a:extLst>
              <a:ext uri="{FF2B5EF4-FFF2-40B4-BE49-F238E27FC236}">
                <a16:creationId xmlns:a16="http://schemas.microsoft.com/office/drawing/2014/main" id="{7825C7D3-8C3C-EFC6-346E-42F74E115FCC}"/>
              </a:ext>
            </a:extLst>
          </p:cNvPr>
          <p:cNvGrpSpPr/>
          <p:nvPr/>
        </p:nvGrpSpPr>
        <p:grpSpPr>
          <a:xfrm>
            <a:off x="503238" y="1454205"/>
            <a:ext cx="1045993" cy="658361"/>
            <a:chOff x="665223" y="3102185"/>
            <a:chExt cx="1045993" cy="658361"/>
          </a:xfrm>
        </p:grpSpPr>
        <p:pic>
          <p:nvPicPr>
            <p:cNvPr id="18" name="Grafik 9">
              <a:extLst>
                <a:ext uri="{FF2B5EF4-FFF2-40B4-BE49-F238E27FC236}">
                  <a16:creationId xmlns:a16="http://schemas.microsoft.com/office/drawing/2014/main" id="{EAF7FA3B-6005-0BB0-3D46-F024A821EF5D}"/>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20" name="Grafik 21">
              <a:extLst>
                <a:ext uri="{FF2B5EF4-FFF2-40B4-BE49-F238E27FC236}">
                  <a16:creationId xmlns:a16="http://schemas.microsoft.com/office/drawing/2014/main" id="{DDF268B5-0359-61CC-9844-78C9E8EBDE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21" name="Grafik 22">
              <a:extLst>
                <a:ext uri="{FF2B5EF4-FFF2-40B4-BE49-F238E27FC236}">
                  <a16:creationId xmlns:a16="http://schemas.microsoft.com/office/drawing/2014/main" id="{36A84340-560B-8746-0268-08C8EF0078F8}"/>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22" name="Grafik 23">
              <a:extLst>
                <a:ext uri="{FF2B5EF4-FFF2-40B4-BE49-F238E27FC236}">
                  <a16:creationId xmlns:a16="http://schemas.microsoft.com/office/drawing/2014/main" id="{83E48E2D-9E78-5E71-ECBA-5DDF2AAE9B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30" name="Content Placeholder 2">
            <a:extLst>
              <a:ext uri="{FF2B5EF4-FFF2-40B4-BE49-F238E27FC236}">
                <a16:creationId xmlns:a16="http://schemas.microsoft.com/office/drawing/2014/main" id="{42158226-A626-DD30-7966-7745BB277D03}"/>
              </a:ext>
            </a:extLst>
          </p:cNvPr>
          <p:cNvSpPr txBox="1">
            <a:spLocks/>
          </p:cNvSpPr>
          <p:nvPr/>
        </p:nvSpPr>
        <p:spPr>
          <a:xfrm>
            <a:off x="1513482" y="1541390"/>
            <a:ext cx="6631451" cy="505275"/>
          </a:xfrm>
          <a:prstGeom prst="rect">
            <a:avLst/>
          </a:prstGeom>
        </p:spPr>
        <p:txBody>
          <a:bodyPr>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Guiding Questions</a:t>
            </a:r>
          </a:p>
        </p:txBody>
      </p:sp>
      <p:sp>
        <p:nvSpPr>
          <p:cNvPr id="31" name="Textfeld 30">
            <a:extLst>
              <a:ext uri="{FF2B5EF4-FFF2-40B4-BE49-F238E27FC236}">
                <a16:creationId xmlns:a16="http://schemas.microsoft.com/office/drawing/2014/main" id="{E83AA91B-6A76-AF66-109C-FE1F7900DC50}"/>
              </a:ext>
            </a:extLst>
          </p:cNvPr>
          <p:cNvSpPr txBox="1"/>
          <p:nvPr/>
        </p:nvSpPr>
        <p:spPr>
          <a:xfrm>
            <a:off x="1666800" y="2340000"/>
            <a:ext cx="9448043" cy="2769989"/>
          </a:xfrm>
          <a:prstGeom prst="rect">
            <a:avLst/>
          </a:prstGeom>
          <a:noFill/>
        </p:spPr>
        <p:txBody>
          <a:bodyPr wrap="square" lIns="0" tIns="0" rIns="0" bIns="0" numCol="1" spcCol="180000">
            <a:spAutoFit/>
          </a:bodyPr>
          <a:lstStyle/>
          <a:p>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What impact does </a:t>
            </a:r>
            <a:r>
              <a:rPr lang="en-US" sz="1800" kern="100" dirty="0" err="1">
                <a:solidFill>
                  <a:schemeClr val="accent1"/>
                </a:solidFill>
                <a:latin typeface="Arial" panose="020B0604020202020204" pitchFamily="34" charset="0"/>
                <a:ea typeface="Calibri" panose="020F0502020204030204" pitchFamily="34" charset="0"/>
                <a:cs typeface="Arial" panose="020B0604020202020204" pitchFamily="34" charset="0"/>
              </a:rPr>
              <a:t>Cleanly’s</a:t>
            </a: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 algorithms have on:</a:t>
            </a:r>
          </a:p>
          <a:p>
            <a:endPar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endParaRP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Workers’ wages?</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Workers’ welfare, including in relation to meeting targets set by algorithms? </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How workers communicate with Cleanly, such as to raise concerns or dispute decisions?</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The ability of workers to </a:t>
            </a:r>
            <a:r>
              <a:rPr lang="en-US" sz="1800" kern="100" dirty="0" err="1">
                <a:solidFill>
                  <a:schemeClr val="accent1"/>
                </a:solidFill>
                <a:latin typeface="Arial" panose="020B0604020202020204" pitchFamily="34" charset="0"/>
                <a:ea typeface="Calibri" panose="020F0502020204030204" pitchFamily="34" charset="0"/>
                <a:cs typeface="Arial" panose="020B0604020202020204" pitchFamily="34" charset="0"/>
              </a:rPr>
              <a:t>unionise</a:t>
            </a: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 </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Discrimination faced by workers, such as due to their gender, sexuality, age, race or ethnic group (or other identities/personal characteristics)? </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Enabling positive outcomes and benefits for workers? </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Any other issues you think are important for the worker? </a:t>
            </a:r>
          </a:p>
        </p:txBody>
      </p:sp>
    </p:spTree>
    <p:extLst>
      <p:ext uri="{BB962C8B-B14F-4D97-AF65-F5344CB8AC3E}">
        <p14:creationId xmlns:p14="http://schemas.microsoft.com/office/powerpoint/2010/main" val="152606796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D6AB88-A40E-2A49-A38D-D5F9B3EBEACE}"/>
              </a:ext>
            </a:extLst>
          </p:cNvPr>
          <p:cNvSpPr/>
          <p:nvPr/>
        </p:nvSpPr>
        <p:spPr>
          <a:xfrm>
            <a:off x="0" y="-149225"/>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
        <p:nvSpPr>
          <p:cNvPr id="2" name="Titel 1">
            <a:extLst>
              <a:ext uri="{FF2B5EF4-FFF2-40B4-BE49-F238E27FC236}">
                <a16:creationId xmlns:a16="http://schemas.microsoft.com/office/drawing/2014/main" id="{6DB2B681-2CB6-4826-A60E-CE24CFAE8613}"/>
              </a:ext>
            </a:extLst>
          </p:cNvPr>
          <p:cNvSpPr>
            <a:spLocks noGrp="1"/>
          </p:cNvSpPr>
          <p:nvPr>
            <p:ph type="ctrTitle" idx="4294967295"/>
          </p:nvPr>
        </p:nvSpPr>
        <p:spPr>
          <a:xfrm>
            <a:off x="1009649" y="175972"/>
            <a:ext cx="2700201" cy="1525289"/>
          </a:xfrm>
          <a:prstGeom prst="rect">
            <a:avLst/>
          </a:prstGeom>
        </p:spPr>
        <p:txBody>
          <a:bodyPr anchor="ctr"/>
          <a:lstStyle/>
          <a:p>
            <a:r>
              <a:rPr lang="de-DE" sz="4800" dirty="0" err="1">
                <a:solidFill>
                  <a:schemeClr val="bg1"/>
                </a:solidFill>
                <a:latin typeface="Arial" panose="020B0604020202020204" pitchFamily="34" charset="0"/>
              </a:rPr>
              <a:t>Lessons</a:t>
            </a:r>
            <a:endParaRPr lang="de-DE" sz="4800" dirty="0">
              <a:solidFill>
                <a:schemeClr val="bg1"/>
              </a:solidFill>
              <a:latin typeface="Arial" panose="020B0604020202020204" pitchFamily="34" charset="0"/>
            </a:endParaRPr>
          </a:p>
        </p:txBody>
      </p:sp>
      <p:sp>
        <p:nvSpPr>
          <p:cNvPr id="3" name="Untertitel 2">
            <a:extLst>
              <a:ext uri="{FF2B5EF4-FFF2-40B4-BE49-F238E27FC236}">
                <a16:creationId xmlns:a16="http://schemas.microsoft.com/office/drawing/2014/main" id="{BE2ECCDA-DE74-46CC-8334-31ED7479F05A}"/>
              </a:ext>
            </a:extLst>
          </p:cNvPr>
          <p:cNvSpPr>
            <a:spLocks noGrp="1"/>
          </p:cNvSpPr>
          <p:nvPr>
            <p:ph type="subTitle" idx="4294967295"/>
          </p:nvPr>
        </p:nvSpPr>
        <p:spPr>
          <a:xfrm>
            <a:off x="2250526" y="2710847"/>
            <a:ext cx="9436649" cy="3324618"/>
          </a:xfrm>
        </p:spPr>
        <p:txBody>
          <a:bodyPr/>
          <a:lstStyle/>
          <a:p>
            <a:pPr algn="l" fontAlgn="base"/>
            <a:r>
              <a:rPr lang="en-US" sz="2800" dirty="0">
                <a:solidFill>
                  <a:schemeClr val="bg1"/>
                </a:solidFill>
                <a:effectLst/>
                <a:latin typeface="Arial" panose="020B0604020202020204" pitchFamily="34" charset="0"/>
              </a:rPr>
              <a:t>Key messages</a:t>
            </a:r>
          </a:p>
          <a:p>
            <a:pPr marL="342900" lvl="0" indent="-342900">
              <a:buFont typeface="Arial" panose="020B0604020202020204" pitchFamily="34" charset="0"/>
              <a:buChar char="•"/>
            </a:pPr>
            <a:r>
              <a:rPr lang="en-GB" sz="2000" b="0" dirty="0">
                <a:solidFill>
                  <a:schemeClr val="bg1"/>
                </a:solidFill>
                <a:latin typeface="Arial" panose="020B0604020202020204" pitchFamily="34" charset="0"/>
              </a:rPr>
              <a:t>Algorithms control the worker and customer experience</a:t>
            </a:r>
          </a:p>
          <a:p>
            <a:pPr marL="342900" lvl="0" indent="-342900">
              <a:buFont typeface="Arial" panose="020B0604020202020204" pitchFamily="34" charset="0"/>
              <a:buChar char="•"/>
            </a:pPr>
            <a:r>
              <a:rPr lang="en-GB" sz="2000" b="0" dirty="0">
                <a:solidFill>
                  <a:schemeClr val="bg1"/>
                </a:solidFill>
                <a:latin typeface="Arial" panose="020B0604020202020204" pitchFamily="34" charset="0"/>
              </a:rPr>
              <a:t>Algorithms often amplify social inequalities. </a:t>
            </a:r>
          </a:p>
          <a:p>
            <a:pPr marL="342900" lvl="0" indent="-342900">
              <a:buFont typeface="Arial" panose="020B0604020202020204" pitchFamily="34" charset="0"/>
              <a:buChar char="•"/>
            </a:pPr>
            <a:r>
              <a:rPr lang="en-GB" sz="2000" b="0" dirty="0">
                <a:solidFill>
                  <a:schemeClr val="bg1"/>
                </a:solidFill>
                <a:latin typeface="Arial" panose="020B0604020202020204" pitchFamily="34" charset="0"/>
              </a:rPr>
              <a:t>Unrestricted data collection creates power asymmetries. </a:t>
            </a:r>
          </a:p>
          <a:p>
            <a:pPr lvl="0"/>
            <a:endParaRPr lang="en-GB" sz="2000" b="0" dirty="0">
              <a:solidFill>
                <a:schemeClr val="bg1"/>
              </a:solidFill>
              <a:latin typeface="Arial" panose="020B0604020202020204" pitchFamily="34" charset="0"/>
            </a:endParaRPr>
          </a:p>
        </p:txBody>
      </p:sp>
      <p:sp>
        <p:nvSpPr>
          <p:cNvPr id="11" name="Textfeld 10">
            <a:extLst>
              <a:ext uri="{FF2B5EF4-FFF2-40B4-BE49-F238E27FC236}">
                <a16:creationId xmlns:a16="http://schemas.microsoft.com/office/drawing/2014/main" id="{A5F9E585-FE66-7B4D-B5EB-BB6589CE060A}"/>
              </a:ext>
            </a:extLst>
          </p:cNvPr>
          <p:cNvSpPr txBox="1"/>
          <p:nvPr/>
        </p:nvSpPr>
        <p:spPr>
          <a:xfrm flipV="1">
            <a:off x="2976277" y="4343399"/>
            <a:ext cx="45719" cy="45719"/>
          </a:xfrm>
          <a:prstGeom prst="rect">
            <a:avLst/>
          </a:prstGeom>
          <a:noFill/>
        </p:spPr>
        <p:txBody>
          <a:bodyPr wrap="none" lIns="0" tIns="0" rIns="0" bIns="0" rtlCol="0">
            <a:noAutofit/>
          </a:bodyPr>
          <a:lstStyle/>
          <a:p>
            <a:pPr algn="l"/>
            <a:endParaRPr lang="de-DE"/>
          </a:p>
        </p:txBody>
      </p:sp>
      <p:sp>
        <p:nvSpPr>
          <p:cNvPr id="13" name="Textfeld 12">
            <a:extLst>
              <a:ext uri="{FF2B5EF4-FFF2-40B4-BE49-F238E27FC236}">
                <a16:creationId xmlns:a16="http://schemas.microsoft.com/office/drawing/2014/main" id="{D27E8372-89C6-E349-82E3-C2073C1436BE}"/>
              </a:ext>
            </a:extLst>
          </p:cNvPr>
          <p:cNvSpPr txBox="1"/>
          <p:nvPr/>
        </p:nvSpPr>
        <p:spPr>
          <a:xfrm>
            <a:off x="-2649071" y="4787153"/>
            <a:ext cx="0" cy="0"/>
          </a:xfrm>
          <a:prstGeom prst="rect">
            <a:avLst/>
          </a:prstGeom>
          <a:noFill/>
        </p:spPr>
        <p:txBody>
          <a:bodyPr wrap="none" lIns="0" tIns="0" rIns="0" bIns="0" rtlCol="0">
            <a:noAutofit/>
          </a:bodyPr>
          <a:lstStyle/>
          <a:p>
            <a:pPr algn="l"/>
            <a:endParaRPr lang="de-DE"/>
          </a:p>
        </p:txBody>
      </p:sp>
      <p:sp>
        <p:nvSpPr>
          <p:cNvPr id="17" name="Textfeld 16">
            <a:extLst>
              <a:ext uri="{FF2B5EF4-FFF2-40B4-BE49-F238E27FC236}">
                <a16:creationId xmlns:a16="http://schemas.microsoft.com/office/drawing/2014/main" id="{4E16CA2D-8429-F341-AD79-B11978AA797E}"/>
              </a:ext>
            </a:extLst>
          </p:cNvPr>
          <p:cNvSpPr txBox="1"/>
          <p:nvPr/>
        </p:nvSpPr>
        <p:spPr>
          <a:xfrm>
            <a:off x="-1304365" y="5230906"/>
            <a:ext cx="0" cy="0"/>
          </a:xfrm>
          <a:prstGeom prst="rect">
            <a:avLst/>
          </a:prstGeom>
          <a:noFill/>
        </p:spPr>
        <p:txBody>
          <a:bodyPr wrap="none" lIns="0" tIns="0" rIns="0" bIns="0" rtlCol="0">
            <a:noAutofit/>
          </a:bodyPr>
          <a:lstStyle/>
          <a:p>
            <a:pPr algn="l"/>
            <a:endParaRPr lang="de-DE"/>
          </a:p>
        </p:txBody>
      </p:sp>
      <p:sp>
        <p:nvSpPr>
          <p:cNvPr id="20" name="Textfeld 19">
            <a:extLst>
              <a:ext uri="{FF2B5EF4-FFF2-40B4-BE49-F238E27FC236}">
                <a16:creationId xmlns:a16="http://schemas.microsoft.com/office/drawing/2014/main" id="{DD599365-31CC-A341-8F10-A5AF3053B5F7}"/>
              </a:ext>
            </a:extLst>
          </p:cNvPr>
          <p:cNvSpPr txBox="1"/>
          <p:nvPr/>
        </p:nvSpPr>
        <p:spPr>
          <a:xfrm>
            <a:off x="-2474259" y="4222376"/>
            <a:ext cx="0" cy="0"/>
          </a:xfrm>
          <a:prstGeom prst="rect">
            <a:avLst/>
          </a:prstGeom>
          <a:noFill/>
        </p:spPr>
        <p:txBody>
          <a:bodyPr wrap="none" lIns="0" tIns="0" rIns="0" bIns="0" rtlCol="0">
            <a:noAutofit/>
          </a:bodyPr>
          <a:lstStyle/>
          <a:p>
            <a:pPr algn="l"/>
            <a:endParaRPr lang="de-DE"/>
          </a:p>
        </p:txBody>
      </p:sp>
      <p:pic>
        <p:nvPicPr>
          <p:cNvPr id="25" name="Grafik 24">
            <a:extLst>
              <a:ext uri="{FF2B5EF4-FFF2-40B4-BE49-F238E27FC236}">
                <a16:creationId xmlns:a16="http://schemas.microsoft.com/office/drawing/2014/main" id="{56EF8A4A-206E-4D4A-8632-210CE0A352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8133"/>
          <a:stretch/>
        </p:blipFill>
        <p:spPr>
          <a:xfrm flipH="1" flipV="1">
            <a:off x="4487126" y="-2215234"/>
            <a:ext cx="11644764" cy="5211290"/>
          </a:xfrm>
          <a:prstGeom prst="rect">
            <a:avLst/>
          </a:prstGeom>
        </p:spPr>
      </p:pic>
      <p:sp>
        <p:nvSpPr>
          <p:cNvPr id="26" name="Textfeld 25">
            <a:extLst>
              <a:ext uri="{FF2B5EF4-FFF2-40B4-BE49-F238E27FC236}">
                <a16:creationId xmlns:a16="http://schemas.microsoft.com/office/drawing/2014/main" id="{5158959F-C8CB-A540-808E-F3BAFD1E8C82}"/>
              </a:ext>
            </a:extLst>
          </p:cNvPr>
          <p:cNvSpPr txBox="1"/>
          <p:nvPr/>
        </p:nvSpPr>
        <p:spPr>
          <a:xfrm>
            <a:off x="-672353" y="2783541"/>
            <a:ext cx="0" cy="0"/>
          </a:xfrm>
          <a:prstGeom prst="rect">
            <a:avLst/>
          </a:prstGeom>
          <a:noFill/>
        </p:spPr>
        <p:txBody>
          <a:bodyPr wrap="none" lIns="0" tIns="0" rIns="0" bIns="0" rtlCol="0">
            <a:noAutofit/>
          </a:bodyPr>
          <a:lstStyle/>
          <a:p>
            <a:pPr algn="l"/>
            <a:endParaRPr lang="de-DE"/>
          </a:p>
        </p:txBody>
      </p:sp>
      <p:sp>
        <p:nvSpPr>
          <p:cNvPr id="27" name="Textfeld 26">
            <a:extLst>
              <a:ext uri="{FF2B5EF4-FFF2-40B4-BE49-F238E27FC236}">
                <a16:creationId xmlns:a16="http://schemas.microsoft.com/office/drawing/2014/main" id="{77917397-19D6-ED4C-81DD-B44A884D8F0B}"/>
              </a:ext>
            </a:extLst>
          </p:cNvPr>
          <p:cNvSpPr txBox="1"/>
          <p:nvPr/>
        </p:nvSpPr>
        <p:spPr>
          <a:xfrm>
            <a:off x="3576918" y="8310282"/>
            <a:ext cx="0" cy="0"/>
          </a:xfrm>
          <a:prstGeom prst="rect">
            <a:avLst/>
          </a:prstGeom>
          <a:noFill/>
        </p:spPr>
        <p:txBody>
          <a:bodyPr wrap="none" lIns="0" tIns="0" rIns="0" bIns="0" rtlCol="0">
            <a:noAutofit/>
          </a:bodyPr>
          <a:lstStyle/>
          <a:p>
            <a:pPr algn="l"/>
            <a:endParaRPr lang="de-DE"/>
          </a:p>
        </p:txBody>
      </p:sp>
      <p:sp>
        <p:nvSpPr>
          <p:cNvPr id="28" name="Textfeld 27">
            <a:extLst>
              <a:ext uri="{FF2B5EF4-FFF2-40B4-BE49-F238E27FC236}">
                <a16:creationId xmlns:a16="http://schemas.microsoft.com/office/drawing/2014/main" id="{3706E2BE-02AF-4749-B784-9AD352F83000}"/>
              </a:ext>
            </a:extLst>
          </p:cNvPr>
          <p:cNvSpPr txBox="1"/>
          <p:nvPr/>
        </p:nvSpPr>
        <p:spPr>
          <a:xfrm>
            <a:off x="3913094" y="7584141"/>
            <a:ext cx="0" cy="0"/>
          </a:xfrm>
          <a:prstGeom prst="rect">
            <a:avLst/>
          </a:prstGeom>
          <a:noFill/>
        </p:spPr>
        <p:txBody>
          <a:bodyPr wrap="none" lIns="0" tIns="0" rIns="0" bIns="0" rtlCol="0">
            <a:noAutofit/>
          </a:bodyPr>
          <a:lstStyle/>
          <a:p>
            <a:pPr algn="l"/>
            <a:endParaRPr lang="de-DE"/>
          </a:p>
        </p:txBody>
      </p:sp>
      <p:sp>
        <p:nvSpPr>
          <p:cNvPr id="29" name="Textfeld 28">
            <a:extLst>
              <a:ext uri="{FF2B5EF4-FFF2-40B4-BE49-F238E27FC236}">
                <a16:creationId xmlns:a16="http://schemas.microsoft.com/office/drawing/2014/main" id="{D9AB8DAA-71E4-0146-BB77-DECFE6E99177}"/>
              </a:ext>
            </a:extLst>
          </p:cNvPr>
          <p:cNvSpPr txBox="1"/>
          <p:nvPr/>
        </p:nvSpPr>
        <p:spPr>
          <a:xfrm>
            <a:off x="-556893" y="2693164"/>
            <a:ext cx="0" cy="0"/>
          </a:xfrm>
          <a:prstGeom prst="rect">
            <a:avLst/>
          </a:prstGeom>
          <a:noFill/>
        </p:spPr>
        <p:txBody>
          <a:bodyPr wrap="none" lIns="0" tIns="0" rIns="0" bIns="0" rtlCol="0">
            <a:noAutofit/>
          </a:bodyPr>
          <a:lstStyle/>
          <a:p>
            <a:pPr algn="l"/>
            <a:endParaRPr lang="de-DE"/>
          </a:p>
        </p:txBody>
      </p:sp>
      <p:sp>
        <p:nvSpPr>
          <p:cNvPr id="30" name="Textfeld 29">
            <a:extLst>
              <a:ext uri="{FF2B5EF4-FFF2-40B4-BE49-F238E27FC236}">
                <a16:creationId xmlns:a16="http://schemas.microsoft.com/office/drawing/2014/main" id="{CB038205-4637-F643-9012-9E1CDB7DC82D}"/>
              </a:ext>
            </a:extLst>
          </p:cNvPr>
          <p:cNvSpPr txBox="1"/>
          <p:nvPr/>
        </p:nvSpPr>
        <p:spPr>
          <a:xfrm>
            <a:off x="-207269" y="2531799"/>
            <a:ext cx="0" cy="0"/>
          </a:xfrm>
          <a:prstGeom prst="rect">
            <a:avLst/>
          </a:prstGeom>
          <a:noFill/>
        </p:spPr>
        <p:txBody>
          <a:bodyPr wrap="none" lIns="0" tIns="0" rIns="0" bIns="0" rtlCol="0">
            <a:noAutofit/>
          </a:bodyPr>
          <a:lstStyle/>
          <a:p>
            <a:pPr algn="l"/>
            <a:endParaRPr lang="de-DE"/>
          </a:p>
        </p:txBody>
      </p:sp>
      <p:sp>
        <p:nvSpPr>
          <p:cNvPr id="31" name="Textfeld 30">
            <a:extLst>
              <a:ext uri="{FF2B5EF4-FFF2-40B4-BE49-F238E27FC236}">
                <a16:creationId xmlns:a16="http://schemas.microsoft.com/office/drawing/2014/main" id="{9D319947-3281-664C-A2FD-CE12B6ED9FE8}"/>
              </a:ext>
            </a:extLst>
          </p:cNvPr>
          <p:cNvSpPr txBox="1"/>
          <p:nvPr/>
        </p:nvSpPr>
        <p:spPr>
          <a:xfrm>
            <a:off x="3482788" y="-1169894"/>
            <a:ext cx="0" cy="0"/>
          </a:xfrm>
          <a:prstGeom prst="rect">
            <a:avLst/>
          </a:prstGeom>
          <a:noFill/>
        </p:spPr>
        <p:txBody>
          <a:bodyPr wrap="none" lIns="0" tIns="0" rIns="0" bIns="0" rtlCol="0">
            <a:noAutofit/>
          </a:bodyPr>
          <a:lstStyle/>
          <a:p>
            <a:pPr algn="l"/>
            <a:endParaRPr lang="de-DE"/>
          </a:p>
        </p:txBody>
      </p:sp>
      <p:sp>
        <p:nvSpPr>
          <p:cNvPr id="12" name="Textfeld 11">
            <a:extLst>
              <a:ext uri="{FF2B5EF4-FFF2-40B4-BE49-F238E27FC236}">
                <a16:creationId xmlns:a16="http://schemas.microsoft.com/office/drawing/2014/main" id="{19845C53-F65B-75DA-AD03-460FAA46FF55}"/>
              </a:ext>
            </a:extLst>
          </p:cNvPr>
          <p:cNvSpPr txBox="1"/>
          <p:nvPr/>
        </p:nvSpPr>
        <p:spPr>
          <a:xfrm>
            <a:off x="-876300" y="101600"/>
            <a:ext cx="0" cy="0"/>
          </a:xfrm>
          <a:prstGeom prst="rect">
            <a:avLst/>
          </a:prstGeom>
          <a:noFill/>
        </p:spPr>
        <p:txBody>
          <a:bodyPr wrap="none" lIns="0" tIns="0" rIns="0" bIns="0" rtlCol="0">
            <a:noAutofit/>
          </a:bodyPr>
          <a:lstStyle/>
          <a:p>
            <a:pPr algn="l"/>
            <a:endParaRPr lang="de-DE" dirty="0"/>
          </a:p>
        </p:txBody>
      </p:sp>
      <p:grpSp>
        <p:nvGrpSpPr>
          <p:cNvPr id="14" name="Gruppieren 13">
            <a:extLst>
              <a:ext uri="{FF2B5EF4-FFF2-40B4-BE49-F238E27FC236}">
                <a16:creationId xmlns:a16="http://schemas.microsoft.com/office/drawing/2014/main" id="{32F36163-D527-117D-BE7A-AE693748A240}"/>
              </a:ext>
            </a:extLst>
          </p:cNvPr>
          <p:cNvGrpSpPr/>
          <p:nvPr/>
        </p:nvGrpSpPr>
        <p:grpSpPr>
          <a:xfrm>
            <a:off x="819593" y="2579338"/>
            <a:ext cx="1045993" cy="658361"/>
            <a:chOff x="665223" y="3102185"/>
            <a:chExt cx="1045993" cy="658361"/>
          </a:xfrm>
        </p:grpSpPr>
        <p:pic>
          <p:nvPicPr>
            <p:cNvPr id="15" name="Grafik 14">
              <a:extLst>
                <a:ext uri="{FF2B5EF4-FFF2-40B4-BE49-F238E27FC236}">
                  <a16:creationId xmlns:a16="http://schemas.microsoft.com/office/drawing/2014/main" id="{DBB496FA-64FF-D570-EC8F-7E13F00B70D1}"/>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6" name="Grafik 15">
              <a:extLst>
                <a:ext uri="{FF2B5EF4-FFF2-40B4-BE49-F238E27FC236}">
                  <a16:creationId xmlns:a16="http://schemas.microsoft.com/office/drawing/2014/main" id="{36A05FC1-B1B3-02D7-EF5C-1EFC95D6DD0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8" name="Grafik 17">
              <a:extLst>
                <a:ext uri="{FF2B5EF4-FFF2-40B4-BE49-F238E27FC236}">
                  <a16:creationId xmlns:a16="http://schemas.microsoft.com/office/drawing/2014/main" id="{AA004A3E-2693-C8C7-CAB3-00CEB0452829}"/>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9" name="Grafik 18">
              <a:extLst>
                <a:ext uri="{FF2B5EF4-FFF2-40B4-BE49-F238E27FC236}">
                  <a16:creationId xmlns:a16="http://schemas.microsoft.com/office/drawing/2014/main" id="{F556C821-C10C-94C4-7F39-4E9A095FCD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0" name="Grafik 6">
            <a:extLst>
              <a:ext uri="{FF2B5EF4-FFF2-40B4-BE49-F238E27FC236}">
                <a16:creationId xmlns:a16="http://schemas.microsoft.com/office/drawing/2014/main" id="{B8C6D500-7D61-4F56-600C-9990EC41513D}"/>
              </a:ext>
            </a:extLst>
          </p:cNvPr>
          <p:cNvSpPr>
            <a:spLocks noChangeAspect="1"/>
          </p:cNvSpPr>
          <p:nvPr/>
        </p:nvSpPr>
        <p:spPr>
          <a:xfrm>
            <a:off x="512004" y="269897"/>
            <a:ext cx="701388" cy="105924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22" name="Grafik 6">
            <a:extLst>
              <a:ext uri="{FF2B5EF4-FFF2-40B4-BE49-F238E27FC236}">
                <a16:creationId xmlns:a16="http://schemas.microsoft.com/office/drawing/2014/main" id="{78D572C0-7846-C3B0-D743-65C520E17A0D}"/>
              </a:ext>
            </a:extLst>
          </p:cNvPr>
          <p:cNvSpPr>
            <a:spLocks noChangeAspect="1"/>
          </p:cNvSpPr>
          <p:nvPr/>
        </p:nvSpPr>
        <p:spPr>
          <a:xfrm rot="10800000">
            <a:off x="3359155" y="522294"/>
            <a:ext cx="701389" cy="1059241"/>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4" name="Fußzeilenplatzhalter 4">
            <a:extLst>
              <a:ext uri="{FF2B5EF4-FFF2-40B4-BE49-F238E27FC236}">
                <a16:creationId xmlns:a16="http://schemas.microsoft.com/office/drawing/2014/main" id="{1E709B4D-E9DA-C845-C46D-6C663FED8DE4}"/>
              </a:ext>
            </a:extLst>
          </p:cNvPr>
          <p:cNvSpPr>
            <a:spLocks noGrp="1"/>
          </p:cNvSpPr>
          <p:nvPr>
            <p:ph type="ftr" sz="quarter" idx="3"/>
          </p:nvPr>
        </p:nvSpPr>
        <p:spPr>
          <a:xfrm>
            <a:off x="2299387" y="6440400"/>
            <a:ext cx="8010121" cy="180000"/>
          </a:xfrm>
        </p:spPr>
        <p:txBody>
          <a:bodyPr/>
          <a:lstStyle/>
          <a:p>
            <a:r>
              <a:rPr lang="en-GB" dirty="0">
                <a:solidFill>
                  <a:schemeClr val="bg1"/>
                </a:solidFill>
              </a:rPr>
              <a:t>Deep Dive: Data and Algorithms in the Platform Economy</a:t>
            </a:r>
          </a:p>
        </p:txBody>
      </p:sp>
      <p:sp>
        <p:nvSpPr>
          <p:cNvPr id="32" name="Foliennummernplatzhalter 5">
            <a:extLst>
              <a:ext uri="{FF2B5EF4-FFF2-40B4-BE49-F238E27FC236}">
                <a16:creationId xmlns:a16="http://schemas.microsoft.com/office/drawing/2014/main" id="{1404CBAB-D03D-4883-9C95-A2A9E1992423}"/>
              </a:ext>
            </a:extLst>
          </p:cNvPr>
          <p:cNvSpPr>
            <a:spLocks noGrp="1"/>
          </p:cNvSpPr>
          <p:nvPr>
            <p:ph type="sldNum" sz="quarter" idx="12"/>
          </p:nvPr>
        </p:nvSpPr>
        <p:spPr>
          <a:xfrm>
            <a:off x="378506" y="6440400"/>
            <a:ext cx="335869" cy="180000"/>
          </a:xfrm>
        </p:spPr>
        <p:txBody>
          <a:bodyPr/>
          <a:lstStyle/>
          <a:p>
            <a:fld id="{D5CAEDA0-6F27-4F9B-B320-EDE47966784F}" type="slidenum">
              <a:rPr lang="en-US" smtClean="0">
                <a:solidFill>
                  <a:schemeClr val="bg1"/>
                </a:solidFill>
              </a:rPr>
              <a:pPr/>
              <a:t>11</a:t>
            </a:fld>
            <a:endParaRPr lang="en-US" dirty="0">
              <a:solidFill>
                <a:schemeClr val="bg1"/>
              </a:solidFill>
            </a:endParaRPr>
          </a:p>
        </p:txBody>
      </p:sp>
      <p:sp>
        <p:nvSpPr>
          <p:cNvPr id="33" name="Datumsplatzhalter 3">
            <a:extLst>
              <a:ext uri="{FF2B5EF4-FFF2-40B4-BE49-F238E27FC236}">
                <a16:creationId xmlns:a16="http://schemas.microsoft.com/office/drawing/2014/main" id="{8EDEBF2A-549D-C33D-E865-91A9A3DBB2C0}"/>
              </a:ext>
            </a:extLst>
          </p:cNvPr>
          <p:cNvSpPr>
            <a:spLocks noGrp="1"/>
          </p:cNvSpPr>
          <p:nvPr>
            <p:ph type="dt" sz="half" idx="2"/>
          </p:nvPr>
        </p:nvSpPr>
        <p:spPr>
          <a:xfrm>
            <a:off x="1092881" y="6440400"/>
            <a:ext cx="828000" cy="180000"/>
          </a:xfrm>
        </p:spPr>
        <p:txBody>
          <a:bodyPr/>
          <a:lstStyle/>
          <a:p>
            <a:fld id="{3E2DDB18-8BDF-F343-921E-0BCCA121AD8E}" type="datetime1">
              <a:rPr lang="de-DE" smtClean="0">
                <a:solidFill>
                  <a:schemeClr val="bg1"/>
                </a:solidFill>
              </a:rPr>
              <a:t>21.05.26</a:t>
            </a:fld>
            <a:endParaRPr lang="en-US" dirty="0">
              <a:solidFill>
                <a:schemeClr val="bg1"/>
              </a:solidFill>
            </a:endParaRPr>
          </a:p>
        </p:txBody>
      </p:sp>
    </p:spTree>
    <p:extLst>
      <p:ext uri="{BB962C8B-B14F-4D97-AF65-F5344CB8AC3E}">
        <p14:creationId xmlns:p14="http://schemas.microsoft.com/office/powerpoint/2010/main" val="1556305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D6AB88-A40E-2A49-A38D-D5F9B3EBEACE}"/>
              </a:ext>
            </a:extLst>
          </p:cNvPr>
          <p:cNvSpPr/>
          <p:nvPr/>
        </p:nvSpPr>
        <p:spPr>
          <a:xfrm>
            <a:off x="0" y="-149225"/>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
        <p:nvSpPr>
          <p:cNvPr id="2" name="Titel 1">
            <a:extLst>
              <a:ext uri="{FF2B5EF4-FFF2-40B4-BE49-F238E27FC236}">
                <a16:creationId xmlns:a16="http://schemas.microsoft.com/office/drawing/2014/main" id="{6DB2B681-2CB6-4826-A60E-CE24CFAE8613}"/>
              </a:ext>
            </a:extLst>
          </p:cNvPr>
          <p:cNvSpPr>
            <a:spLocks noGrp="1"/>
          </p:cNvSpPr>
          <p:nvPr>
            <p:ph type="ctrTitle" idx="4294967295"/>
          </p:nvPr>
        </p:nvSpPr>
        <p:spPr>
          <a:xfrm>
            <a:off x="1009649" y="579992"/>
            <a:ext cx="10067828" cy="1883593"/>
          </a:xfrm>
          <a:prstGeom prst="rect">
            <a:avLst/>
          </a:prstGeom>
        </p:spPr>
        <p:txBody>
          <a:bodyPr anchor="ctr"/>
          <a:lstStyle/>
          <a:p>
            <a:r>
              <a:rPr lang="en-GB" sz="4000" dirty="0">
                <a:solidFill>
                  <a:schemeClr val="bg1"/>
                </a:solidFill>
                <a:latin typeface="Arial" panose="020B0604020202020204" pitchFamily="34" charset="0"/>
              </a:rPr>
              <a:t>Strategies and options for addressing the impact of data collection and algorithmic management </a:t>
            </a:r>
          </a:p>
        </p:txBody>
      </p:sp>
      <p:sp>
        <p:nvSpPr>
          <p:cNvPr id="11" name="Textfeld 10">
            <a:extLst>
              <a:ext uri="{FF2B5EF4-FFF2-40B4-BE49-F238E27FC236}">
                <a16:creationId xmlns:a16="http://schemas.microsoft.com/office/drawing/2014/main" id="{A5F9E585-FE66-7B4D-B5EB-BB6589CE060A}"/>
              </a:ext>
            </a:extLst>
          </p:cNvPr>
          <p:cNvSpPr txBox="1"/>
          <p:nvPr/>
        </p:nvSpPr>
        <p:spPr>
          <a:xfrm flipV="1">
            <a:off x="2976277" y="4343399"/>
            <a:ext cx="45719" cy="45719"/>
          </a:xfrm>
          <a:prstGeom prst="rect">
            <a:avLst/>
          </a:prstGeom>
          <a:noFill/>
        </p:spPr>
        <p:txBody>
          <a:bodyPr wrap="none" lIns="0" tIns="0" rIns="0" bIns="0" rtlCol="0">
            <a:noAutofit/>
          </a:bodyPr>
          <a:lstStyle/>
          <a:p>
            <a:pPr algn="l"/>
            <a:endParaRPr lang="de-DE"/>
          </a:p>
        </p:txBody>
      </p:sp>
      <p:sp>
        <p:nvSpPr>
          <p:cNvPr id="13" name="Textfeld 12">
            <a:extLst>
              <a:ext uri="{FF2B5EF4-FFF2-40B4-BE49-F238E27FC236}">
                <a16:creationId xmlns:a16="http://schemas.microsoft.com/office/drawing/2014/main" id="{D27E8372-89C6-E349-82E3-C2073C1436BE}"/>
              </a:ext>
            </a:extLst>
          </p:cNvPr>
          <p:cNvSpPr txBox="1"/>
          <p:nvPr/>
        </p:nvSpPr>
        <p:spPr>
          <a:xfrm>
            <a:off x="-2649071" y="4787153"/>
            <a:ext cx="0" cy="0"/>
          </a:xfrm>
          <a:prstGeom prst="rect">
            <a:avLst/>
          </a:prstGeom>
          <a:noFill/>
        </p:spPr>
        <p:txBody>
          <a:bodyPr wrap="none" lIns="0" tIns="0" rIns="0" bIns="0" rtlCol="0">
            <a:noAutofit/>
          </a:bodyPr>
          <a:lstStyle/>
          <a:p>
            <a:pPr algn="l"/>
            <a:endParaRPr lang="de-DE"/>
          </a:p>
        </p:txBody>
      </p:sp>
      <p:sp>
        <p:nvSpPr>
          <p:cNvPr id="17" name="Textfeld 16">
            <a:extLst>
              <a:ext uri="{FF2B5EF4-FFF2-40B4-BE49-F238E27FC236}">
                <a16:creationId xmlns:a16="http://schemas.microsoft.com/office/drawing/2014/main" id="{4E16CA2D-8429-F341-AD79-B11978AA797E}"/>
              </a:ext>
            </a:extLst>
          </p:cNvPr>
          <p:cNvSpPr txBox="1"/>
          <p:nvPr/>
        </p:nvSpPr>
        <p:spPr>
          <a:xfrm>
            <a:off x="-1304365" y="5230906"/>
            <a:ext cx="0" cy="0"/>
          </a:xfrm>
          <a:prstGeom prst="rect">
            <a:avLst/>
          </a:prstGeom>
          <a:noFill/>
        </p:spPr>
        <p:txBody>
          <a:bodyPr wrap="none" lIns="0" tIns="0" rIns="0" bIns="0" rtlCol="0">
            <a:noAutofit/>
          </a:bodyPr>
          <a:lstStyle/>
          <a:p>
            <a:pPr algn="l"/>
            <a:endParaRPr lang="de-DE"/>
          </a:p>
        </p:txBody>
      </p:sp>
      <p:sp>
        <p:nvSpPr>
          <p:cNvPr id="20" name="Textfeld 19">
            <a:extLst>
              <a:ext uri="{FF2B5EF4-FFF2-40B4-BE49-F238E27FC236}">
                <a16:creationId xmlns:a16="http://schemas.microsoft.com/office/drawing/2014/main" id="{DD599365-31CC-A341-8F10-A5AF3053B5F7}"/>
              </a:ext>
            </a:extLst>
          </p:cNvPr>
          <p:cNvSpPr txBox="1"/>
          <p:nvPr/>
        </p:nvSpPr>
        <p:spPr>
          <a:xfrm>
            <a:off x="-2474259" y="4222376"/>
            <a:ext cx="0" cy="0"/>
          </a:xfrm>
          <a:prstGeom prst="rect">
            <a:avLst/>
          </a:prstGeom>
          <a:noFill/>
        </p:spPr>
        <p:txBody>
          <a:bodyPr wrap="none" lIns="0" tIns="0" rIns="0" bIns="0" rtlCol="0">
            <a:noAutofit/>
          </a:bodyPr>
          <a:lstStyle/>
          <a:p>
            <a:pPr algn="l"/>
            <a:endParaRPr lang="de-DE"/>
          </a:p>
        </p:txBody>
      </p:sp>
      <p:pic>
        <p:nvPicPr>
          <p:cNvPr id="25" name="Grafik 24">
            <a:extLst>
              <a:ext uri="{FF2B5EF4-FFF2-40B4-BE49-F238E27FC236}">
                <a16:creationId xmlns:a16="http://schemas.microsoft.com/office/drawing/2014/main" id="{56EF8A4A-206E-4D4A-8632-210CE0A352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8133"/>
          <a:stretch/>
        </p:blipFill>
        <p:spPr>
          <a:xfrm>
            <a:off x="4299834" y="2919374"/>
            <a:ext cx="11644764" cy="5211290"/>
          </a:xfrm>
          <a:prstGeom prst="rect">
            <a:avLst/>
          </a:prstGeom>
        </p:spPr>
      </p:pic>
      <p:sp>
        <p:nvSpPr>
          <p:cNvPr id="26" name="Textfeld 25">
            <a:extLst>
              <a:ext uri="{FF2B5EF4-FFF2-40B4-BE49-F238E27FC236}">
                <a16:creationId xmlns:a16="http://schemas.microsoft.com/office/drawing/2014/main" id="{5158959F-C8CB-A540-808E-F3BAFD1E8C82}"/>
              </a:ext>
            </a:extLst>
          </p:cNvPr>
          <p:cNvSpPr txBox="1"/>
          <p:nvPr/>
        </p:nvSpPr>
        <p:spPr>
          <a:xfrm>
            <a:off x="-672353" y="2783541"/>
            <a:ext cx="0" cy="0"/>
          </a:xfrm>
          <a:prstGeom prst="rect">
            <a:avLst/>
          </a:prstGeom>
          <a:noFill/>
        </p:spPr>
        <p:txBody>
          <a:bodyPr wrap="none" lIns="0" tIns="0" rIns="0" bIns="0" rtlCol="0">
            <a:noAutofit/>
          </a:bodyPr>
          <a:lstStyle/>
          <a:p>
            <a:pPr algn="l"/>
            <a:endParaRPr lang="de-DE"/>
          </a:p>
        </p:txBody>
      </p:sp>
      <p:sp>
        <p:nvSpPr>
          <p:cNvPr id="27" name="Textfeld 26">
            <a:extLst>
              <a:ext uri="{FF2B5EF4-FFF2-40B4-BE49-F238E27FC236}">
                <a16:creationId xmlns:a16="http://schemas.microsoft.com/office/drawing/2014/main" id="{77917397-19D6-ED4C-81DD-B44A884D8F0B}"/>
              </a:ext>
            </a:extLst>
          </p:cNvPr>
          <p:cNvSpPr txBox="1"/>
          <p:nvPr/>
        </p:nvSpPr>
        <p:spPr>
          <a:xfrm>
            <a:off x="3576918" y="8310282"/>
            <a:ext cx="0" cy="0"/>
          </a:xfrm>
          <a:prstGeom prst="rect">
            <a:avLst/>
          </a:prstGeom>
          <a:noFill/>
        </p:spPr>
        <p:txBody>
          <a:bodyPr wrap="none" lIns="0" tIns="0" rIns="0" bIns="0" rtlCol="0">
            <a:noAutofit/>
          </a:bodyPr>
          <a:lstStyle/>
          <a:p>
            <a:pPr algn="l"/>
            <a:endParaRPr lang="de-DE"/>
          </a:p>
        </p:txBody>
      </p:sp>
      <p:sp>
        <p:nvSpPr>
          <p:cNvPr id="28" name="Textfeld 27">
            <a:extLst>
              <a:ext uri="{FF2B5EF4-FFF2-40B4-BE49-F238E27FC236}">
                <a16:creationId xmlns:a16="http://schemas.microsoft.com/office/drawing/2014/main" id="{3706E2BE-02AF-4749-B784-9AD352F83000}"/>
              </a:ext>
            </a:extLst>
          </p:cNvPr>
          <p:cNvSpPr txBox="1"/>
          <p:nvPr/>
        </p:nvSpPr>
        <p:spPr>
          <a:xfrm>
            <a:off x="3913094" y="7584141"/>
            <a:ext cx="0" cy="0"/>
          </a:xfrm>
          <a:prstGeom prst="rect">
            <a:avLst/>
          </a:prstGeom>
          <a:noFill/>
        </p:spPr>
        <p:txBody>
          <a:bodyPr wrap="none" lIns="0" tIns="0" rIns="0" bIns="0" rtlCol="0">
            <a:noAutofit/>
          </a:bodyPr>
          <a:lstStyle/>
          <a:p>
            <a:pPr algn="l"/>
            <a:endParaRPr lang="de-DE"/>
          </a:p>
        </p:txBody>
      </p:sp>
      <p:sp>
        <p:nvSpPr>
          <p:cNvPr id="29" name="Textfeld 28">
            <a:extLst>
              <a:ext uri="{FF2B5EF4-FFF2-40B4-BE49-F238E27FC236}">
                <a16:creationId xmlns:a16="http://schemas.microsoft.com/office/drawing/2014/main" id="{D9AB8DAA-71E4-0146-BB77-DECFE6E99177}"/>
              </a:ext>
            </a:extLst>
          </p:cNvPr>
          <p:cNvSpPr txBox="1"/>
          <p:nvPr/>
        </p:nvSpPr>
        <p:spPr>
          <a:xfrm>
            <a:off x="-556893" y="2693164"/>
            <a:ext cx="0" cy="0"/>
          </a:xfrm>
          <a:prstGeom prst="rect">
            <a:avLst/>
          </a:prstGeom>
          <a:noFill/>
        </p:spPr>
        <p:txBody>
          <a:bodyPr wrap="none" lIns="0" tIns="0" rIns="0" bIns="0" rtlCol="0">
            <a:noAutofit/>
          </a:bodyPr>
          <a:lstStyle/>
          <a:p>
            <a:pPr algn="l"/>
            <a:endParaRPr lang="de-DE"/>
          </a:p>
        </p:txBody>
      </p:sp>
      <p:sp>
        <p:nvSpPr>
          <p:cNvPr id="30" name="Textfeld 29">
            <a:extLst>
              <a:ext uri="{FF2B5EF4-FFF2-40B4-BE49-F238E27FC236}">
                <a16:creationId xmlns:a16="http://schemas.microsoft.com/office/drawing/2014/main" id="{CB038205-4637-F643-9012-9E1CDB7DC82D}"/>
              </a:ext>
            </a:extLst>
          </p:cNvPr>
          <p:cNvSpPr txBox="1"/>
          <p:nvPr/>
        </p:nvSpPr>
        <p:spPr>
          <a:xfrm>
            <a:off x="-207269" y="2531799"/>
            <a:ext cx="0" cy="0"/>
          </a:xfrm>
          <a:prstGeom prst="rect">
            <a:avLst/>
          </a:prstGeom>
          <a:noFill/>
        </p:spPr>
        <p:txBody>
          <a:bodyPr wrap="none" lIns="0" tIns="0" rIns="0" bIns="0" rtlCol="0">
            <a:noAutofit/>
          </a:bodyPr>
          <a:lstStyle/>
          <a:p>
            <a:pPr algn="l"/>
            <a:endParaRPr lang="de-DE"/>
          </a:p>
        </p:txBody>
      </p:sp>
      <p:sp>
        <p:nvSpPr>
          <p:cNvPr id="31" name="Textfeld 30">
            <a:extLst>
              <a:ext uri="{FF2B5EF4-FFF2-40B4-BE49-F238E27FC236}">
                <a16:creationId xmlns:a16="http://schemas.microsoft.com/office/drawing/2014/main" id="{9D319947-3281-664C-A2FD-CE12B6ED9FE8}"/>
              </a:ext>
            </a:extLst>
          </p:cNvPr>
          <p:cNvSpPr txBox="1"/>
          <p:nvPr/>
        </p:nvSpPr>
        <p:spPr>
          <a:xfrm>
            <a:off x="3482788" y="-1169894"/>
            <a:ext cx="0" cy="0"/>
          </a:xfrm>
          <a:prstGeom prst="rect">
            <a:avLst/>
          </a:prstGeom>
          <a:noFill/>
        </p:spPr>
        <p:txBody>
          <a:bodyPr wrap="none" lIns="0" tIns="0" rIns="0" bIns="0" rtlCol="0">
            <a:noAutofit/>
          </a:bodyPr>
          <a:lstStyle/>
          <a:p>
            <a:pPr algn="l"/>
            <a:endParaRPr lang="de-DE"/>
          </a:p>
        </p:txBody>
      </p:sp>
      <p:sp>
        <p:nvSpPr>
          <p:cNvPr id="12" name="Textfeld 11">
            <a:extLst>
              <a:ext uri="{FF2B5EF4-FFF2-40B4-BE49-F238E27FC236}">
                <a16:creationId xmlns:a16="http://schemas.microsoft.com/office/drawing/2014/main" id="{19845C53-F65B-75DA-AD03-460FAA46FF55}"/>
              </a:ext>
            </a:extLst>
          </p:cNvPr>
          <p:cNvSpPr txBox="1"/>
          <p:nvPr/>
        </p:nvSpPr>
        <p:spPr>
          <a:xfrm>
            <a:off x="-876300" y="101600"/>
            <a:ext cx="0" cy="0"/>
          </a:xfrm>
          <a:prstGeom prst="rect">
            <a:avLst/>
          </a:prstGeom>
          <a:noFill/>
        </p:spPr>
        <p:txBody>
          <a:bodyPr wrap="none" lIns="0" tIns="0" rIns="0" bIns="0" rtlCol="0">
            <a:noAutofit/>
          </a:bodyPr>
          <a:lstStyle/>
          <a:p>
            <a:pPr algn="l"/>
            <a:endParaRPr lang="de-DE" dirty="0"/>
          </a:p>
        </p:txBody>
      </p:sp>
      <p:sp>
        <p:nvSpPr>
          <p:cNvPr id="10" name="Grafik 6">
            <a:extLst>
              <a:ext uri="{FF2B5EF4-FFF2-40B4-BE49-F238E27FC236}">
                <a16:creationId xmlns:a16="http://schemas.microsoft.com/office/drawing/2014/main" id="{B8C6D500-7D61-4F56-600C-9990EC41513D}"/>
              </a:ext>
            </a:extLst>
          </p:cNvPr>
          <p:cNvSpPr>
            <a:spLocks noChangeAspect="1"/>
          </p:cNvSpPr>
          <p:nvPr/>
        </p:nvSpPr>
        <p:spPr>
          <a:xfrm>
            <a:off x="512004" y="269897"/>
            <a:ext cx="701388" cy="105924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22" name="Grafik 6">
            <a:extLst>
              <a:ext uri="{FF2B5EF4-FFF2-40B4-BE49-F238E27FC236}">
                <a16:creationId xmlns:a16="http://schemas.microsoft.com/office/drawing/2014/main" id="{78D572C0-7846-C3B0-D743-65C520E17A0D}"/>
              </a:ext>
            </a:extLst>
          </p:cNvPr>
          <p:cNvSpPr>
            <a:spLocks noChangeAspect="1"/>
          </p:cNvSpPr>
          <p:nvPr/>
        </p:nvSpPr>
        <p:spPr>
          <a:xfrm rot="10800000">
            <a:off x="9958813" y="1578579"/>
            <a:ext cx="701389" cy="1059241"/>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4" name="Fußzeilenplatzhalter 4">
            <a:extLst>
              <a:ext uri="{FF2B5EF4-FFF2-40B4-BE49-F238E27FC236}">
                <a16:creationId xmlns:a16="http://schemas.microsoft.com/office/drawing/2014/main" id="{1E709B4D-E9DA-C845-C46D-6C663FED8DE4}"/>
              </a:ext>
            </a:extLst>
          </p:cNvPr>
          <p:cNvSpPr>
            <a:spLocks noGrp="1"/>
          </p:cNvSpPr>
          <p:nvPr>
            <p:ph type="ftr" sz="quarter" idx="3"/>
          </p:nvPr>
        </p:nvSpPr>
        <p:spPr>
          <a:xfrm>
            <a:off x="2299387" y="6440400"/>
            <a:ext cx="8010121" cy="180000"/>
          </a:xfrm>
        </p:spPr>
        <p:txBody>
          <a:bodyPr/>
          <a:lstStyle/>
          <a:p>
            <a:r>
              <a:rPr lang="en-GB" dirty="0">
                <a:solidFill>
                  <a:schemeClr val="bg1"/>
                </a:solidFill>
              </a:rPr>
              <a:t>Deep Dive: Data and Algorithms in the Platform Economy</a:t>
            </a:r>
          </a:p>
        </p:txBody>
      </p:sp>
      <p:sp>
        <p:nvSpPr>
          <p:cNvPr id="32" name="Foliennummernplatzhalter 5">
            <a:extLst>
              <a:ext uri="{FF2B5EF4-FFF2-40B4-BE49-F238E27FC236}">
                <a16:creationId xmlns:a16="http://schemas.microsoft.com/office/drawing/2014/main" id="{1404CBAB-D03D-4883-9C95-A2A9E1992423}"/>
              </a:ext>
            </a:extLst>
          </p:cNvPr>
          <p:cNvSpPr>
            <a:spLocks noGrp="1"/>
          </p:cNvSpPr>
          <p:nvPr>
            <p:ph type="sldNum" sz="quarter" idx="12"/>
          </p:nvPr>
        </p:nvSpPr>
        <p:spPr>
          <a:xfrm>
            <a:off x="378506" y="6440400"/>
            <a:ext cx="335869" cy="180000"/>
          </a:xfrm>
        </p:spPr>
        <p:txBody>
          <a:bodyPr/>
          <a:lstStyle/>
          <a:p>
            <a:fld id="{D5CAEDA0-6F27-4F9B-B320-EDE47966784F}" type="slidenum">
              <a:rPr lang="en-US" smtClean="0">
                <a:solidFill>
                  <a:schemeClr val="bg1"/>
                </a:solidFill>
              </a:rPr>
              <a:pPr/>
              <a:t>12</a:t>
            </a:fld>
            <a:endParaRPr lang="en-US" dirty="0">
              <a:solidFill>
                <a:schemeClr val="bg1"/>
              </a:solidFill>
            </a:endParaRPr>
          </a:p>
        </p:txBody>
      </p:sp>
      <p:sp>
        <p:nvSpPr>
          <p:cNvPr id="33" name="Datumsplatzhalter 3">
            <a:extLst>
              <a:ext uri="{FF2B5EF4-FFF2-40B4-BE49-F238E27FC236}">
                <a16:creationId xmlns:a16="http://schemas.microsoft.com/office/drawing/2014/main" id="{8EDEBF2A-549D-C33D-E865-91A9A3DBB2C0}"/>
              </a:ext>
            </a:extLst>
          </p:cNvPr>
          <p:cNvSpPr>
            <a:spLocks noGrp="1"/>
          </p:cNvSpPr>
          <p:nvPr>
            <p:ph type="dt" sz="half" idx="2"/>
          </p:nvPr>
        </p:nvSpPr>
        <p:spPr>
          <a:xfrm>
            <a:off x="1092881" y="6440400"/>
            <a:ext cx="828000" cy="180000"/>
          </a:xfrm>
        </p:spPr>
        <p:txBody>
          <a:bodyPr/>
          <a:lstStyle/>
          <a:p>
            <a:fld id="{3E2DDB18-8BDF-F343-921E-0BCCA121AD8E}" type="datetime1">
              <a:rPr lang="de-DE" smtClean="0">
                <a:solidFill>
                  <a:schemeClr val="bg1"/>
                </a:solidFill>
              </a:rPr>
              <a:t>21.05.26</a:t>
            </a:fld>
            <a:endParaRPr lang="en-US" dirty="0">
              <a:solidFill>
                <a:schemeClr val="bg1"/>
              </a:solidFill>
            </a:endParaRPr>
          </a:p>
        </p:txBody>
      </p:sp>
    </p:spTree>
    <p:extLst>
      <p:ext uri="{BB962C8B-B14F-4D97-AF65-F5344CB8AC3E}">
        <p14:creationId xmlns:p14="http://schemas.microsoft.com/office/powerpoint/2010/main" val="4008442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Regulating Data and Algorithms</a:t>
            </a:r>
            <a:endParaRPr lang="de-DE" dirty="0">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Data and Algorithms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13</a:t>
            </a:fld>
            <a:endParaRPr lang="de-DE"/>
          </a:p>
        </p:txBody>
      </p:sp>
      <p:sp>
        <p:nvSpPr>
          <p:cNvPr id="2" name="Foliennummernplatzhalter 5">
            <a:extLst>
              <a:ext uri="{FF2B5EF4-FFF2-40B4-BE49-F238E27FC236}">
                <a16:creationId xmlns:a16="http://schemas.microsoft.com/office/drawing/2014/main" id="{C08E8AE0-EBD9-38EE-6BDB-7199B0B8E20F}"/>
              </a:ext>
            </a:extLst>
          </p:cNvPr>
          <p:cNvSpPr txBox="1">
            <a:spLocks/>
          </p:cNvSpPr>
          <p:nvPr/>
        </p:nvSpPr>
        <p:spPr bwMode="gray">
          <a:xfrm>
            <a:off x="378506" y="6440400"/>
            <a:ext cx="335869" cy="180000"/>
          </a:xfrm>
          <a:prstGeom prst="rect">
            <a:avLst/>
          </a:prstGeom>
        </p:spPr>
        <p:txBody>
          <a:bodyPr vert="horz" lIns="0" tIns="0" rIns="0" bIns="0" rtlCol="0" anchor="b" anchorCtr="0"/>
          <a:lstStyle>
            <a:defPPr>
              <a:defRPr lang="de-DE"/>
            </a:defPPr>
            <a:lvl1pPr marL="0" algn="r" defTabSz="914400" rtl="0" eaLnBrk="1" latinLnBrk="0" hangingPunct="1">
              <a:defRPr sz="10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1400" b="1" dirty="0"/>
          </a:p>
        </p:txBody>
      </p:sp>
      <p:grpSp>
        <p:nvGrpSpPr>
          <p:cNvPr id="4" name="Gruppieren 3">
            <a:extLst>
              <a:ext uri="{FF2B5EF4-FFF2-40B4-BE49-F238E27FC236}">
                <a16:creationId xmlns:a16="http://schemas.microsoft.com/office/drawing/2014/main" id="{7AD5C147-56ED-B021-A8FF-695B65743F01}"/>
              </a:ext>
            </a:extLst>
          </p:cNvPr>
          <p:cNvGrpSpPr/>
          <p:nvPr/>
        </p:nvGrpSpPr>
        <p:grpSpPr>
          <a:xfrm>
            <a:off x="4166347" y="1792642"/>
            <a:ext cx="3859306" cy="3930296"/>
            <a:chOff x="4083017" y="1792642"/>
            <a:chExt cx="3859306" cy="3464199"/>
          </a:xfrm>
        </p:grpSpPr>
        <p:cxnSp>
          <p:nvCxnSpPr>
            <p:cNvPr id="6" name="Gerade Verbindung 5">
              <a:extLst>
                <a:ext uri="{FF2B5EF4-FFF2-40B4-BE49-F238E27FC236}">
                  <a16:creationId xmlns:a16="http://schemas.microsoft.com/office/drawing/2014/main" id="{604119AB-0EE7-6119-CA75-B223997B95EB}"/>
                </a:ext>
              </a:extLst>
            </p:cNvPr>
            <p:cNvCxnSpPr>
              <a:cxnSpLocks/>
            </p:cNvCxnSpPr>
            <p:nvPr/>
          </p:nvCxnSpPr>
          <p:spPr>
            <a:xfrm>
              <a:off x="7942323" y="1792642"/>
              <a:ext cx="0" cy="3464199"/>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Gerade Verbindung 11">
              <a:extLst>
                <a:ext uri="{FF2B5EF4-FFF2-40B4-BE49-F238E27FC236}">
                  <a16:creationId xmlns:a16="http://schemas.microsoft.com/office/drawing/2014/main" id="{A1ED295A-C7C4-5D0B-C254-C906E94612F6}"/>
                </a:ext>
              </a:extLst>
            </p:cNvPr>
            <p:cNvCxnSpPr>
              <a:cxnSpLocks/>
            </p:cNvCxnSpPr>
            <p:nvPr/>
          </p:nvCxnSpPr>
          <p:spPr>
            <a:xfrm>
              <a:off x="4083017" y="1792642"/>
              <a:ext cx="0" cy="3427769"/>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7" name="TextBox 1">
            <a:extLst>
              <a:ext uri="{FF2B5EF4-FFF2-40B4-BE49-F238E27FC236}">
                <a16:creationId xmlns:a16="http://schemas.microsoft.com/office/drawing/2014/main" id="{AE279C18-E2D9-2E38-2EB6-276BA4CEA469}"/>
              </a:ext>
            </a:extLst>
          </p:cNvPr>
          <p:cNvSpPr txBox="1"/>
          <p:nvPr/>
        </p:nvSpPr>
        <p:spPr>
          <a:xfrm>
            <a:off x="503238" y="1785997"/>
            <a:ext cx="3663108" cy="1334363"/>
          </a:xfrm>
          <a:prstGeom prst="rect">
            <a:avLst/>
          </a:prstGeom>
          <a:noFill/>
        </p:spPr>
        <p:txBody>
          <a:bodyPr wrap="square" lIns="0" tIns="0" rIns="0" bIns="0" rtlCol="0">
            <a:noAutofit/>
          </a:bodyPr>
          <a:lstStyle/>
          <a:p>
            <a:pPr algn="ctr"/>
            <a:r>
              <a:rPr lang="en-GB" sz="2400" b="1" dirty="0">
                <a:solidFill>
                  <a:schemeClr val="accent1"/>
                </a:solidFill>
                <a:latin typeface="Arial" panose="020B0604020202020204" pitchFamily="34" charset="0"/>
                <a:cs typeface="Arial" panose="020B0604020202020204" pitchFamily="34" charset="0"/>
              </a:rPr>
              <a:t>Regulation can protection individual </a:t>
            </a:r>
            <a:br>
              <a:rPr lang="en-GB" sz="2400" b="1" dirty="0">
                <a:solidFill>
                  <a:schemeClr val="accent1"/>
                </a:solidFill>
                <a:latin typeface="Arial" panose="020B0604020202020204" pitchFamily="34" charset="0"/>
                <a:cs typeface="Arial" panose="020B0604020202020204" pitchFamily="34" charset="0"/>
              </a:rPr>
            </a:br>
            <a:r>
              <a:rPr lang="en-GB" sz="2400" b="1" dirty="0">
                <a:solidFill>
                  <a:schemeClr val="accent1"/>
                </a:solidFill>
                <a:latin typeface="Arial" panose="020B0604020202020204" pitchFamily="34" charset="0"/>
                <a:cs typeface="Arial" panose="020B0604020202020204" pitchFamily="34" charset="0"/>
              </a:rPr>
              <a:t>and collective rights</a:t>
            </a:r>
          </a:p>
        </p:txBody>
      </p:sp>
      <p:sp>
        <p:nvSpPr>
          <p:cNvPr id="18" name="TextBox 4">
            <a:extLst>
              <a:ext uri="{FF2B5EF4-FFF2-40B4-BE49-F238E27FC236}">
                <a16:creationId xmlns:a16="http://schemas.microsoft.com/office/drawing/2014/main" id="{697B05E0-681D-2951-BC8A-06FE65D9267F}"/>
              </a:ext>
            </a:extLst>
          </p:cNvPr>
          <p:cNvSpPr txBox="1"/>
          <p:nvPr/>
        </p:nvSpPr>
        <p:spPr>
          <a:xfrm>
            <a:off x="4423677" y="1785997"/>
            <a:ext cx="3344647" cy="1334363"/>
          </a:xfrm>
          <a:prstGeom prst="rect">
            <a:avLst/>
          </a:prstGeom>
          <a:noFill/>
        </p:spPr>
        <p:txBody>
          <a:bodyPr wrap="square" lIns="0" tIns="0" rIns="0" bIns="0" rtlCol="0">
            <a:noAutofit/>
          </a:bodyPr>
          <a:lstStyle/>
          <a:p>
            <a:pPr algn="ctr"/>
            <a:r>
              <a:rPr lang="en-GB" sz="2400" b="1" dirty="0">
                <a:solidFill>
                  <a:schemeClr val="accent1"/>
                </a:solidFill>
                <a:latin typeface="Arial" panose="020B0604020202020204" pitchFamily="34" charset="0"/>
                <a:cs typeface="Arial" panose="020B0604020202020204" pitchFamily="34" charset="0"/>
              </a:rPr>
              <a:t>Labour rights can cover algorithmic management</a:t>
            </a:r>
          </a:p>
        </p:txBody>
      </p:sp>
      <p:sp>
        <p:nvSpPr>
          <p:cNvPr id="21" name="TextBox 19">
            <a:extLst>
              <a:ext uri="{FF2B5EF4-FFF2-40B4-BE49-F238E27FC236}">
                <a16:creationId xmlns:a16="http://schemas.microsoft.com/office/drawing/2014/main" id="{D80E28F5-B316-809C-B6F4-9BE79433345A}"/>
              </a:ext>
            </a:extLst>
          </p:cNvPr>
          <p:cNvSpPr txBox="1"/>
          <p:nvPr/>
        </p:nvSpPr>
        <p:spPr>
          <a:xfrm>
            <a:off x="8025651" y="1785997"/>
            <a:ext cx="3661523" cy="1334363"/>
          </a:xfrm>
          <a:prstGeom prst="rect">
            <a:avLst/>
          </a:prstGeom>
          <a:noFill/>
        </p:spPr>
        <p:txBody>
          <a:bodyPr wrap="square" lIns="0" tIns="0" rIns="0" bIns="0" rtlCol="0">
            <a:noAutofit/>
          </a:bodyPr>
          <a:lstStyle/>
          <a:p>
            <a:pPr algn="ctr"/>
            <a:r>
              <a:rPr lang="en-GB" sz="2400" b="1" dirty="0">
                <a:solidFill>
                  <a:schemeClr val="accent1"/>
                </a:solidFill>
                <a:latin typeface="Arial" panose="020B0604020202020204" pitchFamily="34" charset="0"/>
                <a:cs typeface="Arial" panose="020B0604020202020204" pitchFamily="34" charset="0"/>
              </a:rPr>
              <a:t>Worker organisations have a role beyond regulation</a:t>
            </a:r>
          </a:p>
        </p:txBody>
      </p:sp>
      <p:pic>
        <p:nvPicPr>
          <p:cNvPr id="40" name="Grafik 39">
            <a:extLst>
              <a:ext uri="{FF2B5EF4-FFF2-40B4-BE49-F238E27FC236}">
                <a16:creationId xmlns:a16="http://schemas.microsoft.com/office/drawing/2014/main" id="{427D22D5-8C40-B5F1-1C06-734BFC7FCF9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980962" y="3666787"/>
            <a:ext cx="2115645" cy="1586734"/>
          </a:xfrm>
          <a:prstGeom prst="rect">
            <a:avLst/>
          </a:prstGeom>
        </p:spPr>
      </p:pic>
      <p:pic>
        <p:nvPicPr>
          <p:cNvPr id="16" name="Grafik 15">
            <a:extLst>
              <a:ext uri="{FF2B5EF4-FFF2-40B4-BE49-F238E27FC236}">
                <a16:creationId xmlns:a16="http://schemas.microsoft.com/office/drawing/2014/main" id="{98A2E077-F3AF-644C-0A15-85547B3ED6E6}"/>
              </a:ext>
            </a:extLst>
          </p:cNvPr>
          <p:cNvPicPr>
            <a:picLocks noChangeAspect="1"/>
          </p:cNvPicPr>
          <p:nvPr/>
        </p:nvPicPr>
        <p:blipFill>
          <a:blip r:embed="rId6"/>
          <a:stretch>
            <a:fillRect/>
          </a:stretch>
        </p:blipFill>
        <p:spPr>
          <a:xfrm>
            <a:off x="4918482" y="3429001"/>
            <a:ext cx="2252606" cy="2252606"/>
          </a:xfrm>
          <a:prstGeom prst="rect">
            <a:avLst/>
          </a:prstGeom>
        </p:spPr>
      </p:pic>
      <p:pic>
        <p:nvPicPr>
          <p:cNvPr id="19" name="Grafik 18">
            <a:extLst>
              <a:ext uri="{FF2B5EF4-FFF2-40B4-BE49-F238E27FC236}">
                <a16:creationId xmlns:a16="http://schemas.microsoft.com/office/drawing/2014/main" id="{3A1176B0-5454-AC23-2D83-4BDF27C214E9}"/>
              </a:ext>
            </a:extLst>
          </p:cNvPr>
          <p:cNvPicPr>
            <a:picLocks noChangeAspect="1"/>
          </p:cNvPicPr>
          <p:nvPr/>
        </p:nvPicPr>
        <p:blipFill>
          <a:blip r:embed="rId7"/>
          <a:stretch>
            <a:fillRect/>
          </a:stretch>
        </p:blipFill>
        <p:spPr>
          <a:xfrm>
            <a:off x="8880219" y="3400329"/>
            <a:ext cx="2309950" cy="2309950"/>
          </a:xfrm>
          <a:prstGeom prst="rect">
            <a:avLst/>
          </a:prstGeom>
        </p:spPr>
      </p:pic>
      <p:pic>
        <p:nvPicPr>
          <p:cNvPr id="20" name="Grafik 19">
            <a:extLst>
              <a:ext uri="{FF2B5EF4-FFF2-40B4-BE49-F238E27FC236}">
                <a16:creationId xmlns:a16="http://schemas.microsoft.com/office/drawing/2014/main" id="{8FD3E40A-7C4B-CE94-3595-77CC154156FE}"/>
              </a:ext>
            </a:extLst>
          </p:cNvPr>
          <p:cNvPicPr>
            <a:picLocks noChangeAspect="1"/>
          </p:cNvPicPr>
          <p:nvPr/>
        </p:nvPicPr>
        <p:blipFill>
          <a:blip r:embed="rId8"/>
          <a:stretch>
            <a:fillRect/>
          </a:stretch>
        </p:blipFill>
        <p:spPr>
          <a:xfrm>
            <a:off x="1208488" y="3428999"/>
            <a:ext cx="2252607" cy="2252607"/>
          </a:xfrm>
          <a:prstGeom prst="rect">
            <a:avLst/>
          </a:prstGeom>
        </p:spPr>
      </p:pic>
    </p:spTree>
    <p:extLst>
      <p:ext uri="{BB962C8B-B14F-4D97-AF65-F5344CB8AC3E}">
        <p14:creationId xmlns:p14="http://schemas.microsoft.com/office/powerpoint/2010/main" val="3537007813"/>
      </p:ext>
    </p:extLst>
  </p:cSld>
  <p:clrMapOvr>
    <a:masterClrMapping/>
  </p:clrMapOvr>
  <p:transition>
    <p:fade/>
  </p:transition>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Engage – Designing a Code of Ethics</a:t>
            </a:r>
            <a:endParaRPr lang="de-DE"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Data and Algorithms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14</a:t>
            </a:fld>
            <a:endParaRPr lang="de-DE"/>
          </a:p>
        </p:txBody>
      </p:sp>
      <p:grpSp>
        <p:nvGrpSpPr>
          <p:cNvPr id="8" name="Group 12">
            <a:extLst>
              <a:ext uri="{FF2B5EF4-FFF2-40B4-BE49-F238E27FC236}">
                <a16:creationId xmlns:a16="http://schemas.microsoft.com/office/drawing/2014/main" id="{27798D3C-3588-3F57-7EE3-43E49D7E73C5}"/>
              </a:ext>
            </a:extLst>
          </p:cNvPr>
          <p:cNvGrpSpPr/>
          <p:nvPr/>
        </p:nvGrpSpPr>
        <p:grpSpPr>
          <a:xfrm>
            <a:off x="503238" y="1454205"/>
            <a:ext cx="1045993" cy="658361"/>
            <a:chOff x="665223" y="3102185"/>
            <a:chExt cx="1045993" cy="658361"/>
          </a:xfrm>
        </p:grpSpPr>
        <p:pic>
          <p:nvPicPr>
            <p:cNvPr id="11" name="Grafik 9">
              <a:extLst>
                <a:ext uri="{FF2B5EF4-FFF2-40B4-BE49-F238E27FC236}">
                  <a16:creationId xmlns:a16="http://schemas.microsoft.com/office/drawing/2014/main" id="{AF4FBBAE-009D-2E3B-64FD-A09CB455943F}"/>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2" name="Grafik 21">
              <a:extLst>
                <a:ext uri="{FF2B5EF4-FFF2-40B4-BE49-F238E27FC236}">
                  <a16:creationId xmlns:a16="http://schemas.microsoft.com/office/drawing/2014/main" id="{A0D98350-2E24-6EF4-1E2A-8C4AB7A5C6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3" name="Grafik 22">
              <a:extLst>
                <a:ext uri="{FF2B5EF4-FFF2-40B4-BE49-F238E27FC236}">
                  <a16:creationId xmlns:a16="http://schemas.microsoft.com/office/drawing/2014/main" id="{4FD07454-2622-BF4A-F0F4-0089219B9163}"/>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4" name="Grafik 23">
              <a:extLst>
                <a:ext uri="{FF2B5EF4-FFF2-40B4-BE49-F238E27FC236}">
                  <a16:creationId xmlns:a16="http://schemas.microsoft.com/office/drawing/2014/main" id="{93D7013E-DA45-A8D6-8367-8C1A3CA96F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5" name="Content Placeholder 2">
            <a:extLst>
              <a:ext uri="{FF2B5EF4-FFF2-40B4-BE49-F238E27FC236}">
                <a16:creationId xmlns:a16="http://schemas.microsoft.com/office/drawing/2014/main" id="{25498AFE-8D38-7198-09E2-C1D8BAF480C5}"/>
              </a:ext>
            </a:extLst>
          </p:cNvPr>
          <p:cNvSpPr txBox="1">
            <a:spLocks/>
          </p:cNvSpPr>
          <p:nvPr/>
        </p:nvSpPr>
        <p:spPr>
          <a:xfrm>
            <a:off x="1513482" y="1541390"/>
            <a:ext cx="10173693" cy="935480"/>
          </a:xfrm>
          <a:prstGeom prst="rect">
            <a:avLst/>
          </a:prstGeom>
        </p:spPr>
        <p:txBody>
          <a:bodyPr>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Code of Ethics: </a:t>
            </a:r>
            <a:br>
              <a:rPr lang="en-GB" sz="2400" kern="100" dirty="0">
                <a:latin typeface="Arial" panose="020B0604020202020204" pitchFamily="34" charset="0"/>
                <a:ea typeface="Calibri" panose="020F0502020204030204" pitchFamily="34" charset="0"/>
                <a:cs typeface="Times New Roman" panose="02020603050405020304" pitchFamily="18" charset="0"/>
              </a:rPr>
            </a:br>
            <a:r>
              <a:rPr lang="en-GB" sz="2400" kern="100" dirty="0">
                <a:latin typeface="Arial" panose="020B0604020202020204" pitchFamily="34" charset="0"/>
                <a:ea typeface="Calibri" panose="020F0502020204030204" pitchFamily="34" charset="0"/>
                <a:cs typeface="Times New Roman" panose="02020603050405020304" pitchFamily="18" charset="0"/>
              </a:rPr>
              <a:t>Data Use and Algorithmic Management by Digital Labour Platforms</a:t>
            </a:r>
          </a:p>
        </p:txBody>
      </p:sp>
      <p:sp>
        <p:nvSpPr>
          <p:cNvPr id="17" name="Abgerundetes Rechteck 16">
            <a:extLst>
              <a:ext uri="{FF2B5EF4-FFF2-40B4-BE49-F238E27FC236}">
                <a16:creationId xmlns:a16="http://schemas.microsoft.com/office/drawing/2014/main" id="{4B776239-D926-4ECF-85FE-3940376E7EB5}"/>
              </a:ext>
            </a:extLst>
          </p:cNvPr>
          <p:cNvSpPr/>
          <p:nvPr/>
        </p:nvSpPr>
        <p:spPr>
          <a:xfrm>
            <a:off x="503236" y="4822489"/>
            <a:ext cx="2891895" cy="747768"/>
          </a:xfrm>
          <a:prstGeom prst="round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bg1"/>
                </a:solidFill>
              </a:rPr>
              <a:t>Section 3: Enforcement </a:t>
            </a:r>
          </a:p>
        </p:txBody>
      </p:sp>
      <p:sp>
        <p:nvSpPr>
          <p:cNvPr id="18" name="Abgerundetes Rechteck 17">
            <a:extLst>
              <a:ext uri="{FF2B5EF4-FFF2-40B4-BE49-F238E27FC236}">
                <a16:creationId xmlns:a16="http://schemas.microsoft.com/office/drawing/2014/main" id="{3AE022CD-9A0F-09E4-E0BA-7E2E5778D159}"/>
              </a:ext>
            </a:extLst>
          </p:cNvPr>
          <p:cNvSpPr/>
          <p:nvPr/>
        </p:nvSpPr>
        <p:spPr>
          <a:xfrm>
            <a:off x="503237" y="2678876"/>
            <a:ext cx="2891895" cy="747768"/>
          </a:xfrm>
          <a:prstGeom prst="round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bg1"/>
                </a:solidFill>
              </a:rPr>
              <a:t>Section 1: Data Protection</a:t>
            </a:r>
          </a:p>
        </p:txBody>
      </p:sp>
      <p:sp>
        <p:nvSpPr>
          <p:cNvPr id="20" name="Abgerundetes Rechteck 19">
            <a:extLst>
              <a:ext uri="{FF2B5EF4-FFF2-40B4-BE49-F238E27FC236}">
                <a16:creationId xmlns:a16="http://schemas.microsoft.com/office/drawing/2014/main" id="{55FDA512-E5A4-F6C0-7BDC-38767E2E188E}"/>
              </a:ext>
            </a:extLst>
          </p:cNvPr>
          <p:cNvSpPr/>
          <p:nvPr/>
        </p:nvSpPr>
        <p:spPr>
          <a:xfrm>
            <a:off x="503237" y="3750682"/>
            <a:ext cx="2891895" cy="747768"/>
          </a:xfrm>
          <a:prstGeom prst="round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bg1"/>
                </a:solidFill>
              </a:rPr>
              <a:t>Section 2: Labour Rights</a:t>
            </a:r>
          </a:p>
        </p:txBody>
      </p:sp>
      <p:sp>
        <p:nvSpPr>
          <p:cNvPr id="21" name="Textfeld 20">
            <a:extLst>
              <a:ext uri="{FF2B5EF4-FFF2-40B4-BE49-F238E27FC236}">
                <a16:creationId xmlns:a16="http://schemas.microsoft.com/office/drawing/2014/main" id="{2100982F-50B8-D754-42E6-9576BA988816}"/>
              </a:ext>
            </a:extLst>
          </p:cNvPr>
          <p:cNvSpPr txBox="1"/>
          <p:nvPr/>
        </p:nvSpPr>
        <p:spPr>
          <a:xfrm>
            <a:off x="3553514" y="2821397"/>
            <a:ext cx="7658983" cy="584775"/>
          </a:xfrm>
          <a:prstGeom prst="rect">
            <a:avLst/>
          </a:prstGeom>
          <a:noFill/>
        </p:spPr>
        <p:txBody>
          <a:bodyPr wrap="square">
            <a:spAutoFit/>
          </a:bodyPr>
          <a:lstStyle/>
          <a:p>
            <a:pPr marL="285750" indent="-285750">
              <a:buFont typeface="Arial" panose="020B0604020202020204" pitchFamily="34" charset="0"/>
              <a:buChar char="•"/>
            </a:pPr>
            <a:r>
              <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rPr>
              <a:t>Workers and users should be able to refuse to allow the platform to collect certain types of data while still being able to use the platform.</a:t>
            </a:r>
          </a:p>
        </p:txBody>
      </p:sp>
      <p:sp>
        <p:nvSpPr>
          <p:cNvPr id="23" name="Textfeld 22">
            <a:extLst>
              <a:ext uri="{FF2B5EF4-FFF2-40B4-BE49-F238E27FC236}">
                <a16:creationId xmlns:a16="http://schemas.microsoft.com/office/drawing/2014/main" id="{5C06609C-BD34-CCAC-5F65-A7DDE139475E}"/>
              </a:ext>
            </a:extLst>
          </p:cNvPr>
          <p:cNvSpPr txBox="1"/>
          <p:nvPr/>
        </p:nvSpPr>
        <p:spPr>
          <a:xfrm>
            <a:off x="3553514" y="3983927"/>
            <a:ext cx="8133661" cy="584775"/>
          </a:xfrm>
          <a:prstGeom prst="rect">
            <a:avLst/>
          </a:prstGeom>
          <a:noFill/>
        </p:spPr>
        <p:txBody>
          <a:bodyPr wrap="square">
            <a:spAutoFit/>
          </a:bodyPr>
          <a:lstStyle/>
          <a:p>
            <a:pPr marL="285750" indent="-285750">
              <a:buFont typeface="Arial" panose="020B0604020202020204" pitchFamily="34" charset="0"/>
              <a:buChar char="•"/>
            </a:pPr>
            <a:r>
              <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rPr>
              <a:t>Workers should be able to see how algorithms calculate their pay.</a:t>
            </a:r>
          </a:p>
          <a:p>
            <a:endPar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endParaRPr>
          </a:p>
        </p:txBody>
      </p:sp>
      <p:sp>
        <p:nvSpPr>
          <p:cNvPr id="24" name="Textfeld 23">
            <a:extLst>
              <a:ext uri="{FF2B5EF4-FFF2-40B4-BE49-F238E27FC236}">
                <a16:creationId xmlns:a16="http://schemas.microsoft.com/office/drawing/2014/main" id="{42680BBC-4905-0AAB-BC10-FB6AA5184C1E}"/>
              </a:ext>
            </a:extLst>
          </p:cNvPr>
          <p:cNvSpPr txBox="1"/>
          <p:nvPr/>
        </p:nvSpPr>
        <p:spPr>
          <a:xfrm>
            <a:off x="3597902" y="4901111"/>
            <a:ext cx="8010121" cy="830997"/>
          </a:xfrm>
          <a:prstGeom prst="rect">
            <a:avLst/>
          </a:prstGeom>
          <a:noFill/>
        </p:spPr>
        <p:txBody>
          <a:bodyPr wrap="square">
            <a:spAutoFit/>
          </a:bodyPr>
          <a:lstStyle/>
          <a:p>
            <a:pPr marL="285750" indent="-285750">
              <a:buFont typeface="Arial" panose="020B0604020202020204" pitchFamily="34" charset="0"/>
              <a:buChar char="•"/>
            </a:pPr>
            <a:r>
              <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rPr>
              <a:t>Platforms must allow authorities access to their algorithms to conduct regular audits of whether they meet the code of ethics.</a:t>
            </a:r>
          </a:p>
          <a:p>
            <a:endPar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0047694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dirty="0">
                <a:latin typeface="Arial" panose="020B0604020202020204" pitchFamily="34" charset="0"/>
                <a:cs typeface="Arial" panose="020B0604020202020204" pitchFamily="34" charset="0"/>
              </a:rPr>
              <a:t>Code of Ethics Considerations</a:t>
            </a:r>
            <a:endParaRPr lang="de-DE"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Data and Algorithms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15</a:t>
            </a:fld>
            <a:endParaRPr lang="de-DE"/>
          </a:p>
        </p:txBody>
      </p:sp>
      <p:grpSp>
        <p:nvGrpSpPr>
          <p:cNvPr id="4" name="Group 12">
            <a:extLst>
              <a:ext uri="{FF2B5EF4-FFF2-40B4-BE49-F238E27FC236}">
                <a16:creationId xmlns:a16="http://schemas.microsoft.com/office/drawing/2014/main" id="{C57F1D4D-72B9-8C33-C439-19299C17A1FB}"/>
              </a:ext>
            </a:extLst>
          </p:cNvPr>
          <p:cNvGrpSpPr/>
          <p:nvPr/>
        </p:nvGrpSpPr>
        <p:grpSpPr>
          <a:xfrm>
            <a:off x="503238" y="1454205"/>
            <a:ext cx="1045993" cy="658361"/>
            <a:chOff x="665223" y="3102185"/>
            <a:chExt cx="1045993" cy="658361"/>
          </a:xfrm>
        </p:grpSpPr>
        <p:pic>
          <p:nvPicPr>
            <p:cNvPr id="6" name="Grafik 9">
              <a:extLst>
                <a:ext uri="{FF2B5EF4-FFF2-40B4-BE49-F238E27FC236}">
                  <a16:creationId xmlns:a16="http://schemas.microsoft.com/office/drawing/2014/main" id="{F9DCB8E9-8AFB-2014-EAEA-6D9C01FBDAB7}"/>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8" name="Grafik 21">
              <a:extLst>
                <a:ext uri="{FF2B5EF4-FFF2-40B4-BE49-F238E27FC236}">
                  <a16:creationId xmlns:a16="http://schemas.microsoft.com/office/drawing/2014/main" id="{11B7AF75-27B6-1F9E-5960-25B9A258A3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1" name="Grafik 22">
              <a:extLst>
                <a:ext uri="{FF2B5EF4-FFF2-40B4-BE49-F238E27FC236}">
                  <a16:creationId xmlns:a16="http://schemas.microsoft.com/office/drawing/2014/main" id="{3C132945-F294-4212-0080-C43AA871B6A8}"/>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2" name="Grafik 23">
              <a:extLst>
                <a:ext uri="{FF2B5EF4-FFF2-40B4-BE49-F238E27FC236}">
                  <a16:creationId xmlns:a16="http://schemas.microsoft.com/office/drawing/2014/main" id="{911CB901-D079-4195-4FCF-38057587A9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3" name="Content Placeholder 2">
            <a:extLst>
              <a:ext uri="{FF2B5EF4-FFF2-40B4-BE49-F238E27FC236}">
                <a16:creationId xmlns:a16="http://schemas.microsoft.com/office/drawing/2014/main" id="{3A34C019-E467-3669-1944-2BA68BC61402}"/>
              </a:ext>
            </a:extLst>
          </p:cNvPr>
          <p:cNvSpPr txBox="1">
            <a:spLocks/>
          </p:cNvSpPr>
          <p:nvPr/>
        </p:nvSpPr>
        <p:spPr>
          <a:xfrm>
            <a:off x="1513482" y="1541390"/>
            <a:ext cx="6631451" cy="505275"/>
          </a:xfrm>
          <a:prstGeom prst="rect">
            <a:avLst/>
          </a:prstGeom>
        </p:spPr>
        <p:txBody>
          <a:bodyPr>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Guiding Questions</a:t>
            </a:r>
          </a:p>
        </p:txBody>
      </p:sp>
      <p:sp>
        <p:nvSpPr>
          <p:cNvPr id="17" name="Content Placeholder 2">
            <a:extLst>
              <a:ext uri="{FF2B5EF4-FFF2-40B4-BE49-F238E27FC236}">
                <a16:creationId xmlns:a16="http://schemas.microsoft.com/office/drawing/2014/main" id="{F367E1B2-F2C0-312E-D22C-4CD020DD2A20}"/>
              </a:ext>
            </a:extLst>
          </p:cNvPr>
          <p:cNvSpPr txBox="1">
            <a:spLocks/>
          </p:cNvSpPr>
          <p:nvPr/>
        </p:nvSpPr>
        <p:spPr>
          <a:xfrm>
            <a:off x="1666800" y="2340000"/>
            <a:ext cx="9747086" cy="4266944"/>
          </a:xfrm>
          <a:prstGeom prst="rect">
            <a:avLst/>
          </a:prstGeom>
        </p:spPr>
        <p:txBody>
          <a:bodyPr lIns="0" tIns="0" rIns="0" bIns="0">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7000"/>
              </a:lnSpc>
              <a:buFont typeface="+mj-lt"/>
              <a:buAutoNum type="alphaLcPeriod"/>
            </a:pPr>
            <a:r>
              <a:rPr lang="en-GB" sz="1800" b="0" kern="100" dirty="0">
                <a:cs typeface="Times New Roman" panose="02020603050405020304" pitchFamily="18" charset="0"/>
              </a:rPr>
              <a:t>What provisions could be included that would strengthen individual and collective data protection and privacy? Consider what data is collected and how, how that data is used, and by whom. </a:t>
            </a:r>
          </a:p>
          <a:p>
            <a:pPr marL="457200" indent="-457200">
              <a:lnSpc>
                <a:spcPct val="107000"/>
              </a:lnSpc>
              <a:buFont typeface="+mj-lt"/>
              <a:buAutoNum type="alphaLcPeriod"/>
            </a:pPr>
            <a:r>
              <a:rPr lang="en-GB" sz="1800" b="0" kern="100" dirty="0">
                <a:cs typeface="Times New Roman" panose="02020603050405020304" pitchFamily="18" charset="0"/>
              </a:rPr>
              <a:t>What provisions could be included to strengthen the labour rights of gig workers and their unions? Consider issues related to transparency, wages and working conditions, workers’ welfare, data sharing, dispute resolution, surveillance and the rights of unions.</a:t>
            </a:r>
          </a:p>
          <a:p>
            <a:pPr marL="457200" indent="-457200">
              <a:lnSpc>
                <a:spcPct val="107000"/>
              </a:lnSpc>
              <a:buFont typeface="+mj-lt"/>
              <a:buAutoNum type="alphaLcPeriod"/>
            </a:pPr>
            <a:r>
              <a:rPr lang="en-GB" sz="1800" b="0" kern="100" dirty="0">
                <a:cs typeface="Times New Roman" panose="02020603050405020304" pitchFamily="18" charset="0"/>
              </a:rPr>
              <a:t>What provisions could be included to enhance the positive effects of data and algorithms, such as algorithms designed to promote workers’ welfare or reduce social inequalities? </a:t>
            </a:r>
          </a:p>
          <a:p>
            <a:pPr marL="457200" indent="-457200">
              <a:lnSpc>
                <a:spcPct val="107000"/>
              </a:lnSpc>
              <a:buFont typeface="+mj-lt"/>
              <a:buAutoNum type="alphaLcPeriod"/>
            </a:pPr>
            <a:r>
              <a:rPr lang="en-GB" sz="1800" b="0" kern="100" dirty="0">
                <a:cs typeface="Times New Roman" panose="02020603050405020304" pitchFamily="18" charset="0"/>
              </a:rPr>
              <a:t>Who are the key stakeholders and what roles will they need to play in delivering these provisions? </a:t>
            </a:r>
          </a:p>
          <a:p>
            <a:pPr marL="457200" indent="-457200">
              <a:lnSpc>
                <a:spcPct val="107000"/>
              </a:lnSpc>
              <a:buFont typeface="+mj-lt"/>
              <a:buAutoNum type="alphaLcPeriod"/>
            </a:pPr>
            <a:endParaRPr lang="en-GB" sz="1800" b="0" kern="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1202862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xfrm>
            <a:off x="503239" y="535913"/>
            <a:ext cx="11183936" cy="480453"/>
          </a:xfrm>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Learn – Global Good Practice</a:t>
            </a:r>
            <a:endParaRPr lang="de-DE"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Data and Algorithms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16</a:t>
            </a:fld>
            <a:endParaRPr lang="de-DE"/>
          </a:p>
        </p:txBody>
      </p:sp>
      <p:grpSp>
        <p:nvGrpSpPr>
          <p:cNvPr id="4" name="Group 12">
            <a:extLst>
              <a:ext uri="{FF2B5EF4-FFF2-40B4-BE49-F238E27FC236}">
                <a16:creationId xmlns:a16="http://schemas.microsoft.com/office/drawing/2014/main" id="{27723CC8-40D5-A7B7-8F48-1C598C1A70C4}"/>
              </a:ext>
            </a:extLst>
          </p:cNvPr>
          <p:cNvGrpSpPr/>
          <p:nvPr/>
        </p:nvGrpSpPr>
        <p:grpSpPr>
          <a:xfrm>
            <a:off x="503238" y="1454205"/>
            <a:ext cx="1045993" cy="658361"/>
            <a:chOff x="665223" y="3102185"/>
            <a:chExt cx="1045993" cy="658361"/>
          </a:xfrm>
        </p:grpSpPr>
        <p:pic>
          <p:nvPicPr>
            <p:cNvPr id="6" name="Grafik 9">
              <a:extLst>
                <a:ext uri="{FF2B5EF4-FFF2-40B4-BE49-F238E27FC236}">
                  <a16:creationId xmlns:a16="http://schemas.microsoft.com/office/drawing/2014/main" id="{4FE92179-9BB2-899A-698B-92973B748AF2}"/>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8" name="Grafik 21">
              <a:extLst>
                <a:ext uri="{FF2B5EF4-FFF2-40B4-BE49-F238E27FC236}">
                  <a16:creationId xmlns:a16="http://schemas.microsoft.com/office/drawing/2014/main" id="{81B367ED-7786-8467-8AD4-F50131A1E9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1" name="Grafik 22">
              <a:extLst>
                <a:ext uri="{FF2B5EF4-FFF2-40B4-BE49-F238E27FC236}">
                  <a16:creationId xmlns:a16="http://schemas.microsoft.com/office/drawing/2014/main" id="{780747EE-101F-F132-6370-69AAD3933E5C}"/>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2" name="Grafik 23">
              <a:extLst>
                <a:ext uri="{FF2B5EF4-FFF2-40B4-BE49-F238E27FC236}">
                  <a16:creationId xmlns:a16="http://schemas.microsoft.com/office/drawing/2014/main" id="{60685597-1967-9542-E94F-9CDB565606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3" name="Content Placeholder 2">
            <a:extLst>
              <a:ext uri="{FF2B5EF4-FFF2-40B4-BE49-F238E27FC236}">
                <a16:creationId xmlns:a16="http://schemas.microsoft.com/office/drawing/2014/main" id="{AB3F67BB-0780-C07A-1BF4-36A60C7FE488}"/>
              </a:ext>
            </a:extLst>
          </p:cNvPr>
          <p:cNvSpPr txBox="1">
            <a:spLocks/>
          </p:cNvSpPr>
          <p:nvPr/>
        </p:nvSpPr>
        <p:spPr>
          <a:xfrm>
            <a:off x="1513481" y="1541390"/>
            <a:ext cx="9910731" cy="505275"/>
          </a:xfrm>
          <a:prstGeom prst="rect">
            <a:avLst/>
          </a:prstGeom>
        </p:spPr>
        <p:txBody>
          <a:bodyPr>
            <a:normAutofit fontScale="85000" lnSpcReduction="10000"/>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Across the world there are different forms of regulation addressing these issues</a:t>
            </a:r>
          </a:p>
        </p:txBody>
      </p:sp>
      <p:sp>
        <p:nvSpPr>
          <p:cNvPr id="14" name="Ellipse 3">
            <a:extLst>
              <a:ext uri="{FF2B5EF4-FFF2-40B4-BE49-F238E27FC236}">
                <a16:creationId xmlns:a16="http://schemas.microsoft.com/office/drawing/2014/main" id="{F13CC573-7DE3-2885-1BA1-5DAB734BDF80}"/>
              </a:ext>
            </a:extLst>
          </p:cNvPr>
          <p:cNvSpPr/>
          <p:nvPr/>
        </p:nvSpPr>
        <p:spPr>
          <a:xfrm>
            <a:off x="1456348" y="2588603"/>
            <a:ext cx="2312160" cy="22795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t>GDPR</a:t>
            </a:r>
          </a:p>
        </p:txBody>
      </p:sp>
      <p:sp>
        <p:nvSpPr>
          <p:cNvPr id="15" name="Ellipse 8">
            <a:extLst>
              <a:ext uri="{FF2B5EF4-FFF2-40B4-BE49-F238E27FC236}">
                <a16:creationId xmlns:a16="http://schemas.microsoft.com/office/drawing/2014/main" id="{550CF52B-750F-B4AA-19E9-FB9274EB0FF8}"/>
              </a:ext>
            </a:extLst>
          </p:cNvPr>
          <p:cNvSpPr/>
          <p:nvPr/>
        </p:nvSpPr>
        <p:spPr>
          <a:xfrm>
            <a:off x="8885312" y="2588603"/>
            <a:ext cx="2312160" cy="22795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t>Brazilian LGPD</a:t>
            </a:r>
          </a:p>
        </p:txBody>
      </p:sp>
      <p:sp>
        <p:nvSpPr>
          <p:cNvPr id="17" name="Ellipse 10">
            <a:extLst>
              <a:ext uri="{FF2B5EF4-FFF2-40B4-BE49-F238E27FC236}">
                <a16:creationId xmlns:a16="http://schemas.microsoft.com/office/drawing/2014/main" id="{76156656-585E-0ABA-44F7-C89E04D2717F}"/>
              </a:ext>
            </a:extLst>
          </p:cNvPr>
          <p:cNvSpPr/>
          <p:nvPr/>
        </p:nvSpPr>
        <p:spPr>
          <a:xfrm>
            <a:off x="5170830" y="2588603"/>
            <a:ext cx="2312160" cy="22795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err="1"/>
              <a:t>Kenyan</a:t>
            </a:r>
            <a:r>
              <a:rPr lang="de-DE" sz="1600" b="1" dirty="0"/>
              <a:t> Data </a:t>
            </a:r>
            <a:r>
              <a:rPr lang="de-DE" sz="1600" b="1" dirty="0" err="1"/>
              <a:t>Protection</a:t>
            </a:r>
            <a:r>
              <a:rPr lang="de-DE" sz="1600" b="1" dirty="0"/>
              <a:t> Act</a:t>
            </a:r>
          </a:p>
        </p:txBody>
      </p:sp>
    </p:spTree>
    <p:extLst>
      <p:ext uri="{BB962C8B-B14F-4D97-AF65-F5344CB8AC3E}">
        <p14:creationId xmlns:p14="http://schemas.microsoft.com/office/powerpoint/2010/main" val="112158160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Engage – Case Study</a:t>
            </a:r>
            <a:endParaRPr lang="de-DE"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grpSp>
        <p:nvGrpSpPr>
          <p:cNvPr id="13" name="Group 12">
            <a:extLst>
              <a:ext uri="{FF2B5EF4-FFF2-40B4-BE49-F238E27FC236}">
                <a16:creationId xmlns:a16="http://schemas.microsoft.com/office/drawing/2014/main" id="{86261312-2CFD-292A-6983-8C508E164A1E}"/>
              </a:ext>
            </a:extLst>
          </p:cNvPr>
          <p:cNvGrpSpPr/>
          <p:nvPr/>
        </p:nvGrpSpPr>
        <p:grpSpPr>
          <a:xfrm>
            <a:off x="503238" y="1454205"/>
            <a:ext cx="1045993" cy="658361"/>
            <a:chOff x="665223" y="3102185"/>
            <a:chExt cx="1045993" cy="658361"/>
          </a:xfrm>
        </p:grpSpPr>
        <p:pic>
          <p:nvPicPr>
            <p:cNvPr id="14" name="Grafik 9">
              <a:extLst>
                <a:ext uri="{FF2B5EF4-FFF2-40B4-BE49-F238E27FC236}">
                  <a16:creationId xmlns:a16="http://schemas.microsoft.com/office/drawing/2014/main" id="{723A2259-2938-7B28-AC54-E72731C1BDB9}"/>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5" name="Grafik 21">
              <a:extLst>
                <a:ext uri="{FF2B5EF4-FFF2-40B4-BE49-F238E27FC236}">
                  <a16:creationId xmlns:a16="http://schemas.microsoft.com/office/drawing/2014/main" id="{1BE376A5-85FC-BBCF-F579-3C081EC476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7" name="Grafik 22">
              <a:extLst>
                <a:ext uri="{FF2B5EF4-FFF2-40B4-BE49-F238E27FC236}">
                  <a16:creationId xmlns:a16="http://schemas.microsoft.com/office/drawing/2014/main" id="{93709CB2-ADA0-FB94-EFEB-657F27FF70A3}"/>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8" name="Grafik 23">
              <a:extLst>
                <a:ext uri="{FF2B5EF4-FFF2-40B4-BE49-F238E27FC236}">
                  <a16:creationId xmlns:a16="http://schemas.microsoft.com/office/drawing/2014/main" id="{14963406-7872-4A41-5FF4-490C56CEA7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39" name="Content Placeholder 2">
            <a:extLst>
              <a:ext uri="{FF2B5EF4-FFF2-40B4-BE49-F238E27FC236}">
                <a16:creationId xmlns:a16="http://schemas.microsoft.com/office/drawing/2014/main" id="{0AF0B0D9-A140-27C4-9B69-67C76DA6EF87}"/>
              </a:ext>
            </a:extLst>
          </p:cNvPr>
          <p:cNvSpPr txBox="1">
            <a:spLocks/>
          </p:cNvSpPr>
          <p:nvPr/>
        </p:nvSpPr>
        <p:spPr>
          <a:xfrm>
            <a:off x="1544724" y="1541390"/>
            <a:ext cx="4294351" cy="505275"/>
          </a:xfrm>
          <a:prstGeom prst="rect">
            <a:avLst/>
          </a:prstGeom>
        </p:spPr>
        <p:txBody>
          <a:bodyPr>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EU Platform Directive</a:t>
            </a:r>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Data and Algorithms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17</a:t>
            </a:fld>
            <a:endParaRPr lang="de-DE"/>
          </a:p>
        </p:txBody>
      </p:sp>
      <p:sp>
        <p:nvSpPr>
          <p:cNvPr id="6" name="Textfeld 5">
            <a:extLst>
              <a:ext uri="{FF2B5EF4-FFF2-40B4-BE49-F238E27FC236}">
                <a16:creationId xmlns:a16="http://schemas.microsoft.com/office/drawing/2014/main" id="{22487DE2-810A-1107-C9F4-0767CF6E22E5}"/>
              </a:ext>
            </a:extLst>
          </p:cNvPr>
          <p:cNvSpPr txBox="1"/>
          <p:nvPr/>
        </p:nvSpPr>
        <p:spPr>
          <a:xfrm>
            <a:off x="1666800" y="2340000"/>
            <a:ext cx="6879694" cy="830997"/>
          </a:xfrm>
          <a:prstGeom prst="rect">
            <a:avLst/>
          </a:prstGeom>
          <a:noFill/>
        </p:spPr>
        <p:txBody>
          <a:bodyPr wrap="square" lIns="0" tIns="0" rIns="0" bIns="0" numCol="1" spcCol="180000">
            <a:spAutoFit/>
          </a:bodyPr>
          <a:lstStyle/>
          <a:p>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The EU Platform Directive defines a new set of rights for people subject to algorithmic management on platforms. </a:t>
            </a:r>
          </a:p>
          <a:p>
            <a:endPar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endParaRPr>
          </a:p>
        </p:txBody>
      </p:sp>
      <p:sp>
        <p:nvSpPr>
          <p:cNvPr id="12" name="Textfeld 11">
            <a:extLst>
              <a:ext uri="{FF2B5EF4-FFF2-40B4-BE49-F238E27FC236}">
                <a16:creationId xmlns:a16="http://schemas.microsoft.com/office/drawing/2014/main" id="{A85659F8-5470-5B60-D5C4-654F69F068D8}"/>
              </a:ext>
            </a:extLst>
          </p:cNvPr>
          <p:cNvSpPr txBox="1"/>
          <p:nvPr/>
        </p:nvSpPr>
        <p:spPr>
          <a:xfrm>
            <a:off x="3553514" y="3225800"/>
            <a:ext cx="8133661" cy="1077218"/>
          </a:xfrm>
          <a:prstGeom prst="rect">
            <a:avLst/>
          </a:prstGeom>
          <a:noFill/>
        </p:spPr>
        <p:txBody>
          <a:bodyPr wrap="square">
            <a:spAutoFit/>
          </a:bodyPr>
          <a:lstStyle/>
          <a:p>
            <a:pPr marL="285750" indent="-285750">
              <a:buFont typeface="Arial" panose="020B0604020202020204" pitchFamily="34" charset="0"/>
              <a:buChar char="•"/>
            </a:pPr>
            <a:r>
              <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rPr>
              <a:t>use / introduction of systems </a:t>
            </a:r>
          </a:p>
          <a:p>
            <a:pPr marL="285750" indent="-285750">
              <a:buFont typeface="Arial" panose="020B0604020202020204" pitchFamily="34" charset="0"/>
              <a:buChar char="•"/>
            </a:pPr>
            <a:r>
              <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rPr>
              <a:t>categories of data and actions monitored / supervised / evaluated </a:t>
            </a:r>
          </a:p>
          <a:p>
            <a:pPr marL="285750" indent="-285750">
              <a:buFont typeface="Arial" panose="020B0604020202020204" pitchFamily="34" charset="0"/>
              <a:buChar char="•"/>
            </a:pPr>
            <a:r>
              <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rPr>
              <a:t>aim of monitoring</a:t>
            </a:r>
          </a:p>
          <a:p>
            <a:pPr marL="285750" indent="-285750">
              <a:buFont typeface="Arial" panose="020B0604020202020204" pitchFamily="34" charset="0"/>
              <a:buChar char="•"/>
            </a:pPr>
            <a:r>
              <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rPr>
              <a:t>recipients of data</a:t>
            </a:r>
          </a:p>
        </p:txBody>
      </p:sp>
      <p:sp>
        <p:nvSpPr>
          <p:cNvPr id="2" name="Textfeld 1">
            <a:extLst>
              <a:ext uri="{FF2B5EF4-FFF2-40B4-BE49-F238E27FC236}">
                <a16:creationId xmlns:a16="http://schemas.microsoft.com/office/drawing/2014/main" id="{0AA14E0F-1F29-FC8E-2067-DD8DB768347A}"/>
              </a:ext>
            </a:extLst>
          </p:cNvPr>
          <p:cNvSpPr txBox="1"/>
          <p:nvPr/>
        </p:nvSpPr>
        <p:spPr>
          <a:xfrm>
            <a:off x="3553514" y="4629329"/>
            <a:ext cx="9753600" cy="1323439"/>
          </a:xfrm>
          <a:prstGeom prst="rect">
            <a:avLst/>
          </a:prstGeom>
          <a:noFill/>
        </p:spPr>
        <p:txBody>
          <a:bodyPr wrap="square">
            <a:spAutoFit/>
          </a:bodyPr>
          <a:lstStyle/>
          <a:p>
            <a:pPr marL="285750" indent="-285750">
              <a:buFont typeface="Arial" panose="020B0604020202020204" pitchFamily="34" charset="0"/>
              <a:buChar char="•"/>
            </a:pPr>
            <a:r>
              <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rPr>
              <a:t>use / introduction of systems </a:t>
            </a:r>
          </a:p>
          <a:p>
            <a:pPr marL="285750" indent="-285750">
              <a:buFont typeface="Arial" panose="020B0604020202020204" pitchFamily="34" charset="0"/>
              <a:buChar char="•"/>
            </a:pPr>
            <a:r>
              <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rPr>
              <a:t>categories of decisions taken / supported</a:t>
            </a:r>
          </a:p>
          <a:p>
            <a:pPr marL="285750" indent="-285750">
              <a:buFont typeface="Arial" panose="020B0604020202020204" pitchFamily="34" charset="0"/>
              <a:buChar char="•"/>
            </a:pPr>
            <a:r>
              <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rPr>
              <a:t>categories of data and main parameters taken into account &amp; their relative importance</a:t>
            </a:r>
          </a:p>
          <a:p>
            <a:pPr marL="285750" indent="-285750">
              <a:buFont typeface="Arial" panose="020B0604020202020204" pitchFamily="34" charset="0"/>
              <a:buChar char="•"/>
            </a:pPr>
            <a:r>
              <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rPr>
              <a:t>grounds to restrict / suspend / terminate accounts or to refuse payments</a:t>
            </a:r>
          </a:p>
          <a:p>
            <a:endParaRPr lang="en-GB" sz="1600" kern="100" dirty="0">
              <a:solidFill>
                <a:schemeClr val="accent1"/>
              </a:solidFill>
              <a:latin typeface="Arial" panose="020B0604020202020204" pitchFamily="34" charset="0"/>
              <a:ea typeface="Calibri" panose="020F0502020204030204" pitchFamily="34" charset="0"/>
              <a:cs typeface="Arial" panose="020B0604020202020204" pitchFamily="34" charset="0"/>
            </a:endParaRPr>
          </a:p>
        </p:txBody>
      </p:sp>
      <p:sp>
        <p:nvSpPr>
          <p:cNvPr id="4" name="Abgerundetes Rechteck 3">
            <a:extLst>
              <a:ext uri="{FF2B5EF4-FFF2-40B4-BE49-F238E27FC236}">
                <a16:creationId xmlns:a16="http://schemas.microsoft.com/office/drawing/2014/main" id="{2AF190D2-B3C5-CCBB-84A7-DA77EF111AD6}"/>
              </a:ext>
            </a:extLst>
          </p:cNvPr>
          <p:cNvSpPr/>
          <p:nvPr/>
        </p:nvSpPr>
        <p:spPr>
          <a:xfrm>
            <a:off x="520171" y="4625460"/>
            <a:ext cx="2891895" cy="1077218"/>
          </a:xfrm>
          <a:prstGeom prst="round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bg1"/>
                </a:solidFill>
              </a:rPr>
              <a:t>Automated </a:t>
            </a:r>
            <a:br>
              <a:rPr lang="en-GB" sz="1400" b="1" dirty="0">
                <a:solidFill>
                  <a:schemeClr val="bg1"/>
                </a:solidFill>
              </a:rPr>
            </a:br>
            <a:r>
              <a:rPr lang="en-GB" sz="1400" b="1" dirty="0">
                <a:solidFill>
                  <a:schemeClr val="bg1"/>
                </a:solidFill>
              </a:rPr>
              <a:t>Decision Making Systems</a:t>
            </a:r>
          </a:p>
        </p:txBody>
      </p:sp>
      <p:sp>
        <p:nvSpPr>
          <p:cNvPr id="8" name="Abgerundetes Rechteck 7">
            <a:extLst>
              <a:ext uri="{FF2B5EF4-FFF2-40B4-BE49-F238E27FC236}">
                <a16:creationId xmlns:a16="http://schemas.microsoft.com/office/drawing/2014/main" id="{F019B50D-AEA4-7A41-6DD1-CA597323E9F7}"/>
              </a:ext>
            </a:extLst>
          </p:cNvPr>
          <p:cNvSpPr/>
          <p:nvPr/>
        </p:nvSpPr>
        <p:spPr>
          <a:xfrm>
            <a:off x="503237" y="3203863"/>
            <a:ext cx="2891895" cy="1077218"/>
          </a:xfrm>
          <a:prstGeom prst="round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bg1"/>
                </a:solidFill>
              </a:rPr>
              <a:t>Automated </a:t>
            </a:r>
            <a:br>
              <a:rPr lang="en-GB" sz="1400" b="1" dirty="0">
                <a:solidFill>
                  <a:schemeClr val="bg1"/>
                </a:solidFill>
              </a:rPr>
            </a:br>
            <a:r>
              <a:rPr lang="en-GB" sz="1400" b="1" dirty="0">
                <a:solidFill>
                  <a:schemeClr val="bg1"/>
                </a:solidFill>
              </a:rPr>
              <a:t>Monitoring Systems</a:t>
            </a:r>
          </a:p>
        </p:txBody>
      </p:sp>
    </p:spTree>
    <p:extLst>
      <p:ext uri="{BB962C8B-B14F-4D97-AF65-F5344CB8AC3E}">
        <p14:creationId xmlns:p14="http://schemas.microsoft.com/office/powerpoint/2010/main" val="214102285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Learn - Beyond </a:t>
            </a:r>
            <a:r>
              <a:rPr lang="en-US" dirty="0">
                <a:latin typeface="Arial" panose="020B0604020202020204" pitchFamily="34" charset="0"/>
                <a:cs typeface="Arial" panose="020B0604020202020204" pitchFamily="34" charset="0"/>
              </a:rPr>
              <a:t>R</a:t>
            </a:r>
            <a:r>
              <a:rPr lang="en-US" dirty="0">
                <a:solidFill>
                  <a:schemeClr val="accent4"/>
                </a:solidFill>
                <a:effectLst/>
                <a:latin typeface="Arial" panose="020B0604020202020204" pitchFamily="34" charset="0"/>
                <a:cs typeface="Arial" panose="020B0604020202020204" pitchFamily="34" charset="0"/>
              </a:rPr>
              <a:t>egulation</a:t>
            </a:r>
            <a:endParaRPr lang="de-DE"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grpSp>
        <p:nvGrpSpPr>
          <p:cNvPr id="13" name="Group 12">
            <a:extLst>
              <a:ext uri="{FF2B5EF4-FFF2-40B4-BE49-F238E27FC236}">
                <a16:creationId xmlns:a16="http://schemas.microsoft.com/office/drawing/2014/main" id="{86261312-2CFD-292A-6983-8C508E164A1E}"/>
              </a:ext>
            </a:extLst>
          </p:cNvPr>
          <p:cNvGrpSpPr/>
          <p:nvPr/>
        </p:nvGrpSpPr>
        <p:grpSpPr>
          <a:xfrm>
            <a:off x="503238" y="1454205"/>
            <a:ext cx="1045993" cy="658361"/>
            <a:chOff x="665223" y="3102185"/>
            <a:chExt cx="1045993" cy="658361"/>
          </a:xfrm>
        </p:grpSpPr>
        <p:pic>
          <p:nvPicPr>
            <p:cNvPr id="14" name="Grafik 9">
              <a:extLst>
                <a:ext uri="{FF2B5EF4-FFF2-40B4-BE49-F238E27FC236}">
                  <a16:creationId xmlns:a16="http://schemas.microsoft.com/office/drawing/2014/main" id="{723A2259-2938-7B28-AC54-E72731C1BDB9}"/>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5" name="Grafik 21">
              <a:extLst>
                <a:ext uri="{FF2B5EF4-FFF2-40B4-BE49-F238E27FC236}">
                  <a16:creationId xmlns:a16="http://schemas.microsoft.com/office/drawing/2014/main" id="{1BE376A5-85FC-BBCF-F579-3C081EC476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7" name="Grafik 22">
              <a:extLst>
                <a:ext uri="{FF2B5EF4-FFF2-40B4-BE49-F238E27FC236}">
                  <a16:creationId xmlns:a16="http://schemas.microsoft.com/office/drawing/2014/main" id="{93709CB2-ADA0-FB94-EFEB-657F27FF70A3}"/>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8" name="Grafik 23">
              <a:extLst>
                <a:ext uri="{FF2B5EF4-FFF2-40B4-BE49-F238E27FC236}">
                  <a16:creationId xmlns:a16="http://schemas.microsoft.com/office/drawing/2014/main" id="{14963406-7872-4A41-5FF4-490C56CEA7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39" name="Content Placeholder 2">
            <a:extLst>
              <a:ext uri="{FF2B5EF4-FFF2-40B4-BE49-F238E27FC236}">
                <a16:creationId xmlns:a16="http://schemas.microsoft.com/office/drawing/2014/main" id="{0AF0B0D9-A140-27C4-9B69-67C76DA6EF87}"/>
              </a:ext>
            </a:extLst>
          </p:cNvPr>
          <p:cNvSpPr txBox="1">
            <a:spLocks/>
          </p:cNvSpPr>
          <p:nvPr/>
        </p:nvSpPr>
        <p:spPr>
          <a:xfrm>
            <a:off x="1549231" y="1541390"/>
            <a:ext cx="6595702" cy="505275"/>
          </a:xfrm>
          <a:prstGeom prst="rect">
            <a:avLst/>
          </a:prstGeom>
        </p:spPr>
        <p:txBody>
          <a:bodyPr>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Other forms of union action include:</a:t>
            </a:r>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a:t>Deep Dive: Data and Algorithms in the Platform Economy</a:t>
            </a:r>
            <a:endParaRPr lang="en-GB" dirty="0"/>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18</a:t>
            </a:fld>
            <a:endParaRPr lang="de-DE"/>
          </a:p>
        </p:txBody>
      </p:sp>
      <p:sp>
        <p:nvSpPr>
          <p:cNvPr id="6" name="Textfeld 5">
            <a:extLst>
              <a:ext uri="{FF2B5EF4-FFF2-40B4-BE49-F238E27FC236}">
                <a16:creationId xmlns:a16="http://schemas.microsoft.com/office/drawing/2014/main" id="{22487DE2-810A-1107-C9F4-0767CF6E22E5}"/>
              </a:ext>
            </a:extLst>
          </p:cNvPr>
          <p:cNvSpPr txBox="1"/>
          <p:nvPr/>
        </p:nvSpPr>
        <p:spPr>
          <a:xfrm>
            <a:off x="1666800" y="2340000"/>
            <a:ext cx="4984008" cy="2215991"/>
          </a:xfrm>
          <a:prstGeom prst="rect">
            <a:avLst/>
          </a:prstGeom>
          <a:noFill/>
        </p:spPr>
        <p:txBody>
          <a:bodyPr wrap="square" lIns="0" tIns="0" rIns="0" bIns="0" numCol="1" spcCol="180000">
            <a:spAutoFit/>
          </a:bodyPr>
          <a:lstStyle/>
          <a:p>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Collect the data personally</a:t>
            </a:r>
          </a:p>
          <a:p>
            <a:endPar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endParaRPr>
          </a:p>
          <a:p>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Use collective bargaining</a:t>
            </a:r>
          </a:p>
          <a:p>
            <a:endPar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endParaRPr>
          </a:p>
          <a:p>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Coordinated digital strikes and log-off actions</a:t>
            </a:r>
          </a:p>
          <a:p>
            <a:endPar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endParaRPr>
          </a:p>
          <a:p>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Build technical capacity and partnerships.</a:t>
            </a:r>
          </a:p>
          <a:p>
            <a:endPar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56381008"/>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D6AB88-A40E-2A49-A38D-D5F9B3EBEACE}"/>
              </a:ext>
            </a:extLst>
          </p:cNvPr>
          <p:cNvSpPr/>
          <p:nvPr/>
        </p:nvSpPr>
        <p:spPr>
          <a:xfrm>
            <a:off x="0" y="-149225"/>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
        <p:nvSpPr>
          <p:cNvPr id="2" name="Titel 1">
            <a:extLst>
              <a:ext uri="{FF2B5EF4-FFF2-40B4-BE49-F238E27FC236}">
                <a16:creationId xmlns:a16="http://schemas.microsoft.com/office/drawing/2014/main" id="{6DB2B681-2CB6-4826-A60E-CE24CFAE8613}"/>
              </a:ext>
            </a:extLst>
          </p:cNvPr>
          <p:cNvSpPr>
            <a:spLocks noGrp="1"/>
          </p:cNvSpPr>
          <p:nvPr>
            <p:ph type="ctrTitle" idx="4294967295"/>
          </p:nvPr>
        </p:nvSpPr>
        <p:spPr>
          <a:xfrm>
            <a:off x="1009649" y="175972"/>
            <a:ext cx="2700201" cy="1525289"/>
          </a:xfrm>
          <a:prstGeom prst="rect">
            <a:avLst/>
          </a:prstGeom>
        </p:spPr>
        <p:txBody>
          <a:bodyPr anchor="ctr"/>
          <a:lstStyle/>
          <a:p>
            <a:r>
              <a:rPr lang="de-DE" sz="4800" dirty="0" err="1">
                <a:solidFill>
                  <a:schemeClr val="bg1"/>
                </a:solidFill>
                <a:latin typeface="Arial" panose="020B0604020202020204" pitchFamily="34" charset="0"/>
              </a:rPr>
              <a:t>Lessons</a:t>
            </a:r>
            <a:endParaRPr lang="de-DE" sz="4800" dirty="0">
              <a:solidFill>
                <a:schemeClr val="bg1"/>
              </a:solidFill>
              <a:latin typeface="Arial" panose="020B0604020202020204" pitchFamily="34" charset="0"/>
            </a:endParaRPr>
          </a:p>
        </p:txBody>
      </p:sp>
      <p:sp>
        <p:nvSpPr>
          <p:cNvPr id="3" name="Untertitel 2">
            <a:extLst>
              <a:ext uri="{FF2B5EF4-FFF2-40B4-BE49-F238E27FC236}">
                <a16:creationId xmlns:a16="http://schemas.microsoft.com/office/drawing/2014/main" id="{BE2ECCDA-DE74-46CC-8334-31ED7479F05A}"/>
              </a:ext>
            </a:extLst>
          </p:cNvPr>
          <p:cNvSpPr>
            <a:spLocks noGrp="1"/>
          </p:cNvSpPr>
          <p:nvPr>
            <p:ph type="subTitle" idx="4294967295"/>
          </p:nvPr>
        </p:nvSpPr>
        <p:spPr>
          <a:xfrm>
            <a:off x="2250526" y="2710847"/>
            <a:ext cx="9436649" cy="3324618"/>
          </a:xfrm>
        </p:spPr>
        <p:txBody>
          <a:bodyPr/>
          <a:lstStyle/>
          <a:p>
            <a:pPr algn="l" fontAlgn="base"/>
            <a:r>
              <a:rPr lang="en-US" sz="2800" dirty="0">
                <a:solidFill>
                  <a:schemeClr val="bg1"/>
                </a:solidFill>
                <a:effectLst/>
                <a:latin typeface="Arial" panose="020B0604020202020204" pitchFamily="34" charset="0"/>
              </a:rPr>
              <a:t>Key messages</a:t>
            </a:r>
          </a:p>
          <a:p>
            <a:pPr marL="342900" lvl="0" indent="-342900">
              <a:buFont typeface="Arial" panose="020B0604020202020204" pitchFamily="34" charset="0"/>
              <a:buChar char="•"/>
            </a:pPr>
            <a:r>
              <a:rPr lang="en-GB" sz="2000" b="0" dirty="0">
                <a:solidFill>
                  <a:schemeClr val="bg1"/>
                </a:solidFill>
                <a:latin typeface="Arial" panose="020B0604020202020204" pitchFamily="34" charset="0"/>
              </a:rPr>
              <a:t>Data and algorithms can be governed both at the individual and collective level, particularly through data protection, transparency and by revising existing labour law.</a:t>
            </a:r>
          </a:p>
          <a:p>
            <a:pPr marL="342900" lvl="0" indent="-342900">
              <a:buFont typeface="Arial" panose="020B0604020202020204" pitchFamily="34" charset="0"/>
              <a:buChar char="•"/>
            </a:pPr>
            <a:r>
              <a:rPr lang="en-GB" sz="2000" b="0" dirty="0">
                <a:solidFill>
                  <a:schemeClr val="bg1"/>
                </a:solidFill>
                <a:latin typeface="Arial" panose="020B0604020202020204" pitchFamily="34" charset="0"/>
              </a:rPr>
              <a:t>Regulation can help to limit the negative effects of data collection and algorithms while promoting the positive effects.</a:t>
            </a:r>
          </a:p>
          <a:p>
            <a:pPr marL="342900" lvl="0" indent="-342900">
              <a:buFont typeface="Arial" panose="020B0604020202020204" pitchFamily="34" charset="0"/>
              <a:buChar char="•"/>
            </a:pPr>
            <a:r>
              <a:rPr lang="en-GB" sz="2000" b="0" dirty="0">
                <a:solidFill>
                  <a:schemeClr val="bg1"/>
                </a:solidFill>
                <a:latin typeface="Arial" panose="020B0604020202020204" pitchFamily="34" charset="0"/>
              </a:rPr>
              <a:t>Capacity building for gig workers and  organisations on data and labour rights in relation to algorithms is important for achieving meaningful change.</a:t>
            </a:r>
          </a:p>
        </p:txBody>
      </p:sp>
      <p:sp>
        <p:nvSpPr>
          <p:cNvPr id="11" name="Textfeld 10">
            <a:extLst>
              <a:ext uri="{FF2B5EF4-FFF2-40B4-BE49-F238E27FC236}">
                <a16:creationId xmlns:a16="http://schemas.microsoft.com/office/drawing/2014/main" id="{A5F9E585-FE66-7B4D-B5EB-BB6589CE060A}"/>
              </a:ext>
            </a:extLst>
          </p:cNvPr>
          <p:cNvSpPr txBox="1"/>
          <p:nvPr/>
        </p:nvSpPr>
        <p:spPr>
          <a:xfrm flipV="1">
            <a:off x="2976277" y="4343399"/>
            <a:ext cx="45719" cy="45719"/>
          </a:xfrm>
          <a:prstGeom prst="rect">
            <a:avLst/>
          </a:prstGeom>
          <a:noFill/>
        </p:spPr>
        <p:txBody>
          <a:bodyPr wrap="none" lIns="0" tIns="0" rIns="0" bIns="0" rtlCol="0">
            <a:noAutofit/>
          </a:bodyPr>
          <a:lstStyle/>
          <a:p>
            <a:pPr algn="l"/>
            <a:endParaRPr lang="de-DE"/>
          </a:p>
        </p:txBody>
      </p:sp>
      <p:sp>
        <p:nvSpPr>
          <p:cNvPr id="13" name="Textfeld 12">
            <a:extLst>
              <a:ext uri="{FF2B5EF4-FFF2-40B4-BE49-F238E27FC236}">
                <a16:creationId xmlns:a16="http://schemas.microsoft.com/office/drawing/2014/main" id="{D27E8372-89C6-E349-82E3-C2073C1436BE}"/>
              </a:ext>
            </a:extLst>
          </p:cNvPr>
          <p:cNvSpPr txBox="1"/>
          <p:nvPr/>
        </p:nvSpPr>
        <p:spPr>
          <a:xfrm>
            <a:off x="-2649071" y="4787153"/>
            <a:ext cx="0" cy="0"/>
          </a:xfrm>
          <a:prstGeom prst="rect">
            <a:avLst/>
          </a:prstGeom>
          <a:noFill/>
        </p:spPr>
        <p:txBody>
          <a:bodyPr wrap="none" lIns="0" tIns="0" rIns="0" bIns="0" rtlCol="0">
            <a:noAutofit/>
          </a:bodyPr>
          <a:lstStyle/>
          <a:p>
            <a:pPr algn="l"/>
            <a:endParaRPr lang="de-DE"/>
          </a:p>
        </p:txBody>
      </p:sp>
      <p:sp>
        <p:nvSpPr>
          <p:cNvPr id="17" name="Textfeld 16">
            <a:extLst>
              <a:ext uri="{FF2B5EF4-FFF2-40B4-BE49-F238E27FC236}">
                <a16:creationId xmlns:a16="http://schemas.microsoft.com/office/drawing/2014/main" id="{4E16CA2D-8429-F341-AD79-B11978AA797E}"/>
              </a:ext>
            </a:extLst>
          </p:cNvPr>
          <p:cNvSpPr txBox="1"/>
          <p:nvPr/>
        </p:nvSpPr>
        <p:spPr>
          <a:xfrm>
            <a:off x="-1304365" y="5230906"/>
            <a:ext cx="0" cy="0"/>
          </a:xfrm>
          <a:prstGeom prst="rect">
            <a:avLst/>
          </a:prstGeom>
          <a:noFill/>
        </p:spPr>
        <p:txBody>
          <a:bodyPr wrap="none" lIns="0" tIns="0" rIns="0" bIns="0" rtlCol="0">
            <a:noAutofit/>
          </a:bodyPr>
          <a:lstStyle/>
          <a:p>
            <a:pPr algn="l"/>
            <a:endParaRPr lang="de-DE"/>
          </a:p>
        </p:txBody>
      </p:sp>
      <p:sp>
        <p:nvSpPr>
          <p:cNvPr id="20" name="Textfeld 19">
            <a:extLst>
              <a:ext uri="{FF2B5EF4-FFF2-40B4-BE49-F238E27FC236}">
                <a16:creationId xmlns:a16="http://schemas.microsoft.com/office/drawing/2014/main" id="{DD599365-31CC-A341-8F10-A5AF3053B5F7}"/>
              </a:ext>
            </a:extLst>
          </p:cNvPr>
          <p:cNvSpPr txBox="1"/>
          <p:nvPr/>
        </p:nvSpPr>
        <p:spPr>
          <a:xfrm>
            <a:off x="-2474259" y="4222376"/>
            <a:ext cx="0" cy="0"/>
          </a:xfrm>
          <a:prstGeom prst="rect">
            <a:avLst/>
          </a:prstGeom>
          <a:noFill/>
        </p:spPr>
        <p:txBody>
          <a:bodyPr wrap="none" lIns="0" tIns="0" rIns="0" bIns="0" rtlCol="0">
            <a:noAutofit/>
          </a:bodyPr>
          <a:lstStyle/>
          <a:p>
            <a:pPr algn="l"/>
            <a:endParaRPr lang="de-DE"/>
          </a:p>
        </p:txBody>
      </p:sp>
      <p:pic>
        <p:nvPicPr>
          <p:cNvPr id="25" name="Grafik 24">
            <a:extLst>
              <a:ext uri="{FF2B5EF4-FFF2-40B4-BE49-F238E27FC236}">
                <a16:creationId xmlns:a16="http://schemas.microsoft.com/office/drawing/2014/main" id="{56EF8A4A-206E-4D4A-8632-210CE0A352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8133"/>
          <a:stretch/>
        </p:blipFill>
        <p:spPr>
          <a:xfrm flipH="1" flipV="1">
            <a:off x="4487126" y="-2215234"/>
            <a:ext cx="11644764" cy="5211290"/>
          </a:xfrm>
          <a:prstGeom prst="rect">
            <a:avLst/>
          </a:prstGeom>
        </p:spPr>
      </p:pic>
      <p:sp>
        <p:nvSpPr>
          <p:cNvPr id="26" name="Textfeld 25">
            <a:extLst>
              <a:ext uri="{FF2B5EF4-FFF2-40B4-BE49-F238E27FC236}">
                <a16:creationId xmlns:a16="http://schemas.microsoft.com/office/drawing/2014/main" id="{5158959F-C8CB-A540-808E-F3BAFD1E8C82}"/>
              </a:ext>
            </a:extLst>
          </p:cNvPr>
          <p:cNvSpPr txBox="1"/>
          <p:nvPr/>
        </p:nvSpPr>
        <p:spPr>
          <a:xfrm>
            <a:off x="-672353" y="2783541"/>
            <a:ext cx="0" cy="0"/>
          </a:xfrm>
          <a:prstGeom prst="rect">
            <a:avLst/>
          </a:prstGeom>
          <a:noFill/>
        </p:spPr>
        <p:txBody>
          <a:bodyPr wrap="none" lIns="0" tIns="0" rIns="0" bIns="0" rtlCol="0">
            <a:noAutofit/>
          </a:bodyPr>
          <a:lstStyle/>
          <a:p>
            <a:pPr algn="l"/>
            <a:endParaRPr lang="de-DE"/>
          </a:p>
        </p:txBody>
      </p:sp>
      <p:sp>
        <p:nvSpPr>
          <p:cNvPr id="27" name="Textfeld 26">
            <a:extLst>
              <a:ext uri="{FF2B5EF4-FFF2-40B4-BE49-F238E27FC236}">
                <a16:creationId xmlns:a16="http://schemas.microsoft.com/office/drawing/2014/main" id="{77917397-19D6-ED4C-81DD-B44A884D8F0B}"/>
              </a:ext>
            </a:extLst>
          </p:cNvPr>
          <p:cNvSpPr txBox="1"/>
          <p:nvPr/>
        </p:nvSpPr>
        <p:spPr>
          <a:xfrm>
            <a:off x="3576918" y="8310282"/>
            <a:ext cx="0" cy="0"/>
          </a:xfrm>
          <a:prstGeom prst="rect">
            <a:avLst/>
          </a:prstGeom>
          <a:noFill/>
        </p:spPr>
        <p:txBody>
          <a:bodyPr wrap="none" lIns="0" tIns="0" rIns="0" bIns="0" rtlCol="0">
            <a:noAutofit/>
          </a:bodyPr>
          <a:lstStyle/>
          <a:p>
            <a:pPr algn="l"/>
            <a:endParaRPr lang="de-DE"/>
          </a:p>
        </p:txBody>
      </p:sp>
      <p:sp>
        <p:nvSpPr>
          <p:cNvPr id="28" name="Textfeld 27">
            <a:extLst>
              <a:ext uri="{FF2B5EF4-FFF2-40B4-BE49-F238E27FC236}">
                <a16:creationId xmlns:a16="http://schemas.microsoft.com/office/drawing/2014/main" id="{3706E2BE-02AF-4749-B784-9AD352F83000}"/>
              </a:ext>
            </a:extLst>
          </p:cNvPr>
          <p:cNvSpPr txBox="1"/>
          <p:nvPr/>
        </p:nvSpPr>
        <p:spPr>
          <a:xfrm>
            <a:off x="3913094" y="7584141"/>
            <a:ext cx="0" cy="0"/>
          </a:xfrm>
          <a:prstGeom prst="rect">
            <a:avLst/>
          </a:prstGeom>
          <a:noFill/>
        </p:spPr>
        <p:txBody>
          <a:bodyPr wrap="none" lIns="0" tIns="0" rIns="0" bIns="0" rtlCol="0">
            <a:noAutofit/>
          </a:bodyPr>
          <a:lstStyle/>
          <a:p>
            <a:pPr algn="l"/>
            <a:endParaRPr lang="de-DE"/>
          </a:p>
        </p:txBody>
      </p:sp>
      <p:sp>
        <p:nvSpPr>
          <p:cNvPr id="29" name="Textfeld 28">
            <a:extLst>
              <a:ext uri="{FF2B5EF4-FFF2-40B4-BE49-F238E27FC236}">
                <a16:creationId xmlns:a16="http://schemas.microsoft.com/office/drawing/2014/main" id="{D9AB8DAA-71E4-0146-BB77-DECFE6E99177}"/>
              </a:ext>
            </a:extLst>
          </p:cNvPr>
          <p:cNvSpPr txBox="1"/>
          <p:nvPr/>
        </p:nvSpPr>
        <p:spPr>
          <a:xfrm>
            <a:off x="-556893" y="2693164"/>
            <a:ext cx="0" cy="0"/>
          </a:xfrm>
          <a:prstGeom prst="rect">
            <a:avLst/>
          </a:prstGeom>
          <a:noFill/>
        </p:spPr>
        <p:txBody>
          <a:bodyPr wrap="none" lIns="0" tIns="0" rIns="0" bIns="0" rtlCol="0">
            <a:noAutofit/>
          </a:bodyPr>
          <a:lstStyle/>
          <a:p>
            <a:pPr algn="l"/>
            <a:endParaRPr lang="de-DE"/>
          </a:p>
        </p:txBody>
      </p:sp>
      <p:sp>
        <p:nvSpPr>
          <p:cNvPr id="30" name="Textfeld 29">
            <a:extLst>
              <a:ext uri="{FF2B5EF4-FFF2-40B4-BE49-F238E27FC236}">
                <a16:creationId xmlns:a16="http://schemas.microsoft.com/office/drawing/2014/main" id="{CB038205-4637-F643-9012-9E1CDB7DC82D}"/>
              </a:ext>
            </a:extLst>
          </p:cNvPr>
          <p:cNvSpPr txBox="1"/>
          <p:nvPr/>
        </p:nvSpPr>
        <p:spPr>
          <a:xfrm>
            <a:off x="-207269" y="2531799"/>
            <a:ext cx="0" cy="0"/>
          </a:xfrm>
          <a:prstGeom prst="rect">
            <a:avLst/>
          </a:prstGeom>
          <a:noFill/>
        </p:spPr>
        <p:txBody>
          <a:bodyPr wrap="none" lIns="0" tIns="0" rIns="0" bIns="0" rtlCol="0">
            <a:noAutofit/>
          </a:bodyPr>
          <a:lstStyle/>
          <a:p>
            <a:pPr algn="l"/>
            <a:endParaRPr lang="de-DE"/>
          </a:p>
        </p:txBody>
      </p:sp>
      <p:sp>
        <p:nvSpPr>
          <p:cNvPr id="31" name="Textfeld 30">
            <a:extLst>
              <a:ext uri="{FF2B5EF4-FFF2-40B4-BE49-F238E27FC236}">
                <a16:creationId xmlns:a16="http://schemas.microsoft.com/office/drawing/2014/main" id="{9D319947-3281-664C-A2FD-CE12B6ED9FE8}"/>
              </a:ext>
            </a:extLst>
          </p:cNvPr>
          <p:cNvSpPr txBox="1"/>
          <p:nvPr/>
        </p:nvSpPr>
        <p:spPr>
          <a:xfrm>
            <a:off x="3482788" y="-1169894"/>
            <a:ext cx="0" cy="0"/>
          </a:xfrm>
          <a:prstGeom prst="rect">
            <a:avLst/>
          </a:prstGeom>
          <a:noFill/>
        </p:spPr>
        <p:txBody>
          <a:bodyPr wrap="none" lIns="0" tIns="0" rIns="0" bIns="0" rtlCol="0">
            <a:noAutofit/>
          </a:bodyPr>
          <a:lstStyle/>
          <a:p>
            <a:pPr algn="l"/>
            <a:endParaRPr lang="de-DE"/>
          </a:p>
        </p:txBody>
      </p:sp>
      <p:sp>
        <p:nvSpPr>
          <p:cNvPr id="12" name="Textfeld 11">
            <a:extLst>
              <a:ext uri="{FF2B5EF4-FFF2-40B4-BE49-F238E27FC236}">
                <a16:creationId xmlns:a16="http://schemas.microsoft.com/office/drawing/2014/main" id="{19845C53-F65B-75DA-AD03-460FAA46FF55}"/>
              </a:ext>
            </a:extLst>
          </p:cNvPr>
          <p:cNvSpPr txBox="1"/>
          <p:nvPr/>
        </p:nvSpPr>
        <p:spPr>
          <a:xfrm>
            <a:off x="-876300" y="101600"/>
            <a:ext cx="0" cy="0"/>
          </a:xfrm>
          <a:prstGeom prst="rect">
            <a:avLst/>
          </a:prstGeom>
          <a:noFill/>
        </p:spPr>
        <p:txBody>
          <a:bodyPr wrap="none" lIns="0" tIns="0" rIns="0" bIns="0" rtlCol="0">
            <a:noAutofit/>
          </a:bodyPr>
          <a:lstStyle/>
          <a:p>
            <a:pPr algn="l"/>
            <a:endParaRPr lang="de-DE" dirty="0"/>
          </a:p>
        </p:txBody>
      </p:sp>
      <p:grpSp>
        <p:nvGrpSpPr>
          <p:cNvPr id="14" name="Gruppieren 13">
            <a:extLst>
              <a:ext uri="{FF2B5EF4-FFF2-40B4-BE49-F238E27FC236}">
                <a16:creationId xmlns:a16="http://schemas.microsoft.com/office/drawing/2014/main" id="{32F36163-D527-117D-BE7A-AE693748A240}"/>
              </a:ext>
            </a:extLst>
          </p:cNvPr>
          <p:cNvGrpSpPr/>
          <p:nvPr/>
        </p:nvGrpSpPr>
        <p:grpSpPr>
          <a:xfrm>
            <a:off x="819593" y="2579338"/>
            <a:ext cx="1045993" cy="658361"/>
            <a:chOff x="665223" y="3102185"/>
            <a:chExt cx="1045993" cy="658361"/>
          </a:xfrm>
        </p:grpSpPr>
        <p:pic>
          <p:nvPicPr>
            <p:cNvPr id="15" name="Grafik 14">
              <a:extLst>
                <a:ext uri="{FF2B5EF4-FFF2-40B4-BE49-F238E27FC236}">
                  <a16:creationId xmlns:a16="http://schemas.microsoft.com/office/drawing/2014/main" id="{DBB496FA-64FF-D570-EC8F-7E13F00B70D1}"/>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6" name="Grafik 15">
              <a:extLst>
                <a:ext uri="{FF2B5EF4-FFF2-40B4-BE49-F238E27FC236}">
                  <a16:creationId xmlns:a16="http://schemas.microsoft.com/office/drawing/2014/main" id="{36A05FC1-B1B3-02D7-EF5C-1EFC95D6DD0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8" name="Grafik 17">
              <a:extLst>
                <a:ext uri="{FF2B5EF4-FFF2-40B4-BE49-F238E27FC236}">
                  <a16:creationId xmlns:a16="http://schemas.microsoft.com/office/drawing/2014/main" id="{AA004A3E-2693-C8C7-CAB3-00CEB0452829}"/>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9" name="Grafik 18">
              <a:extLst>
                <a:ext uri="{FF2B5EF4-FFF2-40B4-BE49-F238E27FC236}">
                  <a16:creationId xmlns:a16="http://schemas.microsoft.com/office/drawing/2014/main" id="{F556C821-C10C-94C4-7F39-4E9A095FCD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0" name="Grafik 6">
            <a:extLst>
              <a:ext uri="{FF2B5EF4-FFF2-40B4-BE49-F238E27FC236}">
                <a16:creationId xmlns:a16="http://schemas.microsoft.com/office/drawing/2014/main" id="{B8C6D500-7D61-4F56-600C-9990EC41513D}"/>
              </a:ext>
            </a:extLst>
          </p:cNvPr>
          <p:cNvSpPr>
            <a:spLocks noChangeAspect="1"/>
          </p:cNvSpPr>
          <p:nvPr/>
        </p:nvSpPr>
        <p:spPr>
          <a:xfrm>
            <a:off x="512004" y="269897"/>
            <a:ext cx="701388" cy="105924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22" name="Grafik 6">
            <a:extLst>
              <a:ext uri="{FF2B5EF4-FFF2-40B4-BE49-F238E27FC236}">
                <a16:creationId xmlns:a16="http://schemas.microsoft.com/office/drawing/2014/main" id="{78D572C0-7846-C3B0-D743-65C520E17A0D}"/>
              </a:ext>
            </a:extLst>
          </p:cNvPr>
          <p:cNvSpPr>
            <a:spLocks noChangeAspect="1"/>
          </p:cNvSpPr>
          <p:nvPr/>
        </p:nvSpPr>
        <p:spPr>
          <a:xfrm rot="10800000">
            <a:off x="3359155" y="522294"/>
            <a:ext cx="701389" cy="1059241"/>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4" name="Fußzeilenplatzhalter 4">
            <a:extLst>
              <a:ext uri="{FF2B5EF4-FFF2-40B4-BE49-F238E27FC236}">
                <a16:creationId xmlns:a16="http://schemas.microsoft.com/office/drawing/2014/main" id="{1E709B4D-E9DA-C845-C46D-6C663FED8DE4}"/>
              </a:ext>
            </a:extLst>
          </p:cNvPr>
          <p:cNvSpPr>
            <a:spLocks noGrp="1"/>
          </p:cNvSpPr>
          <p:nvPr>
            <p:ph type="ftr" sz="quarter" idx="3"/>
          </p:nvPr>
        </p:nvSpPr>
        <p:spPr>
          <a:xfrm>
            <a:off x="2299387" y="6440400"/>
            <a:ext cx="8010121" cy="180000"/>
          </a:xfrm>
        </p:spPr>
        <p:txBody>
          <a:bodyPr/>
          <a:lstStyle/>
          <a:p>
            <a:r>
              <a:rPr lang="en-GB" dirty="0">
                <a:solidFill>
                  <a:schemeClr val="bg1"/>
                </a:solidFill>
              </a:rPr>
              <a:t>Deep Dive: Data and Algorithms in the Platform Economy</a:t>
            </a:r>
          </a:p>
        </p:txBody>
      </p:sp>
      <p:sp>
        <p:nvSpPr>
          <p:cNvPr id="32" name="Foliennummernplatzhalter 5">
            <a:extLst>
              <a:ext uri="{FF2B5EF4-FFF2-40B4-BE49-F238E27FC236}">
                <a16:creationId xmlns:a16="http://schemas.microsoft.com/office/drawing/2014/main" id="{1404CBAB-D03D-4883-9C95-A2A9E1992423}"/>
              </a:ext>
            </a:extLst>
          </p:cNvPr>
          <p:cNvSpPr>
            <a:spLocks noGrp="1"/>
          </p:cNvSpPr>
          <p:nvPr>
            <p:ph type="sldNum" sz="quarter" idx="12"/>
          </p:nvPr>
        </p:nvSpPr>
        <p:spPr>
          <a:xfrm>
            <a:off x="378506" y="6440400"/>
            <a:ext cx="335869" cy="180000"/>
          </a:xfrm>
        </p:spPr>
        <p:txBody>
          <a:bodyPr/>
          <a:lstStyle/>
          <a:p>
            <a:fld id="{D5CAEDA0-6F27-4F9B-B320-EDE47966784F}" type="slidenum">
              <a:rPr lang="en-US" smtClean="0">
                <a:solidFill>
                  <a:schemeClr val="bg1"/>
                </a:solidFill>
              </a:rPr>
              <a:pPr/>
              <a:t>19</a:t>
            </a:fld>
            <a:endParaRPr lang="en-US" dirty="0">
              <a:solidFill>
                <a:schemeClr val="bg1"/>
              </a:solidFill>
            </a:endParaRPr>
          </a:p>
        </p:txBody>
      </p:sp>
      <p:sp>
        <p:nvSpPr>
          <p:cNvPr id="33" name="Datumsplatzhalter 3">
            <a:extLst>
              <a:ext uri="{FF2B5EF4-FFF2-40B4-BE49-F238E27FC236}">
                <a16:creationId xmlns:a16="http://schemas.microsoft.com/office/drawing/2014/main" id="{8EDEBF2A-549D-C33D-E865-91A9A3DBB2C0}"/>
              </a:ext>
            </a:extLst>
          </p:cNvPr>
          <p:cNvSpPr>
            <a:spLocks noGrp="1"/>
          </p:cNvSpPr>
          <p:nvPr>
            <p:ph type="dt" sz="half" idx="2"/>
          </p:nvPr>
        </p:nvSpPr>
        <p:spPr>
          <a:xfrm>
            <a:off x="1092881" y="6440400"/>
            <a:ext cx="828000" cy="180000"/>
          </a:xfrm>
        </p:spPr>
        <p:txBody>
          <a:bodyPr/>
          <a:lstStyle/>
          <a:p>
            <a:fld id="{3E2DDB18-8BDF-F343-921E-0BCCA121AD8E}" type="datetime1">
              <a:rPr lang="de-DE" smtClean="0">
                <a:solidFill>
                  <a:schemeClr val="bg1"/>
                </a:solidFill>
              </a:rPr>
              <a:t>21.05.26</a:t>
            </a:fld>
            <a:endParaRPr lang="en-US" dirty="0">
              <a:solidFill>
                <a:schemeClr val="bg1"/>
              </a:solidFill>
            </a:endParaRPr>
          </a:p>
        </p:txBody>
      </p:sp>
    </p:spTree>
    <p:extLst>
      <p:ext uri="{BB962C8B-B14F-4D97-AF65-F5344CB8AC3E}">
        <p14:creationId xmlns:p14="http://schemas.microsoft.com/office/powerpoint/2010/main" val="232379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D6AB88-A40E-2A49-A38D-D5F9B3EBEACE}"/>
              </a:ext>
            </a:extLst>
          </p:cNvPr>
          <p:cNvSpPr/>
          <p:nvPr/>
        </p:nvSpPr>
        <p:spPr>
          <a:xfrm>
            <a:off x="0" y="-149225"/>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
        <p:nvSpPr>
          <p:cNvPr id="2" name="Titel 1">
            <a:extLst>
              <a:ext uri="{FF2B5EF4-FFF2-40B4-BE49-F238E27FC236}">
                <a16:creationId xmlns:a16="http://schemas.microsoft.com/office/drawing/2014/main" id="{6DB2B681-2CB6-4826-A60E-CE24CFAE8613}"/>
              </a:ext>
            </a:extLst>
          </p:cNvPr>
          <p:cNvSpPr>
            <a:spLocks noGrp="1"/>
          </p:cNvSpPr>
          <p:nvPr>
            <p:ph type="ctrTitle" idx="4294967295"/>
          </p:nvPr>
        </p:nvSpPr>
        <p:spPr>
          <a:xfrm>
            <a:off x="1009650" y="534211"/>
            <a:ext cx="2559050" cy="808811"/>
          </a:xfrm>
          <a:prstGeom prst="rect">
            <a:avLst/>
          </a:prstGeom>
        </p:spPr>
        <p:txBody>
          <a:bodyPr anchor="ctr"/>
          <a:lstStyle/>
          <a:p>
            <a:r>
              <a:rPr lang="de-DE" sz="4800" dirty="0">
                <a:solidFill>
                  <a:schemeClr val="bg1"/>
                </a:solidFill>
                <a:latin typeface="Arial" panose="020B0604020202020204" pitchFamily="34" charset="0"/>
              </a:rPr>
              <a:t>Agenda</a:t>
            </a:r>
          </a:p>
        </p:txBody>
      </p:sp>
      <p:sp>
        <p:nvSpPr>
          <p:cNvPr id="3" name="Untertitel 2">
            <a:extLst>
              <a:ext uri="{FF2B5EF4-FFF2-40B4-BE49-F238E27FC236}">
                <a16:creationId xmlns:a16="http://schemas.microsoft.com/office/drawing/2014/main" id="{BE2ECCDA-DE74-46CC-8334-31ED7479F05A}"/>
              </a:ext>
            </a:extLst>
          </p:cNvPr>
          <p:cNvSpPr>
            <a:spLocks noGrp="1"/>
          </p:cNvSpPr>
          <p:nvPr>
            <p:ph type="subTitle" idx="4294967295"/>
          </p:nvPr>
        </p:nvSpPr>
        <p:spPr>
          <a:xfrm>
            <a:off x="2250526" y="2996056"/>
            <a:ext cx="9212131" cy="2174619"/>
          </a:xfrm>
        </p:spPr>
        <p:txBody>
          <a:bodyPr/>
          <a:lstStyle/>
          <a:p>
            <a:pPr algn="l" fontAlgn="base"/>
            <a:r>
              <a:rPr lang="en-US" sz="2800" dirty="0">
                <a:solidFill>
                  <a:schemeClr val="bg1"/>
                </a:solidFill>
                <a:effectLst/>
                <a:latin typeface="Arial" panose="020B0604020202020204" pitchFamily="34" charset="0"/>
              </a:rPr>
              <a:t>Learning </a:t>
            </a:r>
            <a:r>
              <a:rPr lang="en-US" sz="2800" b="0" dirty="0">
                <a:solidFill>
                  <a:schemeClr val="bg1"/>
                </a:solidFill>
                <a:effectLst/>
                <a:latin typeface="Arial" panose="020B0604020202020204" pitchFamily="34" charset="0"/>
              </a:rPr>
              <a:t>Aims</a:t>
            </a:r>
            <a:endParaRPr lang="en-US" sz="2800" dirty="0">
              <a:solidFill>
                <a:schemeClr val="bg1"/>
              </a:solidFill>
              <a:effectLst/>
              <a:latin typeface="Arial" panose="020B0604020202020204" pitchFamily="34" charset="0"/>
            </a:endParaRPr>
          </a:p>
          <a:p>
            <a:pPr marL="342900" lvl="0" indent="-342900">
              <a:lnSpc>
                <a:spcPct val="107000"/>
              </a:lnSpc>
              <a:buFont typeface="Arial" panose="020B0604020202020204" pitchFamily="34" charset="0"/>
              <a:buChar char="•"/>
            </a:pPr>
            <a:r>
              <a:rPr lang="en-GB" sz="2000" kern="100" dirty="0">
                <a:solidFill>
                  <a:schemeClr val="bg1"/>
                </a:solidFill>
                <a:effectLst/>
                <a:latin typeface="Arial" panose="020B0604020202020204" pitchFamily="34" charset="0"/>
                <a:ea typeface="Calibri" panose="020F0502020204030204" pitchFamily="34" charset="0"/>
                <a:cs typeface="Calibri" panose="020F0502020204030204" pitchFamily="34" charset="0"/>
              </a:rPr>
              <a:t>Part 1 </a:t>
            </a:r>
            <a:r>
              <a:rPr lang="en-GB" sz="2000" b="0" kern="100" dirty="0">
                <a:solidFill>
                  <a:schemeClr val="bg1"/>
                </a:solidFill>
                <a:effectLst/>
                <a:latin typeface="Arial" panose="020B0604020202020204" pitchFamily="34" charset="0"/>
                <a:ea typeface="Calibri" panose="020F0502020204030204" pitchFamily="34" charset="0"/>
                <a:cs typeface="Calibri" panose="020F0502020204030204" pitchFamily="34" charset="0"/>
              </a:rPr>
              <a:t>– To understand how data collection and algorithms drive value for platforms and how they impact workers, their unions and social inequalities. </a:t>
            </a:r>
          </a:p>
          <a:p>
            <a:pPr marL="342900" lvl="0" indent="-342900">
              <a:lnSpc>
                <a:spcPct val="107000"/>
              </a:lnSpc>
              <a:buFont typeface="Arial" panose="020B0604020202020204" pitchFamily="34" charset="0"/>
              <a:buChar char="•"/>
            </a:pPr>
            <a:r>
              <a:rPr lang="en-GB" sz="2000" kern="100" dirty="0">
                <a:solidFill>
                  <a:schemeClr val="bg1"/>
                </a:solidFill>
                <a:effectLst/>
                <a:latin typeface="Arial" panose="020B0604020202020204" pitchFamily="34" charset="0"/>
                <a:ea typeface="Calibri" panose="020F0502020204030204" pitchFamily="34" charset="0"/>
                <a:cs typeface="Calibri" panose="020F0502020204030204" pitchFamily="34" charset="0"/>
              </a:rPr>
              <a:t>Part 2 </a:t>
            </a:r>
            <a:r>
              <a:rPr lang="en-GB" sz="2000" b="0" kern="100" dirty="0">
                <a:solidFill>
                  <a:schemeClr val="bg1"/>
                </a:solidFill>
                <a:effectLst/>
                <a:latin typeface="Arial" panose="020B0604020202020204" pitchFamily="34" charset="0"/>
                <a:ea typeface="Calibri" panose="020F0502020204030204" pitchFamily="34" charset="0"/>
                <a:cs typeface="Calibri" panose="020F0502020204030204" pitchFamily="34" charset="0"/>
              </a:rPr>
              <a:t>– To identify and assess different strategies to strengthen the data and labour rights of gig workers. </a:t>
            </a:r>
          </a:p>
          <a:p>
            <a:pPr marL="342900" lvl="0" indent="-342900">
              <a:lnSpc>
                <a:spcPct val="107000"/>
              </a:lnSpc>
              <a:buFont typeface="Arial" panose="020B0604020202020204" pitchFamily="34" charset="0"/>
              <a:buChar char="•"/>
            </a:pPr>
            <a:endParaRPr lang="en-GB" sz="2000" b="0" kern="100" dirty="0">
              <a:solidFill>
                <a:schemeClr val="bg1"/>
              </a:solidFill>
              <a:effectLst/>
              <a:latin typeface="Arial" panose="020B0604020202020204" pitchFamily="34" charset="0"/>
              <a:ea typeface="Calibri" panose="020F0502020204030204" pitchFamily="34" charset="0"/>
              <a:cs typeface="Calibri" panose="020F0502020204030204" pitchFamily="34" charset="0"/>
            </a:endParaRPr>
          </a:p>
        </p:txBody>
      </p:sp>
      <p:sp>
        <p:nvSpPr>
          <p:cNvPr id="11" name="Textfeld 10">
            <a:extLst>
              <a:ext uri="{FF2B5EF4-FFF2-40B4-BE49-F238E27FC236}">
                <a16:creationId xmlns:a16="http://schemas.microsoft.com/office/drawing/2014/main" id="{A5F9E585-FE66-7B4D-B5EB-BB6589CE060A}"/>
              </a:ext>
            </a:extLst>
          </p:cNvPr>
          <p:cNvSpPr txBox="1"/>
          <p:nvPr/>
        </p:nvSpPr>
        <p:spPr>
          <a:xfrm flipV="1">
            <a:off x="2976277" y="4343399"/>
            <a:ext cx="45719" cy="45719"/>
          </a:xfrm>
          <a:prstGeom prst="rect">
            <a:avLst/>
          </a:prstGeom>
          <a:noFill/>
        </p:spPr>
        <p:txBody>
          <a:bodyPr wrap="none" lIns="0" tIns="0" rIns="0" bIns="0" rtlCol="0">
            <a:noAutofit/>
          </a:bodyPr>
          <a:lstStyle/>
          <a:p>
            <a:pPr algn="l"/>
            <a:endParaRPr lang="de-DE"/>
          </a:p>
        </p:txBody>
      </p:sp>
      <p:sp>
        <p:nvSpPr>
          <p:cNvPr id="13" name="Textfeld 12">
            <a:extLst>
              <a:ext uri="{FF2B5EF4-FFF2-40B4-BE49-F238E27FC236}">
                <a16:creationId xmlns:a16="http://schemas.microsoft.com/office/drawing/2014/main" id="{D27E8372-89C6-E349-82E3-C2073C1436BE}"/>
              </a:ext>
            </a:extLst>
          </p:cNvPr>
          <p:cNvSpPr txBox="1"/>
          <p:nvPr/>
        </p:nvSpPr>
        <p:spPr>
          <a:xfrm>
            <a:off x="-2649071" y="4787153"/>
            <a:ext cx="0" cy="0"/>
          </a:xfrm>
          <a:prstGeom prst="rect">
            <a:avLst/>
          </a:prstGeom>
          <a:noFill/>
        </p:spPr>
        <p:txBody>
          <a:bodyPr wrap="none" lIns="0" tIns="0" rIns="0" bIns="0" rtlCol="0">
            <a:noAutofit/>
          </a:bodyPr>
          <a:lstStyle/>
          <a:p>
            <a:pPr algn="l"/>
            <a:endParaRPr lang="de-DE"/>
          </a:p>
        </p:txBody>
      </p:sp>
      <p:sp>
        <p:nvSpPr>
          <p:cNvPr id="17" name="Textfeld 16">
            <a:extLst>
              <a:ext uri="{FF2B5EF4-FFF2-40B4-BE49-F238E27FC236}">
                <a16:creationId xmlns:a16="http://schemas.microsoft.com/office/drawing/2014/main" id="{4E16CA2D-8429-F341-AD79-B11978AA797E}"/>
              </a:ext>
            </a:extLst>
          </p:cNvPr>
          <p:cNvSpPr txBox="1"/>
          <p:nvPr/>
        </p:nvSpPr>
        <p:spPr>
          <a:xfrm>
            <a:off x="-1304365" y="5230906"/>
            <a:ext cx="0" cy="0"/>
          </a:xfrm>
          <a:prstGeom prst="rect">
            <a:avLst/>
          </a:prstGeom>
          <a:noFill/>
        </p:spPr>
        <p:txBody>
          <a:bodyPr wrap="none" lIns="0" tIns="0" rIns="0" bIns="0" rtlCol="0">
            <a:noAutofit/>
          </a:bodyPr>
          <a:lstStyle/>
          <a:p>
            <a:pPr algn="l"/>
            <a:endParaRPr lang="de-DE"/>
          </a:p>
        </p:txBody>
      </p:sp>
      <p:sp>
        <p:nvSpPr>
          <p:cNvPr id="20" name="Textfeld 19">
            <a:extLst>
              <a:ext uri="{FF2B5EF4-FFF2-40B4-BE49-F238E27FC236}">
                <a16:creationId xmlns:a16="http://schemas.microsoft.com/office/drawing/2014/main" id="{DD599365-31CC-A341-8F10-A5AF3053B5F7}"/>
              </a:ext>
            </a:extLst>
          </p:cNvPr>
          <p:cNvSpPr txBox="1"/>
          <p:nvPr/>
        </p:nvSpPr>
        <p:spPr>
          <a:xfrm>
            <a:off x="-2474259" y="4222376"/>
            <a:ext cx="0" cy="0"/>
          </a:xfrm>
          <a:prstGeom prst="rect">
            <a:avLst/>
          </a:prstGeom>
          <a:noFill/>
        </p:spPr>
        <p:txBody>
          <a:bodyPr wrap="none" lIns="0" tIns="0" rIns="0" bIns="0" rtlCol="0">
            <a:noAutofit/>
          </a:bodyPr>
          <a:lstStyle/>
          <a:p>
            <a:pPr algn="l"/>
            <a:endParaRPr lang="de-DE"/>
          </a:p>
        </p:txBody>
      </p:sp>
      <p:pic>
        <p:nvPicPr>
          <p:cNvPr id="25" name="Grafik 24">
            <a:extLst>
              <a:ext uri="{FF2B5EF4-FFF2-40B4-BE49-F238E27FC236}">
                <a16:creationId xmlns:a16="http://schemas.microsoft.com/office/drawing/2014/main" id="{56EF8A4A-206E-4D4A-8632-210CE0A352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8133"/>
          <a:stretch/>
        </p:blipFill>
        <p:spPr>
          <a:xfrm flipH="1">
            <a:off x="5487366" y="3924755"/>
            <a:ext cx="11644764" cy="5211290"/>
          </a:xfrm>
          <a:prstGeom prst="rect">
            <a:avLst/>
          </a:prstGeom>
        </p:spPr>
      </p:pic>
      <p:sp>
        <p:nvSpPr>
          <p:cNvPr id="26" name="Textfeld 25">
            <a:extLst>
              <a:ext uri="{FF2B5EF4-FFF2-40B4-BE49-F238E27FC236}">
                <a16:creationId xmlns:a16="http://schemas.microsoft.com/office/drawing/2014/main" id="{5158959F-C8CB-A540-808E-F3BAFD1E8C82}"/>
              </a:ext>
            </a:extLst>
          </p:cNvPr>
          <p:cNvSpPr txBox="1"/>
          <p:nvPr/>
        </p:nvSpPr>
        <p:spPr>
          <a:xfrm>
            <a:off x="-672353" y="2783541"/>
            <a:ext cx="0" cy="0"/>
          </a:xfrm>
          <a:prstGeom prst="rect">
            <a:avLst/>
          </a:prstGeom>
          <a:noFill/>
        </p:spPr>
        <p:txBody>
          <a:bodyPr wrap="none" lIns="0" tIns="0" rIns="0" bIns="0" rtlCol="0">
            <a:noAutofit/>
          </a:bodyPr>
          <a:lstStyle/>
          <a:p>
            <a:pPr algn="l"/>
            <a:endParaRPr lang="de-DE"/>
          </a:p>
        </p:txBody>
      </p:sp>
      <p:sp>
        <p:nvSpPr>
          <p:cNvPr id="27" name="Textfeld 26">
            <a:extLst>
              <a:ext uri="{FF2B5EF4-FFF2-40B4-BE49-F238E27FC236}">
                <a16:creationId xmlns:a16="http://schemas.microsoft.com/office/drawing/2014/main" id="{77917397-19D6-ED4C-81DD-B44A884D8F0B}"/>
              </a:ext>
            </a:extLst>
          </p:cNvPr>
          <p:cNvSpPr txBox="1"/>
          <p:nvPr/>
        </p:nvSpPr>
        <p:spPr>
          <a:xfrm>
            <a:off x="3576918" y="8310282"/>
            <a:ext cx="0" cy="0"/>
          </a:xfrm>
          <a:prstGeom prst="rect">
            <a:avLst/>
          </a:prstGeom>
          <a:noFill/>
        </p:spPr>
        <p:txBody>
          <a:bodyPr wrap="none" lIns="0" tIns="0" rIns="0" bIns="0" rtlCol="0">
            <a:noAutofit/>
          </a:bodyPr>
          <a:lstStyle/>
          <a:p>
            <a:pPr algn="l"/>
            <a:endParaRPr lang="de-DE"/>
          </a:p>
        </p:txBody>
      </p:sp>
      <p:sp>
        <p:nvSpPr>
          <p:cNvPr id="28" name="Textfeld 27">
            <a:extLst>
              <a:ext uri="{FF2B5EF4-FFF2-40B4-BE49-F238E27FC236}">
                <a16:creationId xmlns:a16="http://schemas.microsoft.com/office/drawing/2014/main" id="{3706E2BE-02AF-4749-B784-9AD352F83000}"/>
              </a:ext>
            </a:extLst>
          </p:cNvPr>
          <p:cNvSpPr txBox="1"/>
          <p:nvPr/>
        </p:nvSpPr>
        <p:spPr>
          <a:xfrm>
            <a:off x="3913094" y="7584141"/>
            <a:ext cx="0" cy="0"/>
          </a:xfrm>
          <a:prstGeom prst="rect">
            <a:avLst/>
          </a:prstGeom>
          <a:noFill/>
        </p:spPr>
        <p:txBody>
          <a:bodyPr wrap="none" lIns="0" tIns="0" rIns="0" bIns="0" rtlCol="0">
            <a:noAutofit/>
          </a:bodyPr>
          <a:lstStyle/>
          <a:p>
            <a:pPr algn="l"/>
            <a:endParaRPr lang="de-DE"/>
          </a:p>
        </p:txBody>
      </p:sp>
      <p:sp>
        <p:nvSpPr>
          <p:cNvPr id="29" name="Textfeld 28">
            <a:extLst>
              <a:ext uri="{FF2B5EF4-FFF2-40B4-BE49-F238E27FC236}">
                <a16:creationId xmlns:a16="http://schemas.microsoft.com/office/drawing/2014/main" id="{D9AB8DAA-71E4-0146-BB77-DECFE6E99177}"/>
              </a:ext>
            </a:extLst>
          </p:cNvPr>
          <p:cNvSpPr txBox="1"/>
          <p:nvPr/>
        </p:nvSpPr>
        <p:spPr>
          <a:xfrm>
            <a:off x="-556893" y="2693164"/>
            <a:ext cx="0" cy="0"/>
          </a:xfrm>
          <a:prstGeom prst="rect">
            <a:avLst/>
          </a:prstGeom>
          <a:noFill/>
        </p:spPr>
        <p:txBody>
          <a:bodyPr wrap="none" lIns="0" tIns="0" rIns="0" bIns="0" rtlCol="0">
            <a:noAutofit/>
          </a:bodyPr>
          <a:lstStyle/>
          <a:p>
            <a:pPr algn="l"/>
            <a:endParaRPr lang="de-DE"/>
          </a:p>
        </p:txBody>
      </p:sp>
      <p:sp>
        <p:nvSpPr>
          <p:cNvPr id="30" name="Textfeld 29">
            <a:extLst>
              <a:ext uri="{FF2B5EF4-FFF2-40B4-BE49-F238E27FC236}">
                <a16:creationId xmlns:a16="http://schemas.microsoft.com/office/drawing/2014/main" id="{CB038205-4637-F643-9012-9E1CDB7DC82D}"/>
              </a:ext>
            </a:extLst>
          </p:cNvPr>
          <p:cNvSpPr txBox="1"/>
          <p:nvPr/>
        </p:nvSpPr>
        <p:spPr>
          <a:xfrm>
            <a:off x="-207269" y="2531799"/>
            <a:ext cx="0" cy="0"/>
          </a:xfrm>
          <a:prstGeom prst="rect">
            <a:avLst/>
          </a:prstGeom>
          <a:noFill/>
        </p:spPr>
        <p:txBody>
          <a:bodyPr wrap="none" lIns="0" tIns="0" rIns="0" bIns="0" rtlCol="0">
            <a:noAutofit/>
          </a:bodyPr>
          <a:lstStyle/>
          <a:p>
            <a:pPr algn="l"/>
            <a:endParaRPr lang="de-DE"/>
          </a:p>
        </p:txBody>
      </p:sp>
      <p:sp>
        <p:nvSpPr>
          <p:cNvPr id="31" name="Textfeld 30">
            <a:extLst>
              <a:ext uri="{FF2B5EF4-FFF2-40B4-BE49-F238E27FC236}">
                <a16:creationId xmlns:a16="http://schemas.microsoft.com/office/drawing/2014/main" id="{9D319947-3281-664C-A2FD-CE12B6ED9FE8}"/>
              </a:ext>
            </a:extLst>
          </p:cNvPr>
          <p:cNvSpPr txBox="1"/>
          <p:nvPr/>
        </p:nvSpPr>
        <p:spPr>
          <a:xfrm>
            <a:off x="3482788" y="-1169894"/>
            <a:ext cx="0" cy="0"/>
          </a:xfrm>
          <a:prstGeom prst="rect">
            <a:avLst/>
          </a:prstGeom>
          <a:noFill/>
        </p:spPr>
        <p:txBody>
          <a:bodyPr wrap="none" lIns="0" tIns="0" rIns="0" bIns="0" rtlCol="0">
            <a:noAutofit/>
          </a:bodyPr>
          <a:lstStyle/>
          <a:p>
            <a:pPr algn="l"/>
            <a:endParaRPr lang="de-DE"/>
          </a:p>
        </p:txBody>
      </p:sp>
      <p:sp>
        <p:nvSpPr>
          <p:cNvPr id="12" name="Textfeld 11">
            <a:extLst>
              <a:ext uri="{FF2B5EF4-FFF2-40B4-BE49-F238E27FC236}">
                <a16:creationId xmlns:a16="http://schemas.microsoft.com/office/drawing/2014/main" id="{19845C53-F65B-75DA-AD03-460FAA46FF55}"/>
              </a:ext>
            </a:extLst>
          </p:cNvPr>
          <p:cNvSpPr txBox="1"/>
          <p:nvPr/>
        </p:nvSpPr>
        <p:spPr>
          <a:xfrm>
            <a:off x="-876300" y="101600"/>
            <a:ext cx="0" cy="0"/>
          </a:xfrm>
          <a:prstGeom prst="rect">
            <a:avLst/>
          </a:prstGeom>
          <a:noFill/>
        </p:spPr>
        <p:txBody>
          <a:bodyPr wrap="none" lIns="0" tIns="0" rIns="0" bIns="0" rtlCol="0">
            <a:noAutofit/>
          </a:bodyPr>
          <a:lstStyle/>
          <a:p>
            <a:pPr algn="l"/>
            <a:endParaRPr lang="de-DE" dirty="0"/>
          </a:p>
        </p:txBody>
      </p:sp>
      <p:grpSp>
        <p:nvGrpSpPr>
          <p:cNvPr id="14" name="Gruppieren 13">
            <a:extLst>
              <a:ext uri="{FF2B5EF4-FFF2-40B4-BE49-F238E27FC236}">
                <a16:creationId xmlns:a16="http://schemas.microsoft.com/office/drawing/2014/main" id="{32F36163-D527-117D-BE7A-AE693748A240}"/>
              </a:ext>
            </a:extLst>
          </p:cNvPr>
          <p:cNvGrpSpPr/>
          <p:nvPr/>
        </p:nvGrpSpPr>
        <p:grpSpPr>
          <a:xfrm>
            <a:off x="819593" y="2864547"/>
            <a:ext cx="1045993" cy="658361"/>
            <a:chOff x="665223" y="3102185"/>
            <a:chExt cx="1045993" cy="658361"/>
          </a:xfrm>
        </p:grpSpPr>
        <p:pic>
          <p:nvPicPr>
            <p:cNvPr id="15" name="Grafik 14">
              <a:extLst>
                <a:ext uri="{FF2B5EF4-FFF2-40B4-BE49-F238E27FC236}">
                  <a16:creationId xmlns:a16="http://schemas.microsoft.com/office/drawing/2014/main" id="{DBB496FA-64FF-D570-EC8F-7E13F00B70D1}"/>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6" name="Grafik 15">
              <a:extLst>
                <a:ext uri="{FF2B5EF4-FFF2-40B4-BE49-F238E27FC236}">
                  <a16:creationId xmlns:a16="http://schemas.microsoft.com/office/drawing/2014/main" id="{36A05FC1-B1B3-02D7-EF5C-1EFC95D6DD0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8" name="Grafik 17">
              <a:extLst>
                <a:ext uri="{FF2B5EF4-FFF2-40B4-BE49-F238E27FC236}">
                  <a16:creationId xmlns:a16="http://schemas.microsoft.com/office/drawing/2014/main" id="{AA004A3E-2693-C8C7-CAB3-00CEB0452829}"/>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9" name="Grafik 18">
              <a:extLst>
                <a:ext uri="{FF2B5EF4-FFF2-40B4-BE49-F238E27FC236}">
                  <a16:creationId xmlns:a16="http://schemas.microsoft.com/office/drawing/2014/main" id="{F556C821-C10C-94C4-7F39-4E9A095FCD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0" name="Grafik 6">
            <a:extLst>
              <a:ext uri="{FF2B5EF4-FFF2-40B4-BE49-F238E27FC236}">
                <a16:creationId xmlns:a16="http://schemas.microsoft.com/office/drawing/2014/main" id="{B8C6D500-7D61-4F56-600C-9990EC41513D}"/>
              </a:ext>
            </a:extLst>
          </p:cNvPr>
          <p:cNvSpPr>
            <a:spLocks noChangeAspect="1"/>
          </p:cNvSpPr>
          <p:nvPr/>
        </p:nvSpPr>
        <p:spPr>
          <a:xfrm>
            <a:off x="512004" y="269897"/>
            <a:ext cx="701388" cy="105924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22" name="Grafik 6">
            <a:extLst>
              <a:ext uri="{FF2B5EF4-FFF2-40B4-BE49-F238E27FC236}">
                <a16:creationId xmlns:a16="http://schemas.microsoft.com/office/drawing/2014/main" id="{78D572C0-7846-C3B0-D743-65C520E17A0D}"/>
              </a:ext>
            </a:extLst>
          </p:cNvPr>
          <p:cNvSpPr>
            <a:spLocks noChangeAspect="1"/>
          </p:cNvSpPr>
          <p:nvPr/>
        </p:nvSpPr>
        <p:spPr>
          <a:xfrm rot="10800000">
            <a:off x="3097328" y="522294"/>
            <a:ext cx="701389" cy="1059241"/>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4" name="Fußzeilenplatzhalter 4">
            <a:extLst>
              <a:ext uri="{FF2B5EF4-FFF2-40B4-BE49-F238E27FC236}">
                <a16:creationId xmlns:a16="http://schemas.microsoft.com/office/drawing/2014/main" id="{1E709B4D-E9DA-C845-C46D-6C663FED8DE4}"/>
              </a:ext>
            </a:extLst>
          </p:cNvPr>
          <p:cNvSpPr>
            <a:spLocks noGrp="1"/>
          </p:cNvSpPr>
          <p:nvPr>
            <p:ph type="ftr" sz="quarter" idx="3"/>
          </p:nvPr>
        </p:nvSpPr>
        <p:spPr>
          <a:xfrm>
            <a:off x="2299387" y="6440400"/>
            <a:ext cx="8010121" cy="180000"/>
          </a:xfrm>
        </p:spPr>
        <p:txBody>
          <a:bodyPr/>
          <a:lstStyle/>
          <a:p>
            <a:r>
              <a:rPr lang="en-GB" dirty="0">
                <a:solidFill>
                  <a:schemeClr val="bg1"/>
                </a:solidFill>
              </a:rPr>
              <a:t>Deep Dive: Data and Algorithms in the Platform Economy</a:t>
            </a:r>
          </a:p>
        </p:txBody>
      </p:sp>
      <p:sp>
        <p:nvSpPr>
          <p:cNvPr id="32" name="Foliennummernplatzhalter 5">
            <a:extLst>
              <a:ext uri="{FF2B5EF4-FFF2-40B4-BE49-F238E27FC236}">
                <a16:creationId xmlns:a16="http://schemas.microsoft.com/office/drawing/2014/main" id="{1404CBAB-D03D-4883-9C95-A2A9E1992423}"/>
              </a:ext>
            </a:extLst>
          </p:cNvPr>
          <p:cNvSpPr>
            <a:spLocks noGrp="1"/>
          </p:cNvSpPr>
          <p:nvPr>
            <p:ph type="sldNum" sz="quarter" idx="12"/>
          </p:nvPr>
        </p:nvSpPr>
        <p:spPr>
          <a:xfrm>
            <a:off x="378506" y="6440400"/>
            <a:ext cx="335869" cy="180000"/>
          </a:xfrm>
        </p:spPr>
        <p:txBody>
          <a:bodyPr/>
          <a:lstStyle/>
          <a:p>
            <a:fld id="{D5CAEDA0-6F27-4F9B-B320-EDE47966784F}" type="slidenum">
              <a:rPr lang="en-US" smtClean="0">
                <a:solidFill>
                  <a:schemeClr val="bg1"/>
                </a:solidFill>
              </a:rPr>
              <a:pPr/>
              <a:t>2</a:t>
            </a:fld>
            <a:endParaRPr lang="en-US" dirty="0">
              <a:solidFill>
                <a:schemeClr val="bg1"/>
              </a:solidFill>
            </a:endParaRPr>
          </a:p>
        </p:txBody>
      </p:sp>
      <p:sp>
        <p:nvSpPr>
          <p:cNvPr id="33" name="Datumsplatzhalter 3">
            <a:extLst>
              <a:ext uri="{FF2B5EF4-FFF2-40B4-BE49-F238E27FC236}">
                <a16:creationId xmlns:a16="http://schemas.microsoft.com/office/drawing/2014/main" id="{8EDEBF2A-549D-C33D-E865-91A9A3DBB2C0}"/>
              </a:ext>
            </a:extLst>
          </p:cNvPr>
          <p:cNvSpPr>
            <a:spLocks noGrp="1"/>
          </p:cNvSpPr>
          <p:nvPr>
            <p:ph type="dt" sz="half" idx="2"/>
          </p:nvPr>
        </p:nvSpPr>
        <p:spPr>
          <a:xfrm>
            <a:off x="1092881" y="6440400"/>
            <a:ext cx="828000" cy="180000"/>
          </a:xfrm>
        </p:spPr>
        <p:txBody>
          <a:bodyPr/>
          <a:lstStyle/>
          <a:p>
            <a:fld id="{3E2DDB18-8BDF-F343-921E-0BCCA121AD8E}" type="datetime1">
              <a:rPr lang="de-DE" smtClean="0">
                <a:solidFill>
                  <a:schemeClr val="bg1"/>
                </a:solidFill>
              </a:rPr>
              <a:t>21.05.26</a:t>
            </a:fld>
            <a:endParaRPr lang="en-US" dirty="0">
              <a:solidFill>
                <a:schemeClr val="bg1"/>
              </a:solidFill>
            </a:endParaRPr>
          </a:p>
        </p:txBody>
      </p:sp>
    </p:spTree>
    <p:extLst>
      <p:ext uri="{BB962C8B-B14F-4D97-AF65-F5344CB8AC3E}">
        <p14:creationId xmlns:p14="http://schemas.microsoft.com/office/powerpoint/2010/main" val="1368657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D6AB88-A40E-2A49-A38D-D5F9B3EBEACE}"/>
              </a:ext>
            </a:extLst>
          </p:cNvPr>
          <p:cNvSpPr/>
          <p:nvPr/>
        </p:nvSpPr>
        <p:spPr>
          <a:xfrm>
            <a:off x="0" y="-149225"/>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
        <p:nvSpPr>
          <p:cNvPr id="11" name="Textfeld 10">
            <a:extLst>
              <a:ext uri="{FF2B5EF4-FFF2-40B4-BE49-F238E27FC236}">
                <a16:creationId xmlns:a16="http://schemas.microsoft.com/office/drawing/2014/main" id="{A5F9E585-FE66-7B4D-B5EB-BB6589CE060A}"/>
              </a:ext>
            </a:extLst>
          </p:cNvPr>
          <p:cNvSpPr txBox="1"/>
          <p:nvPr/>
        </p:nvSpPr>
        <p:spPr>
          <a:xfrm flipV="1">
            <a:off x="2976277" y="4343399"/>
            <a:ext cx="45719" cy="45719"/>
          </a:xfrm>
          <a:prstGeom prst="rect">
            <a:avLst/>
          </a:prstGeom>
          <a:noFill/>
        </p:spPr>
        <p:txBody>
          <a:bodyPr wrap="none" lIns="0" tIns="0" rIns="0" bIns="0" rtlCol="0">
            <a:noAutofit/>
          </a:bodyPr>
          <a:lstStyle/>
          <a:p>
            <a:pPr algn="l"/>
            <a:endParaRPr lang="de-DE"/>
          </a:p>
        </p:txBody>
      </p:sp>
      <p:sp>
        <p:nvSpPr>
          <p:cNvPr id="13" name="Textfeld 12">
            <a:extLst>
              <a:ext uri="{FF2B5EF4-FFF2-40B4-BE49-F238E27FC236}">
                <a16:creationId xmlns:a16="http://schemas.microsoft.com/office/drawing/2014/main" id="{D27E8372-89C6-E349-82E3-C2073C1436BE}"/>
              </a:ext>
            </a:extLst>
          </p:cNvPr>
          <p:cNvSpPr txBox="1"/>
          <p:nvPr/>
        </p:nvSpPr>
        <p:spPr>
          <a:xfrm>
            <a:off x="-2649071" y="4787153"/>
            <a:ext cx="0" cy="0"/>
          </a:xfrm>
          <a:prstGeom prst="rect">
            <a:avLst/>
          </a:prstGeom>
          <a:noFill/>
        </p:spPr>
        <p:txBody>
          <a:bodyPr wrap="none" lIns="0" tIns="0" rIns="0" bIns="0" rtlCol="0">
            <a:noAutofit/>
          </a:bodyPr>
          <a:lstStyle/>
          <a:p>
            <a:pPr algn="l"/>
            <a:endParaRPr lang="de-DE"/>
          </a:p>
        </p:txBody>
      </p:sp>
      <p:sp>
        <p:nvSpPr>
          <p:cNvPr id="17" name="Textfeld 16">
            <a:extLst>
              <a:ext uri="{FF2B5EF4-FFF2-40B4-BE49-F238E27FC236}">
                <a16:creationId xmlns:a16="http://schemas.microsoft.com/office/drawing/2014/main" id="{4E16CA2D-8429-F341-AD79-B11978AA797E}"/>
              </a:ext>
            </a:extLst>
          </p:cNvPr>
          <p:cNvSpPr txBox="1"/>
          <p:nvPr/>
        </p:nvSpPr>
        <p:spPr>
          <a:xfrm>
            <a:off x="-1304365" y="5230906"/>
            <a:ext cx="0" cy="0"/>
          </a:xfrm>
          <a:prstGeom prst="rect">
            <a:avLst/>
          </a:prstGeom>
          <a:noFill/>
        </p:spPr>
        <p:txBody>
          <a:bodyPr wrap="none" lIns="0" tIns="0" rIns="0" bIns="0" rtlCol="0">
            <a:noAutofit/>
          </a:bodyPr>
          <a:lstStyle/>
          <a:p>
            <a:pPr algn="l"/>
            <a:endParaRPr lang="de-DE"/>
          </a:p>
        </p:txBody>
      </p:sp>
      <p:sp>
        <p:nvSpPr>
          <p:cNvPr id="20" name="Textfeld 19">
            <a:extLst>
              <a:ext uri="{FF2B5EF4-FFF2-40B4-BE49-F238E27FC236}">
                <a16:creationId xmlns:a16="http://schemas.microsoft.com/office/drawing/2014/main" id="{DD599365-31CC-A341-8F10-A5AF3053B5F7}"/>
              </a:ext>
            </a:extLst>
          </p:cNvPr>
          <p:cNvSpPr txBox="1"/>
          <p:nvPr/>
        </p:nvSpPr>
        <p:spPr>
          <a:xfrm>
            <a:off x="-2474259" y="4222376"/>
            <a:ext cx="0" cy="0"/>
          </a:xfrm>
          <a:prstGeom prst="rect">
            <a:avLst/>
          </a:prstGeom>
          <a:noFill/>
        </p:spPr>
        <p:txBody>
          <a:bodyPr wrap="none" lIns="0" tIns="0" rIns="0" bIns="0" rtlCol="0">
            <a:noAutofit/>
          </a:bodyPr>
          <a:lstStyle/>
          <a:p>
            <a:pPr algn="l"/>
            <a:endParaRPr lang="de-DE"/>
          </a:p>
        </p:txBody>
      </p:sp>
      <p:sp>
        <p:nvSpPr>
          <p:cNvPr id="26" name="Textfeld 25">
            <a:extLst>
              <a:ext uri="{FF2B5EF4-FFF2-40B4-BE49-F238E27FC236}">
                <a16:creationId xmlns:a16="http://schemas.microsoft.com/office/drawing/2014/main" id="{5158959F-C8CB-A540-808E-F3BAFD1E8C82}"/>
              </a:ext>
            </a:extLst>
          </p:cNvPr>
          <p:cNvSpPr txBox="1"/>
          <p:nvPr/>
        </p:nvSpPr>
        <p:spPr>
          <a:xfrm>
            <a:off x="-672353" y="2783541"/>
            <a:ext cx="0" cy="0"/>
          </a:xfrm>
          <a:prstGeom prst="rect">
            <a:avLst/>
          </a:prstGeom>
          <a:noFill/>
        </p:spPr>
        <p:txBody>
          <a:bodyPr wrap="none" lIns="0" tIns="0" rIns="0" bIns="0" rtlCol="0">
            <a:noAutofit/>
          </a:bodyPr>
          <a:lstStyle/>
          <a:p>
            <a:pPr algn="l"/>
            <a:endParaRPr lang="de-DE"/>
          </a:p>
        </p:txBody>
      </p:sp>
      <p:sp>
        <p:nvSpPr>
          <p:cNvPr id="27" name="Textfeld 26">
            <a:extLst>
              <a:ext uri="{FF2B5EF4-FFF2-40B4-BE49-F238E27FC236}">
                <a16:creationId xmlns:a16="http://schemas.microsoft.com/office/drawing/2014/main" id="{77917397-19D6-ED4C-81DD-B44A884D8F0B}"/>
              </a:ext>
            </a:extLst>
          </p:cNvPr>
          <p:cNvSpPr txBox="1"/>
          <p:nvPr/>
        </p:nvSpPr>
        <p:spPr>
          <a:xfrm>
            <a:off x="3576918" y="8310282"/>
            <a:ext cx="0" cy="0"/>
          </a:xfrm>
          <a:prstGeom prst="rect">
            <a:avLst/>
          </a:prstGeom>
          <a:noFill/>
        </p:spPr>
        <p:txBody>
          <a:bodyPr wrap="none" lIns="0" tIns="0" rIns="0" bIns="0" rtlCol="0">
            <a:noAutofit/>
          </a:bodyPr>
          <a:lstStyle/>
          <a:p>
            <a:pPr algn="l"/>
            <a:endParaRPr lang="de-DE"/>
          </a:p>
        </p:txBody>
      </p:sp>
      <p:sp>
        <p:nvSpPr>
          <p:cNvPr id="28" name="Textfeld 27">
            <a:extLst>
              <a:ext uri="{FF2B5EF4-FFF2-40B4-BE49-F238E27FC236}">
                <a16:creationId xmlns:a16="http://schemas.microsoft.com/office/drawing/2014/main" id="{3706E2BE-02AF-4749-B784-9AD352F83000}"/>
              </a:ext>
            </a:extLst>
          </p:cNvPr>
          <p:cNvSpPr txBox="1"/>
          <p:nvPr/>
        </p:nvSpPr>
        <p:spPr>
          <a:xfrm>
            <a:off x="3913094" y="7584141"/>
            <a:ext cx="0" cy="0"/>
          </a:xfrm>
          <a:prstGeom prst="rect">
            <a:avLst/>
          </a:prstGeom>
          <a:noFill/>
        </p:spPr>
        <p:txBody>
          <a:bodyPr wrap="none" lIns="0" tIns="0" rIns="0" bIns="0" rtlCol="0">
            <a:noAutofit/>
          </a:bodyPr>
          <a:lstStyle/>
          <a:p>
            <a:pPr algn="l"/>
            <a:endParaRPr lang="de-DE"/>
          </a:p>
        </p:txBody>
      </p:sp>
      <p:sp>
        <p:nvSpPr>
          <p:cNvPr id="29" name="Textfeld 28">
            <a:extLst>
              <a:ext uri="{FF2B5EF4-FFF2-40B4-BE49-F238E27FC236}">
                <a16:creationId xmlns:a16="http://schemas.microsoft.com/office/drawing/2014/main" id="{D9AB8DAA-71E4-0146-BB77-DECFE6E99177}"/>
              </a:ext>
            </a:extLst>
          </p:cNvPr>
          <p:cNvSpPr txBox="1"/>
          <p:nvPr/>
        </p:nvSpPr>
        <p:spPr>
          <a:xfrm>
            <a:off x="-556893" y="2693164"/>
            <a:ext cx="0" cy="0"/>
          </a:xfrm>
          <a:prstGeom prst="rect">
            <a:avLst/>
          </a:prstGeom>
          <a:noFill/>
        </p:spPr>
        <p:txBody>
          <a:bodyPr wrap="none" lIns="0" tIns="0" rIns="0" bIns="0" rtlCol="0">
            <a:noAutofit/>
          </a:bodyPr>
          <a:lstStyle/>
          <a:p>
            <a:pPr algn="l"/>
            <a:endParaRPr lang="de-DE"/>
          </a:p>
        </p:txBody>
      </p:sp>
      <p:sp>
        <p:nvSpPr>
          <p:cNvPr id="30" name="Textfeld 29">
            <a:extLst>
              <a:ext uri="{FF2B5EF4-FFF2-40B4-BE49-F238E27FC236}">
                <a16:creationId xmlns:a16="http://schemas.microsoft.com/office/drawing/2014/main" id="{CB038205-4637-F643-9012-9E1CDB7DC82D}"/>
              </a:ext>
            </a:extLst>
          </p:cNvPr>
          <p:cNvSpPr txBox="1"/>
          <p:nvPr/>
        </p:nvSpPr>
        <p:spPr>
          <a:xfrm>
            <a:off x="-207269" y="2531799"/>
            <a:ext cx="0" cy="0"/>
          </a:xfrm>
          <a:prstGeom prst="rect">
            <a:avLst/>
          </a:prstGeom>
          <a:noFill/>
        </p:spPr>
        <p:txBody>
          <a:bodyPr wrap="none" lIns="0" tIns="0" rIns="0" bIns="0" rtlCol="0">
            <a:noAutofit/>
          </a:bodyPr>
          <a:lstStyle/>
          <a:p>
            <a:pPr algn="l"/>
            <a:endParaRPr lang="de-DE"/>
          </a:p>
        </p:txBody>
      </p:sp>
      <p:sp>
        <p:nvSpPr>
          <p:cNvPr id="31" name="Textfeld 30">
            <a:extLst>
              <a:ext uri="{FF2B5EF4-FFF2-40B4-BE49-F238E27FC236}">
                <a16:creationId xmlns:a16="http://schemas.microsoft.com/office/drawing/2014/main" id="{9D319947-3281-664C-A2FD-CE12B6ED9FE8}"/>
              </a:ext>
            </a:extLst>
          </p:cNvPr>
          <p:cNvSpPr txBox="1"/>
          <p:nvPr/>
        </p:nvSpPr>
        <p:spPr>
          <a:xfrm>
            <a:off x="3482788" y="-1169894"/>
            <a:ext cx="0" cy="0"/>
          </a:xfrm>
          <a:prstGeom prst="rect">
            <a:avLst/>
          </a:prstGeom>
          <a:noFill/>
        </p:spPr>
        <p:txBody>
          <a:bodyPr wrap="none" lIns="0" tIns="0" rIns="0" bIns="0" rtlCol="0">
            <a:noAutofit/>
          </a:bodyPr>
          <a:lstStyle/>
          <a:p>
            <a:pPr algn="l"/>
            <a:endParaRPr lang="de-DE"/>
          </a:p>
        </p:txBody>
      </p:sp>
      <p:sp>
        <p:nvSpPr>
          <p:cNvPr id="12" name="Textfeld 11">
            <a:extLst>
              <a:ext uri="{FF2B5EF4-FFF2-40B4-BE49-F238E27FC236}">
                <a16:creationId xmlns:a16="http://schemas.microsoft.com/office/drawing/2014/main" id="{19845C53-F65B-75DA-AD03-460FAA46FF55}"/>
              </a:ext>
            </a:extLst>
          </p:cNvPr>
          <p:cNvSpPr txBox="1"/>
          <p:nvPr/>
        </p:nvSpPr>
        <p:spPr>
          <a:xfrm>
            <a:off x="-876300" y="101600"/>
            <a:ext cx="0" cy="0"/>
          </a:xfrm>
          <a:prstGeom prst="rect">
            <a:avLst/>
          </a:prstGeom>
          <a:noFill/>
        </p:spPr>
        <p:txBody>
          <a:bodyPr wrap="none" lIns="0" tIns="0" rIns="0" bIns="0" rtlCol="0">
            <a:noAutofit/>
          </a:bodyPr>
          <a:lstStyle/>
          <a:p>
            <a:pPr algn="l"/>
            <a:endParaRPr lang="de-DE" dirty="0"/>
          </a:p>
        </p:txBody>
      </p:sp>
      <p:sp>
        <p:nvSpPr>
          <p:cNvPr id="24" name="Fußzeilenplatzhalter 4">
            <a:extLst>
              <a:ext uri="{FF2B5EF4-FFF2-40B4-BE49-F238E27FC236}">
                <a16:creationId xmlns:a16="http://schemas.microsoft.com/office/drawing/2014/main" id="{1E709B4D-E9DA-C845-C46D-6C663FED8DE4}"/>
              </a:ext>
            </a:extLst>
          </p:cNvPr>
          <p:cNvSpPr>
            <a:spLocks noGrp="1"/>
          </p:cNvSpPr>
          <p:nvPr>
            <p:ph type="ftr" sz="quarter" idx="3"/>
          </p:nvPr>
        </p:nvSpPr>
        <p:spPr>
          <a:xfrm>
            <a:off x="2299387" y="6440400"/>
            <a:ext cx="8010121" cy="180000"/>
          </a:xfrm>
        </p:spPr>
        <p:txBody>
          <a:bodyPr/>
          <a:lstStyle/>
          <a:p>
            <a:r>
              <a:rPr lang="en-GB" dirty="0">
                <a:solidFill>
                  <a:schemeClr val="bg1"/>
                </a:solidFill>
              </a:rPr>
              <a:t>Deep Dive: Data and Algorithms in the Platform Economy</a:t>
            </a:r>
          </a:p>
        </p:txBody>
      </p:sp>
      <p:sp>
        <p:nvSpPr>
          <p:cNvPr id="32" name="Foliennummernplatzhalter 5">
            <a:extLst>
              <a:ext uri="{FF2B5EF4-FFF2-40B4-BE49-F238E27FC236}">
                <a16:creationId xmlns:a16="http://schemas.microsoft.com/office/drawing/2014/main" id="{1404CBAB-D03D-4883-9C95-A2A9E1992423}"/>
              </a:ext>
            </a:extLst>
          </p:cNvPr>
          <p:cNvSpPr>
            <a:spLocks noGrp="1"/>
          </p:cNvSpPr>
          <p:nvPr>
            <p:ph type="sldNum" sz="quarter" idx="12"/>
          </p:nvPr>
        </p:nvSpPr>
        <p:spPr>
          <a:xfrm>
            <a:off x="378506" y="6440400"/>
            <a:ext cx="335869" cy="180000"/>
          </a:xfrm>
        </p:spPr>
        <p:txBody>
          <a:bodyPr/>
          <a:lstStyle/>
          <a:p>
            <a:fld id="{D5CAEDA0-6F27-4F9B-B320-EDE47966784F}" type="slidenum">
              <a:rPr lang="en-US" smtClean="0">
                <a:solidFill>
                  <a:schemeClr val="bg1"/>
                </a:solidFill>
              </a:rPr>
              <a:pPr/>
              <a:t>20</a:t>
            </a:fld>
            <a:endParaRPr lang="en-US" dirty="0">
              <a:solidFill>
                <a:schemeClr val="bg1"/>
              </a:solidFill>
            </a:endParaRPr>
          </a:p>
        </p:txBody>
      </p:sp>
      <p:sp>
        <p:nvSpPr>
          <p:cNvPr id="33" name="Datumsplatzhalter 3">
            <a:extLst>
              <a:ext uri="{FF2B5EF4-FFF2-40B4-BE49-F238E27FC236}">
                <a16:creationId xmlns:a16="http://schemas.microsoft.com/office/drawing/2014/main" id="{8EDEBF2A-549D-C33D-E865-91A9A3DBB2C0}"/>
              </a:ext>
            </a:extLst>
          </p:cNvPr>
          <p:cNvSpPr>
            <a:spLocks noGrp="1"/>
          </p:cNvSpPr>
          <p:nvPr>
            <p:ph type="dt" sz="half" idx="2"/>
          </p:nvPr>
        </p:nvSpPr>
        <p:spPr>
          <a:xfrm>
            <a:off x="1092881" y="6440400"/>
            <a:ext cx="828000" cy="180000"/>
          </a:xfrm>
        </p:spPr>
        <p:txBody>
          <a:bodyPr/>
          <a:lstStyle/>
          <a:p>
            <a:fld id="{3E2DDB18-8BDF-F343-921E-0BCCA121AD8E}" type="datetime1">
              <a:rPr lang="de-DE" smtClean="0">
                <a:solidFill>
                  <a:schemeClr val="bg1"/>
                </a:solidFill>
              </a:rPr>
              <a:t>21.05.26</a:t>
            </a:fld>
            <a:endParaRPr lang="en-US" dirty="0">
              <a:solidFill>
                <a:schemeClr val="bg1"/>
              </a:solidFill>
            </a:endParaRPr>
          </a:p>
        </p:txBody>
      </p:sp>
      <p:grpSp>
        <p:nvGrpSpPr>
          <p:cNvPr id="6" name="Gruppieren 5">
            <a:extLst>
              <a:ext uri="{FF2B5EF4-FFF2-40B4-BE49-F238E27FC236}">
                <a16:creationId xmlns:a16="http://schemas.microsoft.com/office/drawing/2014/main" id="{4F9DC0F4-347E-5FB5-9EC4-724A2F280BF8}"/>
              </a:ext>
            </a:extLst>
          </p:cNvPr>
          <p:cNvGrpSpPr>
            <a:grpSpLocks noChangeAspect="1"/>
          </p:cNvGrpSpPr>
          <p:nvPr/>
        </p:nvGrpSpPr>
        <p:grpSpPr>
          <a:xfrm>
            <a:off x="2964446" y="1933510"/>
            <a:ext cx="6263108" cy="2249505"/>
            <a:chOff x="512004" y="269897"/>
            <a:chExt cx="3651882" cy="1311638"/>
          </a:xfrm>
        </p:grpSpPr>
        <p:sp>
          <p:nvSpPr>
            <p:cNvPr id="7" name="Titel 1">
              <a:extLst>
                <a:ext uri="{FF2B5EF4-FFF2-40B4-BE49-F238E27FC236}">
                  <a16:creationId xmlns:a16="http://schemas.microsoft.com/office/drawing/2014/main" id="{3933B1E1-7767-0C6A-FFE0-0D1EE672200F}"/>
                </a:ext>
              </a:extLst>
            </p:cNvPr>
            <p:cNvSpPr txBox="1">
              <a:spLocks/>
            </p:cNvSpPr>
            <p:nvPr/>
          </p:nvSpPr>
          <p:spPr>
            <a:xfrm>
              <a:off x="1009650" y="624471"/>
              <a:ext cx="2668828" cy="628290"/>
            </a:xfrm>
            <a:prstGeom prst="rect">
              <a:avLst/>
            </a:prstGeom>
          </p:spPr>
          <p:txBody>
            <a:bodyPr vert="horz" wrap="square" lIns="0" tIns="45720" rIns="91440" bIns="45720" rtlCol="0" anchor="ctr" anchorCtr="0">
              <a:spAutoFit/>
            </a:bodyPr>
            <a:lstStyle>
              <a:lvl1pPr algn="l" defTabSz="914400" rtl="0" eaLnBrk="1" latinLnBrk="0" hangingPunct="1">
                <a:lnSpc>
                  <a:spcPct val="97000"/>
                </a:lnSpc>
                <a:spcBef>
                  <a:spcPct val="0"/>
                </a:spcBef>
                <a:buNone/>
                <a:defRPr sz="2600" b="1" kern="1200">
                  <a:solidFill>
                    <a:schemeClr val="accent4"/>
                  </a:solidFill>
                  <a:latin typeface="+mj-lt"/>
                  <a:ea typeface="+mj-ea"/>
                  <a:cs typeface="+mj-cs"/>
                </a:defRPr>
              </a:lvl1pPr>
            </a:lstStyle>
            <a:p>
              <a:r>
                <a:rPr lang="de-DE" sz="6600" dirty="0" err="1">
                  <a:solidFill>
                    <a:schemeClr val="bg1"/>
                  </a:solidFill>
                  <a:latin typeface="Arial" panose="020B0604020202020204" pitchFamily="34" charset="0"/>
                </a:rPr>
                <a:t>Thank</a:t>
              </a:r>
              <a:r>
                <a:rPr lang="de-DE" sz="6600" dirty="0">
                  <a:solidFill>
                    <a:schemeClr val="bg1"/>
                  </a:solidFill>
                  <a:latin typeface="Arial" panose="020B0604020202020204" pitchFamily="34" charset="0"/>
                </a:rPr>
                <a:t> </a:t>
              </a:r>
              <a:r>
                <a:rPr lang="de-DE" sz="6600" dirty="0" err="1">
                  <a:solidFill>
                    <a:schemeClr val="bg1"/>
                  </a:solidFill>
                  <a:latin typeface="Arial" panose="020B0604020202020204" pitchFamily="34" charset="0"/>
                </a:rPr>
                <a:t>you</a:t>
              </a:r>
              <a:r>
                <a:rPr lang="de-DE" sz="6600" dirty="0">
                  <a:solidFill>
                    <a:schemeClr val="bg1"/>
                  </a:solidFill>
                  <a:latin typeface="Arial" panose="020B0604020202020204" pitchFamily="34" charset="0"/>
                </a:rPr>
                <a:t>! </a:t>
              </a:r>
            </a:p>
          </p:txBody>
        </p:sp>
        <p:sp>
          <p:nvSpPr>
            <p:cNvPr id="8" name="Grafik 6">
              <a:extLst>
                <a:ext uri="{FF2B5EF4-FFF2-40B4-BE49-F238E27FC236}">
                  <a16:creationId xmlns:a16="http://schemas.microsoft.com/office/drawing/2014/main" id="{E559F2D0-A6B2-F431-9353-6076E9B000B8}"/>
                </a:ext>
              </a:extLst>
            </p:cNvPr>
            <p:cNvSpPr>
              <a:spLocks noChangeAspect="1"/>
            </p:cNvSpPr>
            <p:nvPr/>
          </p:nvSpPr>
          <p:spPr>
            <a:xfrm>
              <a:off x="512004" y="269897"/>
              <a:ext cx="701388" cy="105924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1"/>
                </a:solidFill>
              </a:endParaRPr>
            </a:p>
          </p:txBody>
        </p:sp>
        <p:sp>
          <p:nvSpPr>
            <p:cNvPr id="9" name="Grafik 6">
              <a:extLst>
                <a:ext uri="{FF2B5EF4-FFF2-40B4-BE49-F238E27FC236}">
                  <a16:creationId xmlns:a16="http://schemas.microsoft.com/office/drawing/2014/main" id="{EF7FB000-7FFF-253E-7794-47BEFCAE5838}"/>
                </a:ext>
              </a:extLst>
            </p:cNvPr>
            <p:cNvSpPr>
              <a:spLocks noChangeAspect="1"/>
            </p:cNvSpPr>
            <p:nvPr/>
          </p:nvSpPr>
          <p:spPr>
            <a:xfrm rot="10800000">
              <a:off x="3462497" y="522294"/>
              <a:ext cx="701389" cy="1059241"/>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1"/>
                </a:solidFill>
              </a:endParaRPr>
            </a:p>
          </p:txBody>
        </p:sp>
      </p:grpSp>
    </p:spTree>
    <p:extLst>
      <p:ext uri="{BB962C8B-B14F-4D97-AF65-F5344CB8AC3E}">
        <p14:creationId xmlns:p14="http://schemas.microsoft.com/office/powerpoint/2010/main" val="435127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D6AB88-A40E-2A49-A38D-D5F9B3EBEACE}"/>
              </a:ext>
            </a:extLst>
          </p:cNvPr>
          <p:cNvSpPr/>
          <p:nvPr/>
        </p:nvSpPr>
        <p:spPr>
          <a:xfrm>
            <a:off x="0" y="-149225"/>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
        <p:nvSpPr>
          <p:cNvPr id="11" name="Textfeld 10">
            <a:extLst>
              <a:ext uri="{FF2B5EF4-FFF2-40B4-BE49-F238E27FC236}">
                <a16:creationId xmlns:a16="http://schemas.microsoft.com/office/drawing/2014/main" id="{A5F9E585-FE66-7B4D-B5EB-BB6589CE060A}"/>
              </a:ext>
            </a:extLst>
          </p:cNvPr>
          <p:cNvSpPr txBox="1"/>
          <p:nvPr/>
        </p:nvSpPr>
        <p:spPr>
          <a:xfrm flipV="1">
            <a:off x="2976277" y="4343399"/>
            <a:ext cx="45719" cy="45719"/>
          </a:xfrm>
          <a:prstGeom prst="rect">
            <a:avLst/>
          </a:prstGeom>
          <a:noFill/>
        </p:spPr>
        <p:txBody>
          <a:bodyPr wrap="none" lIns="0" tIns="0" rIns="0" bIns="0" rtlCol="0">
            <a:noAutofit/>
          </a:bodyPr>
          <a:lstStyle/>
          <a:p>
            <a:pPr algn="l"/>
            <a:endParaRPr lang="de-DE"/>
          </a:p>
        </p:txBody>
      </p:sp>
      <p:sp>
        <p:nvSpPr>
          <p:cNvPr id="13" name="Textfeld 12">
            <a:extLst>
              <a:ext uri="{FF2B5EF4-FFF2-40B4-BE49-F238E27FC236}">
                <a16:creationId xmlns:a16="http://schemas.microsoft.com/office/drawing/2014/main" id="{D27E8372-89C6-E349-82E3-C2073C1436BE}"/>
              </a:ext>
            </a:extLst>
          </p:cNvPr>
          <p:cNvSpPr txBox="1"/>
          <p:nvPr/>
        </p:nvSpPr>
        <p:spPr>
          <a:xfrm>
            <a:off x="-2649071" y="4787153"/>
            <a:ext cx="0" cy="0"/>
          </a:xfrm>
          <a:prstGeom prst="rect">
            <a:avLst/>
          </a:prstGeom>
          <a:noFill/>
        </p:spPr>
        <p:txBody>
          <a:bodyPr wrap="none" lIns="0" tIns="0" rIns="0" bIns="0" rtlCol="0">
            <a:noAutofit/>
          </a:bodyPr>
          <a:lstStyle/>
          <a:p>
            <a:pPr algn="l"/>
            <a:endParaRPr lang="de-DE"/>
          </a:p>
        </p:txBody>
      </p:sp>
      <p:sp>
        <p:nvSpPr>
          <p:cNvPr id="17" name="Textfeld 16">
            <a:extLst>
              <a:ext uri="{FF2B5EF4-FFF2-40B4-BE49-F238E27FC236}">
                <a16:creationId xmlns:a16="http://schemas.microsoft.com/office/drawing/2014/main" id="{4E16CA2D-8429-F341-AD79-B11978AA797E}"/>
              </a:ext>
            </a:extLst>
          </p:cNvPr>
          <p:cNvSpPr txBox="1"/>
          <p:nvPr/>
        </p:nvSpPr>
        <p:spPr>
          <a:xfrm>
            <a:off x="-1304365" y="5230906"/>
            <a:ext cx="0" cy="0"/>
          </a:xfrm>
          <a:prstGeom prst="rect">
            <a:avLst/>
          </a:prstGeom>
          <a:noFill/>
        </p:spPr>
        <p:txBody>
          <a:bodyPr wrap="none" lIns="0" tIns="0" rIns="0" bIns="0" rtlCol="0">
            <a:noAutofit/>
          </a:bodyPr>
          <a:lstStyle/>
          <a:p>
            <a:pPr algn="l"/>
            <a:endParaRPr lang="de-DE"/>
          </a:p>
        </p:txBody>
      </p:sp>
      <p:sp>
        <p:nvSpPr>
          <p:cNvPr id="20" name="Textfeld 19">
            <a:extLst>
              <a:ext uri="{FF2B5EF4-FFF2-40B4-BE49-F238E27FC236}">
                <a16:creationId xmlns:a16="http://schemas.microsoft.com/office/drawing/2014/main" id="{DD599365-31CC-A341-8F10-A5AF3053B5F7}"/>
              </a:ext>
            </a:extLst>
          </p:cNvPr>
          <p:cNvSpPr txBox="1"/>
          <p:nvPr/>
        </p:nvSpPr>
        <p:spPr>
          <a:xfrm>
            <a:off x="-2474259" y="4222376"/>
            <a:ext cx="0" cy="0"/>
          </a:xfrm>
          <a:prstGeom prst="rect">
            <a:avLst/>
          </a:prstGeom>
          <a:noFill/>
        </p:spPr>
        <p:txBody>
          <a:bodyPr wrap="none" lIns="0" tIns="0" rIns="0" bIns="0" rtlCol="0">
            <a:noAutofit/>
          </a:bodyPr>
          <a:lstStyle/>
          <a:p>
            <a:pPr algn="l"/>
            <a:endParaRPr lang="de-DE"/>
          </a:p>
        </p:txBody>
      </p:sp>
      <p:pic>
        <p:nvPicPr>
          <p:cNvPr id="25" name="Grafik 24">
            <a:extLst>
              <a:ext uri="{FF2B5EF4-FFF2-40B4-BE49-F238E27FC236}">
                <a16:creationId xmlns:a16="http://schemas.microsoft.com/office/drawing/2014/main" id="{56EF8A4A-206E-4D4A-8632-210CE0A352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8133"/>
          <a:stretch/>
        </p:blipFill>
        <p:spPr>
          <a:xfrm flipH="1">
            <a:off x="4572966" y="2495282"/>
            <a:ext cx="11644764" cy="5211290"/>
          </a:xfrm>
          <a:prstGeom prst="rect">
            <a:avLst/>
          </a:prstGeom>
        </p:spPr>
      </p:pic>
      <p:sp>
        <p:nvSpPr>
          <p:cNvPr id="26" name="Textfeld 25">
            <a:extLst>
              <a:ext uri="{FF2B5EF4-FFF2-40B4-BE49-F238E27FC236}">
                <a16:creationId xmlns:a16="http://schemas.microsoft.com/office/drawing/2014/main" id="{5158959F-C8CB-A540-808E-F3BAFD1E8C82}"/>
              </a:ext>
            </a:extLst>
          </p:cNvPr>
          <p:cNvSpPr txBox="1"/>
          <p:nvPr/>
        </p:nvSpPr>
        <p:spPr>
          <a:xfrm>
            <a:off x="-672353" y="2783541"/>
            <a:ext cx="0" cy="0"/>
          </a:xfrm>
          <a:prstGeom prst="rect">
            <a:avLst/>
          </a:prstGeom>
          <a:noFill/>
        </p:spPr>
        <p:txBody>
          <a:bodyPr wrap="none" lIns="0" tIns="0" rIns="0" bIns="0" rtlCol="0">
            <a:noAutofit/>
          </a:bodyPr>
          <a:lstStyle/>
          <a:p>
            <a:pPr algn="l"/>
            <a:endParaRPr lang="de-DE"/>
          </a:p>
        </p:txBody>
      </p:sp>
      <p:sp>
        <p:nvSpPr>
          <p:cNvPr id="27" name="Textfeld 26">
            <a:extLst>
              <a:ext uri="{FF2B5EF4-FFF2-40B4-BE49-F238E27FC236}">
                <a16:creationId xmlns:a16="http://schemas.microsoft.com/office/drawing/2014/main" id="{77917397-19D6-ED4C-81DD-B44A884D8F0B}"/>
              </a:ext>
            </a:extLst>
          </p:cNvPr>
          <p:cNvSpPr txBox="1"/>
          <p:nvPr/>
        </p:nvSpPr>
        <p:spPr>
          <a:xfrm>
            <a:off x="3576918" y="8310282"/>
            <a:ext cx="0" cy="0"/>
          </a:xfrm>
          <a:prstGeom prst="rect">
            <a:avLst/>
          </a:prstGeom>
          <a:noFill/>
        </p:spPr>
        <p:txBody>
          <a:bodyPr wrap="none" lIns="0" tIns="0" rIns="0" bIns="0" rtlCol="0">
            <a:noAutofit/>
          </a:bodyPr>
          <a:lstStyle/>
          <a:p>
            <a:pPr algn="l"/>
            <a:endParaRPr lang="de-DE"/>
          </a:p>
        </p:txBody>
      </p:sp>
      <p:sp>
        <p:nvSpPr>
          <p:cNvPr id="28" name="Textfeld 27">
            <a:extLst>
              <a:ext uri="{FF2B5EF4-FFF2-40B4-BE49-F238E27FC236}">
                <a16:creationId xmlns:a16="http://schemas.microsoft.com/office/drawing/2014/main" id="{3706E2BE-02AF-4749-B784-9AD352F83000}"/>
              </a:ext>
            </a:extLst>
          </p:cNvPr>
          <p:cNvSpPr txBox="1"/>
          <p:nvPr/>
        </p:nvSpPr>
        <p:spPr>
          <a:xfrm>
            <a:off x="3913094" y="7584141"/>
            <a:ext cx="0" cy="0"/>
          </a:xfrm>
          <a:prstGeom prst="rect">
            <a:avLst/>
          </a:prstGeom>
          <a:noFill/>
        </p:spPr>
        <p:txBody>
          <a:bodyPr wrap="none" lIns="0" tIns="0" rIns="0" bIns="0" rtlCol="0">
            <a:noAutofit/>
          </a:bodyPr>
          <a:lstStyle/>
          <a:p>
            <a:pPr algn="l"/>
            <a:endParaRPr lang="de-DE"/>
          </a:p>
        </p:txBody>
      </p:sp>
      <p:sp>
        <p:nvSpPr>
          <p:cNvPr id="29" name="Textfeld 28">
            <a:extLst>
              <a:ext uri="{FF2B5EF4-FFF2-40B4-BE49-F238E27FC236}">
                <a16:creationId xmlns:a16="http://schemas.microsoft.com/office/drawing/2014/main" id="{D9AB8DAA-71E4-0146-BB77-DECFE6E99177}"/>
              </a:ext>
            </a:extLst>
          </p:cNvPr>
          <p:cNvSpPr txBox="1"/>
          <p:nvPr/>
        </p:nvSpPr>
        <p:spPr>
          <a:xfrm>
            <a:off x="-556893" y="2693164"/>
            <a:ext cx="0" cy="0"/>
          </a:xfrm>
          <a:prstGeom prst="rect">
            <a:avLst/>
          </a:prstGeom>
          <a:noFill/>
        </p:spPr>
        <p:txBody>
          <a:bodyPr wrap="none" lIns="0" tIns="0" rIns="0" bIns="0" rtlCol="0">
            <a:noAutofit/>
          </a:bodyPr>
          <a:lstStyle/>
          <a:p>
            <a:pPr algn="l"/>
            <a:endParaRPr lang="de-DE"/>
          </a:p>
        </p:txBody>
      </p:sp>
      <p:sp>
        <p:nvSpPr>
          <p:cNvPr id="30" name="Textfeld 29">
            <a:extLst>
              <a:ext uri="{FF2B5EF4-FFF2-40B4-BE49-F238E27FC236}">
                <a16:creationId xmlns:a16="http://schemas.microsoft.com/office/drawing/2014/main" id="{CB038205-4637-F643-9012-9E1CDB7DC82D}"/>
              </a:ext>
            </a:extLst>
          </p:cNvPr>
          <p:cNvSpPr txBox="1"/>
          <p:nvPr/>
        </p:nvSpPr>
        <p:spPr>
          <a:xfrm>
            <a:off x="-207269" y="2531799"/>
            <a:ext cx="0" cy="0"/>
          </a:xfrm>
          <a:prstGeom prst="rect">
            <a:avLst/>
          </a:prstGeom>
          <a:noFill/>
        </p:spPr>
        <p:txBody>
          <a:bodyPr wrap="none" lIns="0" tIns="0" rIns="0" bIns="0" rtlCol="0">
            <a:noAutofit/>
          </a:bodyPr>
          <a:lstStyle/>
          <a:p>
            <a:pPr algn="l"/>
            <a:endParaRPr lang="de-DE"/>
          </a:p>
        </p:txBody>
      </p:sp>
      <p:sp>
        <p:nvSpPr>
          <p:cNvPr id="31" name="Textfeld 30">
            <a:extLst>
              <a:ext uri="{FF2B5EF4-FFF2-40B4-BE49-F238E27FC236}">
                <a16:creationId xmlns:a16="http://schemas.microsoft.com/office/drawing/2014/main" id="{9D319947-3281-664C-A2FD-CE12B6ED9FE8}"/>
              </a:ext>
            </a:extLst>
          </p:cNvPr>
          <p:cNvSpPr txBox="1"/>
          <p:nvPr/>
        </p:nvSpPr>
        <p:spPr>
          <a:xfrm>
            <a:off x="3482788" y="-1169894"/>
            <a:ext cx="0" cy="0"/>
          </a:xfrm>
          <a:prstGeom prst="rect">
            <a:avLst/>
          </a:prstGeom>
          <a:noFill/>
        </p:spPr>
        <p:txBody>
          <a:bodyPr wrap="none" lIns="0" tIns="0" rIns="0" bIns="0" rtlCol="0">
            <a:noAutofit/>
          </a:bodyPr>
          <a:lstStyle/>
          <a:p>
            <a:pPr algn="l"/>
            <a:endParaRPr lang="de-DE"/>
          </a:p>
        </p:txBody>
      </p:sp>
      <p:sp>
        <p:nvSpPr>
          <p:cNvPr id="12" name="Textfeld 11">
            <a:extLst>
              <a:ext uri="{FF2B5EF4-FFF2-40B4-BE49-F238E27FC236}">
                <a16:creationId xmlns:a16="http://schemas.microsoft.com/office/drawing/2014/main" id="{19845C53-F65B-75DA-AD03-460FAA46FF55}"/>
              </a:ext>
            </a:extLst>
          </p:cNvPr>
          <p:cNvSpPr txBox="1"/>
          <p:nvPr/>
        </p:nvSpPr>
        <p:spPr>
          <a:xfrm>
            <a:off x="-876300" y="101600"/>
            <a:ext cx="0" cy="0"/>
          </a:xfrm>
          <a:prstGeom prst="rect">
            <a:avLst/>
          </a:prstGeom>
          <a:noFill/>
        </p:spPr>
        <p:txBody>
          <a:bodyPr wrap="none" lIns="0" tIns="0" rIns="0" bIns="0" rtlCol="0">
            <a:noAutofit/>
          </a:bodyPr>
          <a:lstStyle/>
          <a:p>
            <a:pPr algn="l"/>
            <a:endParaRPr lang="de-DE" dirty="0"/>
          </a:p>
        </p:txBody>
      </p:sp>
      <p:sp>
        <p:nvSpPr>
          <p:cNvPr id="10" name="Grafik 6">
            <a:extLst>
              <a:ext uri="{FF2B5EF4-FFF2-40B4-BE49-F238E27FC236}">
                <a16:creationId xmlns:a16="http://schemas.microsoft.com/office/drawing/2014/main" id="{B8C6D500-7D61-4F56-600C-9990EC41513D}"/>
              </a:ext>
            </a:extLst>
          </p:cNvPr>
          <p:cNvSpPr>
            <a:spLocks noChangeAspect="1"/>
          </p:cNvSpPr>
          <p:nvPr/>
        </p:nvSpPr>
        <p:spPr>
          <a:xfrm>
            <a:off x="512004" y="269897"/>
            <a:ext cx="701388" cy="105924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24" name="Fußzeilenplatzhalter 4">
            <a:extLst>
              <a:ext uri="{FF2B5EF4-FFF2-40B4-BE49-F238E27FC236}">
                <a16:creationId xmlns:a16="http://schemas.microsoft.com/office/drawing/2014/main" id="{1E709B4D-E9DA-C845-C46D-6C663FED8DE4}"/>
              </a:ext>
            </a:extLst>
          </p:cNvPr>
          <p:cNvSpPr>
            <a:spLocks noGrp="1"/>
          </p:cNvSpPr>
          <p:nvPr>
            <p:ph type="ftr" sz="quarter" idx="3"/>
          </p:nvPr>
        </p:nvSpPr>
        <p:spPr>
          <a:xfrm>
            <a:off x="2299387" y="6440400"/>
            <a:ext cx="8010121" cy="180000"/>
          </a:xfrm>
        </p:spPr>
        <p:txBody>
          <a:bodyPr/>
          <a:lstStyle/>
          <a:p>
            <a:r>
              <a:rPr lang="en-GB" dirty="0">
                <a:solidFill>
                  <a:schemeClr val="bg1"/>
                </a:solidFill>
              </a:rPr>
              <a:t>Deep Dive: Data and Algorithms in the Platform Economy</a:t>
            </a:r>
          </a:p>
        </p:txBody>
      </p:sp>
      <p:sp>
        <p:nvSpPr>
          <p:cNvPr id="32" name="Foliennummernplatzhalter 5">
            <a:extLst>
              <a:ext uri="{FF2B5EF4-FFF2-40B4-BE49-F238E27FC236}">
                <a16:creationId xmlns:a16="http://schemas.microsoft.com/office/drawing/2014/main" id="{1404CBAB-D03D-4883-9C95-A2A9E1992423}"/>
              </a:ext>
            </a:extLst>
          </p:cNvPr>
          <p:cNvSpPr>
            <a:spLocks noGrp="1"/>
          </p:cNvSpPr>
          <p:nvPr>
            <p:ph type="sldNum" sz="quarter" idx="12"/>
          </p:nvPr>
        </p:nvSpPr>
        <p:spPr>
          <a:xfrm>
            <a:off x="378506" y="6440400"/>
            <a:ext cx="335869" cy="180000"/>
          </a:xfrm>
        </p:spPr>
        <p:txBody>
          <a:bodyPr/>
          <a:lstStyle/>
          <a:p>
            <a:fld id="{D5CAEDA0-6F27-4F9B-B320-EDE47966784F}" type="slidenum">
              <a:rPr lang="en-US" smtClean="0">
                <a:solidFill>
                  <a:schemeClr val="bg1"/>
                </a:solidFill>
              </a:rPr>
              <a:pPr/>
              <a:t>3</a:t>
            </a:fld>
            <a:endParaRPr lang="en-US" dirty="0">
              <a:solidFill>
                <a:schemeClr val="bg1"/>
              </a:solidFill>
            </a:endParaRPr>
          </a:p>
        </p:txBody>
      </p:sp>
      <p:sp>
        <p:nvSpPr>
          <p:cNvPr id="33" name="Datumsplatzhalter 3">
            <a:extLst>
              <a:ext uri="{FF2B5EF4-FFF2-40B4-BE49-F238E27FC236}">
                <a16:creationId xmlns:a16="http://schemas.microsoft.com/office/drawing/2014/main" id="{8EDEBF2A-549D-C33D-E865-91A9A3DBB2C0}"/>
              </a:ext>
            </a:extLst>
          </p:cNvPr>
          <p:cNvSpPr>
            <a:spLocks noGrp="1"/>
          </p:cNvSpPr>
          <p:nvPr>
            <p:ph type="dt" sz="half" idx="2"/>
          </p:nvPr>
        </p:nvSpPr>
        <p:spPr>
          <a:xfrm>
            <a:off x="1092881" y="6440400"/>
            <a:ext cx="828000" cy="180000"/>
          </a:xfrm>
        </p:spPr>
        <p:txBody>
          <a:bodyPr/>
          <a:lstStyle/>
          <a:p>
            <a:fld id="{3E2DDB18-8BDF-F343-921E-0BCCA121AD8E}" type="datetime1">
              <a:rPr lang="de-DE" smtClean="0">
                <a:solidFill>
                  <a:schemeClr val="bg1"/>
                </a:solidFill>
              </a:rPr>
              <a:t>21.05.26</a:t>
            </a:fld>
            <a:endParaRPr lang="en-US" dirty="0">
              <a:solidFill>
                <a:schemeClr val="bg1"/>
              </a:solidFill>
            </a:endParaRPr>
          </a:p>
        </p:txBody>
      </p:sp>
      <p:sp>
        <p:nvSpPr>
          <p:cNvPr id="4" name="Titel 1">
            <a:extLst>
              <a:ext uri="{FF2B5EF4-FFF2-40B4-BE49-F238E27FC236}">
                <a16:creationId xmlns:a16="http://schemas.microsoft.com/office/drawing/2014/main" id="{16788785-896D-9027-599A-8A0FEA558FF0}"/>
              </a:ext>
            </a:extLst>
          </p:cNvPr>
          <p:cNvSpPr txBox="1">
            <a:spLocks/>
          </p:cNvSpPr>
          <p:nvPr/>
        </p:nvSpPr>
        <p:spPr>
          <a:xfrm>
            <a:off x="1009649" y="581449"/>
            <a:ext cx="10006694" cy="1286506"/>
          </a:xfrm>
          <a:prstGeom prst="rect">
            <a:avLst/>
          </a:prstGeom>
        </p:spPr>
        <p:txBody>
          <a:bodyPr vert="horz" wrap="square" lIns="0" tIns="45720" rIns="91440" bIns="45720" rtlCol="0" anchor="ctr" anchorCtr="0">
            <a:spAutoFit/>
          </a:bodyPr>
          <a:lstStyle>
            <a:lvl1pPr algn="l" defTabSz="914400" rtl="0" eaLnBrk="1" latinLnBrk="0" hangingPunct="1">
              <a:lnSpc>
                <a:spcPct val="97000"/>
              </a:lnSpc>
              <a:spcBef>
                <a:spcPct val="0"/>
              </a:spcBef>
              <a:buNone/>
              <a:defRPr sz="2600" b="1" kern="1200">
                <a:solidFill>
                  <a:schemeClr val="accent4"/>
                </a:solidFill>
                <a:latin typeface="+mj-lt"/>
                <a:ea typeface="+mj-ea"/>
                <a:cs typeface="+mj-cs"/>
              </a:defRPr>
            </a:lvl1pPr>
          </a:lstStyle>
          <a:p>
            <a:r>
              <a:rPr lang="en-GB" sz="4000" dirty="0">
                <a:solidFill>
                  <a:schemeClr val="bg1"/>
                </a:solidFill>
                <a:latin typeface="Arial" panose="020B0604020202020204" pitchFamily="34" charset="0"/>
              </a:rPr>
              <a:t>Part 1: Data, Algorithms and their Positive and Negative Consequences</a:t>
            </a:r>
          </a:p>
        </p:txBody>
      </p:sp>
      <p:sp>
        <p:nvSpPr>
          <p:cNvPr id="5" name="Grafik 6">
            <a:extLst>
              <a:ext uri="{FF2B5EF4-FFF2-40B4-BE49-F238E27FC236}">
                <a16:creationId xmlns:a16="http://schemas.microsoft.com/office/drawing/2014/main" id="{F9038DE5-FD8A-4AFB-95F5-8937A8361CCA}"/>
              </a:ext>
            </a:extLst>
          </p:cNvPr>
          <p:cNvSpPr>
            <a:spLocks noChangeAspect="1"/>
          </p:cNvSpPr>
          <p:nvPr/>
        </p:nvSpPr>
        <p:spPr>
          <a:xfrm rot="10800000">
            <a:off x="9823093" y="1120264"/>
            <a:ext cx="701389" cy="1059241"/>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Tree>
    <p:extLst>
      <p:ext uri="{BB962C8B-B14F-4D97-AF65-F5344CB8AC3E}">
        <p14:creationId xmlns:p14="http://schemas.microsoft.com/office/powerpoint/2010/main" val="1187427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Oval 50">
            <a:extLst>
              <a:ext uri="{FF2B5EF4-FFF2-40B4-BE49-F238E27FC236}">
                <a16:creationId xmlns:a16="http://schemas.microsoft.com/office/drawing/2014/main" id="{C0D4E2EC-1172-C129-D014-622EA934C391}"/>
              </a:ext>
            </a:extLst>
          </p:cNvPr>
          <p:cNvSpPr/>
          <p:nvPr/>
        </p:nvSpPr>
        <p:spPr>
          <a:xfrm>
            <a:off x="7271721" y="1440260"/>
            <a:ext cx="3908230" cy="3908230"/>
          </a:xfrm>
          <a:prstGeom prst="ellipse">
            <a:avLst/>
          </a:prstGeom>
          <a:solidFill>
            <a:schemeClr val="bg2">
              <a:lumMod val="40000"/>
              <a:lumOff val="60000"/>
            </a:schemeClr>
          </a:solidFill>
          <a:ln>
            <a:noFill/>
          </a:ln>
          <a:effectLst>
            <a:outerShdw blurRad="618068" sx="116730" sy="11673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 name="Oval 49">
            <a:extLst>
              <a:ext uri="{FF2B5EF4-FFF2-40B4-BE49-F238E27FC236}">
                <a16:creationId xmlns:a16="http://schemas.microsoft.com/office/drawing/2014/main" id="{D7857FC7-F13C-2434-D5FA-1552330972F8}"/>
              </a:ext>
            </a:extLst>
          </p:cNvPr>
          <p:cNvSpPr/>
          <p:nvPr/>
        </p:nvSpPr>
        <p:spPr>
          <a:xfrm>
            <a:off x="858224" y="1514003"/>
            <a:ext cx="3908230" cy="3908230"/>
          </a:xfrm>
          <a:prstGeom prst="ellipse">
            <a:avLst/>
          </a:prstGeom>
          <a:solidFill>
            <a:schemeClr val="bg2">
              <a:lumMod val="40000"/>
              <a:lumOff val="60000"/>
            </a:schemeClr>
          </a:solidFill>
          <a:ln>
            <a:noFill/>
          </a:ln>
          <a:effectLst>
            <a:outerShdw blurRad="618068" sx="116730" sy="11673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xfrm>
            <a:off x="503239" y="535913"/>
            <a:ext cx="11183936" cy="480453"/>
          </a:xfrm>
          <a:prstGeom prst="rect">
            <a:avLst/>
          </a:prstGeom>
        </p:spPr>
        <p:txBody>
          <a:bodyPr/>
          <a:lstStyle/>
          <a:p>
            <a:pPr marL="9525"/>
            <a:r>
              <a:rPr lang="en-GB" b="0" dirty="0">
                <a:solidFill>
                  <a:schemeClr val="accent4"/>
                </a:solidFill>
                <a:latin typeface="Arial" panose="020B0604020202020204" pitchFamily="34" charset="0"/>
                <a:cs typeface="Arial"/>
              </a:rPr>
              <a:t>Learn - Data, Algorithms and their Consequences</a:t>
            </a: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Data and Algorithms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4</a:t>
            </a:fld>
            <a:endParaRPr lang="de-DE"/>
          </a:p>
        </p:txBody>
      </p:sp>
      <p:graphicFrame>
        <p:nvGraphicFramePr>
          <p:cNvPr id="4" name="Content Placeholder 2">
            <a:extLst>
              <a:ext uri="{FF2B5EF4-FFF2-40B4-BE49-F238E27FC236}">
                <a16:creationId xmlns:a16="http://schemas.microsoft.com/office/drawing/2014/main" id="{C7080F06-2AD2-6358-CE8B-07C79A132E54}"/>
              </a:ext>
            </a:extLst>
          </p:cNvPr>
          <p:cNvGraphicFramePr/>
          <p:nvPr>
            <p:extLst>
              <p:ext uri="{D42A27DB-BD31-4B8C-83A1-F6EECF244321}">
                <p14:modId xmlns:p14="http://schemas.microsoft.com/office/powerpoint/2010/main" val="2789266492"/>
              </p:ext>
            </p:extLst>
          </p:nvPr>
        </p:nvGraphicFramePr>
        <p:xfrm>
          <a:off x="5804822" y="1233488"/>
          <a:ext cx="6307262" cy="49258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Content Placeholder 2">
            <a:extLst>
              <a:ext uri="{FF2B5EF4-FFF2-40B4-BE49-F238E27FC236}">
                <a16:creationId xmlns:a16="http://schemas.microsoft.com/office/drawing/2014/main" id="{73853D47-51AF-C834-018A-CE3F1C765EBD}"/>
              </a:ext>
            </a:extLst>
          </p:cNvPr>
          <p:cNvGraphicFramePr/>
          <p:nvPr>
            <p:extLst>
              <p:ext uri="{D42A27DB-BD31-4B8C-83A1-F6EECF244321}">
                <p14:modId xmlns:p14="http://schemas.microsoft.com/office/powerpoint/2010/main" val="4126679333"/>
              </p:ext>
            </p:extLst>
          </p:nvPr>
        </p:nvGraphicFramePr>
        <p:xfrm>
          <a:off x="-417487" y="1233488"/>
          <a:ext cx="6650840" cy="51580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23" name="Gruppieren 22">
            <a:extLst>
              <a:ext uri="{FF2B5EF4-FFF2-40B4-BE49-F238E27FC236}">
                <a16:creationId xmlns:a16="http://schemas.microsoft.com/office/drawing/2014/main" id="{16C8C0C8-94C0-7D12-B3C7-335F79CD9707}"/>
              </a:ext>
            </a:extLst>
          </p:cNvPr>
          <p:cNvGrpSpPr/>
          <p:nvPr/>
        </p:nvGrpSpPr>
        <p:grpSpPr>
          <a:xfrm>
            <a:off x="2299387" y="2813821"/>
            <a:ext cx="1470089" cy="1470089"/>
            <a:chOff x="8789642" y="3429000"/>
            <a:chExt cx="2133544" cy="2133544"/>
          </a:xfrm>
        </p:grpSpPr>
        <p:sp>
          <p:nvSpPr>
            <p:cNvPr id="24" name="Oval 23">
              <a:extLst>
                <a:ext uri="{FF2B5EF4-FFF2-40B4-BE49-F238E27FC236}">
                  <a16:creationId xmlns:a16="http://schemas.microsoft.com/office/drawing/2014/main" id="{42CC9950-7754-E974-E384-C0C1D5A5D1DC}"/>
                </a:ext>
              </a:extLst>
            </p:cNvPr>
            <p:cNvSpPr/>
            <p:nvPr/>
          </p:nvSpPr>
          <p:spPr>
            <a:xfrm>
              <a:off x="8789642" y="3429000"/>
              <a:ext cx="2133544" cy="21335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5" name="Grafik 49">
              <a:extLst>
                <a:ext uri="{FF2B5EF4-FFF2-40B4-BE49-F238E27FC236}">
                  <a16:creationId xmlns:a16="http://schemas.microsoft.com/office/drawing/2014/main" id="{26C27EE1-C35C-E8BB-700E-C6E407CD5926}"/>
                </a:ext>
              </a:extLst>
            </p:cNvPr>
            <p:cNvGrpSpPr/>
            <p:nvPr/>
          </p:nvGrpSpPr>
          <p:grpSpPr>
            <a:xfrm>
              <a:off x="9193649" y="3703881"/>
              <a:ext cx="1200508" cy="1533460"/>
              <a:chOff x="9255995" y="3766227"/>
              <a:chExt cx="1200508" cy="1533460"/>
            </a:xfrm>
            <a:solidFill>
              <a:schemeClr val="bg1"/>
            </a:solidFill>
          </p:grpSpPr>
          <p:sp>
            <p:nvSpPr>
              <p:cNvPr id="26" name="Freihandform 25">
                <a:extLst>
                  <a:ext uri="{FF2B5EF4-FFF2-40B4-BE49-F238E27FC236}">
                    <a16:creationId xmlns:a16="http://schemas.microsoft.com/office/drawing/2014/main" id="{BFD57590-F9D8-3DBE-F769-D7B72C6F0EAB}"/>
                  </a:ext>
                </a:extLst>
              </p:cNvPr>
              <p:cNvSpPr/>
              <p:nvPr/>
            </p:nvSpPr>
            <p:spPr>
              <a:xfrm>
                <a:off x="9543768" y="3766227"/>
                <a:ext cx="912735" cy="1461953"/>
              </a:xfrm>
              <a:custGeom>
                <a:avLst/>
                <a:gdLst>
                  <a:gd name="connsiteX0" fmla="*/ 225030 w 912735"/>
                  <a:gd name="connsiteY0" fmla="*/ 1438518 h 1461953"/>
                  <a:gd name="connsiteX1" fmla="*/ 246868 w 912735"/>
                  <a:gd name="connsiteY1" fmla="*/ 1461455 h 1461953"/>
                  <a:gd name="connsiteX2" fmla="*/ 740604 w 912735"/>
                  <a:gd name="connsiteY2" fmla="*/ 1461952 h 1461953"/>
                  <a:gd name="connsiteX3" fmla="*/ 852335 w 912735"/>
                  <a:gd name="connsiteY3" fmla="*/ 1447563 h 1461953"/>
                  <a:gd name="connsiteX4" fmla="*/ 912329 w 912735"/>
                  <a:gd name="connsiteY4" fmla="*/ 1314317 h 1461953"/>
                  <a:gd name="connsiteX5" fmla="*/ 911732 w 912735"/>
                  <a:gd name="connsiteY5" fmla="*/ 145937 h 1461953"/>
                  <a:gd name="connsiteX6" fmla="*/ 898848 w 912735"/>
                  <a:gd name="connsiteY6" fmla="*/ 62366 h 1461953"/>
                  <a:gd name="connsiteX7" fmla="*/ 764283 w 912735"/>
                  <a:gd name="connsiteY7" fmla="*/ 936 h 1461953"/>
                  <a:gd name="connsiteX8" fmla="*/ 159016 w 912735"/>
                  <a:gd name="connsiteY8" fmla="*/ 141 h 1461953"/>
                  <a:gd name="connsiteX9" fmla="*/ 10149 w 912735"/>
                  <a:gd name="connsiteY9" fmla="*/ 71535 h 1461953"/>
                  <a:gd name="connsiteX10" fmla="*/ 896 w 912735"/>
                  <a:gd name="connsiteY10" fmla="*/ 147453 h 1461953"/>
                  <a:gd name="connsiteX11" fmla="*/ 1 w 912735"/>
                  <a:gd name="connsiteY11" fmla="*/ 919398 h 1461953"/>
                  <a:gd name="connsiteX12" fmla="*/ 23556 w 912735"/>
                  <a:gd name="connsiteY12" fmla="*/ 942335 h 1461953"/>
                  <a:gd name="connsiteX13" fmla="*/ 24874 w 912735"/>
                  <a:gd name="connsiteY13" fmla="*/ 942335 h 1461953"/>
                  <a:gd name="connsiteX14" fmla="*/ 48230 w 912735"/>
                  <a:gd name="connsiteY14" fmla="*/ 918106 h 1461953"/>
                  <a:gd name="connsiteX15" fmla="*/ 47733 w 912735"/>
                  <a:gd name="connsiteY15" fmla="*/ 138010 h 1461953"/>
                  <a:gd name="connsiteX16" fmla="*/ 195405 w 912735"/>
                  <a:gd name="connsiteY16" fmla="*/ 47406 h 1461953"/>
                  <a:gd name="connsiteX17" fmla="*/ 710184 w 912735"/>
                  <a:gd name="connsiteY17" fmla="*/ 48201 h 1461953"/>
                  <a:gd name="connsiteX18" fmla="*/ 783858 w 912735"/>
                  <a:gd name="connsiteY18" fmla="*/ 49518 h 1461953"/>
                  <a:gd name="connsiteX19" fmla="*/ 862980 w 912735"/>
                  <a:gd name="connsiteY19" fmla="*/ 103418 h 1461953"/>
                  <a:gd name="connsiteX20" fmla="*/ 864896 w 912735"/>
                  <a:gd name="connsiteY20" fmla="*/ 320832 h 1461953"/>
                  <a:gd name="connsiteX21" fmla="*/ 865095 w 912735"/>
                  <a:gd name="connsiteY21" fmla="*/ 1337651 h 1461953"/>
                  <a:gd name="connsiteX22" fmla="*/ 760801 w 912735"/>
                  <a:gd name="connsiteY22" fmla="*/ 1414090 h 1461953"/>
                  <a:gd name="connsiteX23" fmla="*/ 249754 w 912735"/>
                  <a:gd name="connsiteY23" fmla="*/ 1413891 h 1461953"/>
                  <a:gd name="connsiteX24" fmla="*/ 225204 w 912735"/>
                  <a:gd name="connsiteY24" fmla="*/ 1437226 h 1461953"/>
                  <a:gd name="connsiteX25" fmla="*/ 225104 w 912735"/>
                  <a:gd name="connsiteY25" fmla="*/ 1438543 h 1461953"/>
                  <a:gd name="connsiteX26" fmla="*/ 225104 w 912735"/>
                  <a:gd name="connsiteY26" fmla="*/ 1438543 h 1461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735" h="1461953">
                    <a:moveTo>
                      <a:pt x="225030" y="1438518"/>
                    </a:moveTo>
                    <a:cubicBezTo>
                      <a:pt x="224333" y="1450993"/>
                      <a:pt x="234382" y="1461554"/>
                      <a:pt x="246868" y="1461455"/>
                    </a:cubicBezTo>
                    <a:cubicBezTo>
                      <a:pt x="265498" y="1461355"/>
                      <a:pt x="430060" y="1461455"/>
                      <a:pt x="740604" y="1461952"/>
                    </a:cubicBezTo>
                    <a:cubicBezTo>
                      <a:pt x="799703" y="1462051"/>
                      <a:pt x="836938" y="1457230"/>
                      <a:pt x="852335" y="1447563"/>
                    </a:cubicBezTo>
                    <a:cubicBezTo>
                      <a:pt x="902554" y="1416178"/>
                      <a:pt x="912229" y="1378778"/>
                      <a:pt x="912329" y="1314317"/>
                    </a:cubicBezTo>
                    <a:cubicBezTo>
                      <a:pt x="913025" y="836920"/>
                      <a:pt x="912826" y="447444"/>
                      <a:pt x="911732" y="145937"/>
                    </a:cubicBezTo>
                    <a:cubicBezTo>
                      <a:pt x="911533" y="103592"/>
                      <a:pt x="907205" y="75735"/>
                      <a:pt x="898848" y="62366"/>
                    </a:cubicBezTo>
                    <a:cubicBezTo>
                      <a:pt x="867557" y="12591"/>
                      <a:pt x="827486" y="936"/>
                      <a:pt x="764283" y="936"/>
                    </a:cubicBezTo>
                    <a:cubicBezTo>
                      <a:pt x="408943" y="1433"/>
                      <a:pt x="207220" y="1234"/>
                      <a:pt x="159016" y="141"/>
                    </a:cubicBezTo>
                    <a:cubicBezTo>
                      <a:pt x="84023" y="-1474"/>
                      <a:pt x="40246" y="10106"/>
                      <a:pt x="10149" y="71535"/>
                    </a:cubicBezTo>
                    <a:cubicBezTo>
                      <a:pt x="3806" y="84607"/>
                      <a:pt x="697" y="109954"/>
                      <a:pt x="896" y="147453"/>
                    </a:cubicBezTo>
                    <a:cubicBezTo>
                      <a:pt x="2214" y="383082"/>
                      <a:pt x="1891" y="640331"/>
                      <a:pt x="1" y="919398"/>
                    </a:cubicBezTo>
                    <a:cubicBezTo>
                      <a:pt x="-99" y="932270"/>
                      <a:pt x="10671" y="942732"/>
                      <a:pt x="23556" y="942335"/>
                    </a:cubicBezTo>
                    <a:lnTo>
                      <a:pt x="24874" y="942335"/>
                    </a:lnTo>
                    <a:cubicBezTo>
                      <a:pt x="37957" y="941937"/>
                      <a:pt x="48330" y="931177"/>
                      <a:pt x="48230" y="918106"/>
                    </a:cubicBezTo>
                    <a:cubicBezTo>
                      <a:pt x="47534" y="709340"/>
                      <a:pt x="47335" y="449258"/>
                      <a:pt x="47733" y="138010"/>
                    </a:cubicBezTo>
                    <a:cubicBezTo>
                      <a:pt x="47932" y="37640"/>
                      <a:pt x="111359" y="48102"/>
                      <a:pt x="195405" y="47406"/>
                    </a:cubicBezTo>
                    <a:cubicBezTo>
                      <a:pt x="406679" y="45592"/>
                      <a:pt x="578206" y="45890"/>
                      <a:pt x="710184" y="48201"/>
                    </a:cubicBezTo>
                    <a:cubicBezTo>
                      <a:pt x="758189" y="49096"/>
                      <a:pt x="782764" y="49518"/>
                      <a:pt x="783858" y="49518"/>
                    </a:cubicBezTo>
                    <a:cubicBezTo>
                      <a:pt x="823531" y="47803"/>
                      <a:pt x="858652" y="61695"/>
                      <a:pt x="862980" y="103418"/>
                    </a:cubicBezTo>
                    <a:cubicBezTo>
                      <a:pt x="870019" y="172899"/>
                      <a:pt x="864896" y="241908"/>
                      <a:pt x="864896" y="320832"/>
                    </a:cubicBezTo>
                    <a:cubicBezTo>
                      <a:pt x="865095" y="695945"/>
                      <a:pt x="865194" y="1034852"/>
                      <a:pt x="865095" y="1337651"/>
                    </a:cubicBezTo>
                    <a:cubicBezTo>
                      <a:pt x="864995" y="1401119"/>
                      <a:pt x="819900" y="1415184"/>
                      <a:pt x="760801" y="1414090"/>
                    </a:cubicBezTo>
                    <a:cubicBezTo>
                      <a:pt x="728888" y="1413494"/>
                      <a:pt x="558581" y="1413394"/>
                      <a:pt x="249754" y="1413891"/>
                    </a:cubicBezTo>
                    <a:cubicBezTo>
                      <a:pt x="236670" y="1413891"/>
                      <a:pt x="225900" y="1424154"/>
                      <a:pt x="225204" y="1437226"/>
                    </a:cubicBezTo>
                    <a:lnTo>
                      <a:pt x="225104" y="1438543"/>
                    </a:lnTo>
                    <a:lnTo>
                      <a:pt x="225104" y="1438543"/>
                    </a:lnTo>
                    <a:close/>
                  </a:path>
                </a:pathLst>
              </a:custGeom>
              <a:solidFill>
                <a:schemeClr val="bg1"/>
              </a:solidFill>
              <a:ln w="2485" cap="flat">
                <a:noFill/>
                <a:prstDash val="solid"/>
                <a:miter/>
              </a:ln>
            </p:spPr>
            <p:txBody>
              <a:bodyPr rtlCol="0" anchor="ctr"/>
              <a:lstStyle/>
              <a:p>
                <a:endParaRPr lang="en-GB"/>
              </a:p>
            </p:txBody>
          </p:sp>
          <p:sp>
            <p:nvSpPr>
              <p:cNvPr id="27" name="Freihandform 26">
                <a:extLst>
                  <a:ext uri="{FF2B5EF4-FFF2-40B4-BE49-F238E27FC236}">
                    <a16:creationId xmlns:a16="http://schemas.microsoft.com/office/drawing/2014/main" id="{186AB4E8-7931-6367-2B49-C8CE203582BE}"/>
                  </a:ext>
                </a:extLst>
              </p:cNvPr>
              <p:cNvSpPr/>
              <p:nvPr/>
            </p:nvSpPr>
            <p:spPr>
              <a:xfrm>
                <a:off x="9880329" y="3886742"/>
                <a:ext cx="239355" cy="46047"/>
              </a:xfrm>
              <a:custGeom>
                <a:avLst/>
                <a:gdLst>
                  <a:gd name="connsiteX0" fmla="*/ 0 w 239355"/>
                  <a:gd name="connsiteY0" fmla="*/ 24527 h 46047"/>
                  <a:gd name="connsiteX1" fmla="*/ 21540 w 239355"/>
                  <a:gd name="connsiteY1" fmla="*/ 46047 h 46047"/>
                  <a:gd name="connsiteX2" fmla="*/ 217816 w 239355"/>
                  <a:gd name="connsiteY2" fmla="*/ 46047 h 46047"/>
                  <a:gd name="connsiteX3" fmla="*/ 239356 w 239355"/>
                  <a:gd name="connsiteY3" fmla="*/ 24527 h 46047"/>
                  <a:gd name="connsiteX4" fmla="*/ 239356 w 239355"/>
                  <a:gd name="connsiteY4" fmla="*/ 21520 h 46047"/>
                  <a:gd name="connsiteX5" fmla="*/ 217816 w 239355"/>
                  <a:gd name="connsiteY5" fmla="*/ 0 h 46047"/>
                  <a:gd name="connsiteX6" fmla="*/ 21540 w 239355"/>
                  <a:gd name="connsiteY6" fmla="*/ 0 h 46047"/>
                  <a:gd name="connsiteX7" fmla="*/ 0 w 239355"/>
                  <a:gd name="connsiteY7" fmla="*/ 21520 h 46047"/>
                  <a:gd name="connsiteX8" fmla="*/ 0 w 239355"/>
                  <a:gd name="connsiteY8" fmla="*/ 24527 h 46047"/>
                  <a:gd name="connsiteX9" fmla="*/ 0 w 239355"/>
                  <a:gd name="connsiteY9" fmla="*/ 24527 h 46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355" h="46047">
                    <a:moveTo>
                      <a:pt x="0" y="24527"/>
                    </a:moveTo>
                    <a:cubicBezTo>
                      <a:pt x="0" y="36405"/>
                      <a:pt x="9676" y="46047"/>
                      <a:pt x="21540" y="46047"/>
                    </a:cubicBezTo>
                    <a:lnTo>
                      <a:pt x="217816" y="46047"/>
                    </a:lnTo>
                    <a:cubicBezTo>
                      <a:pt x="229705" y="46047"/>
                      <a:pt x="239356" y="36381"/>
                      <a:pt x="239356" y="24527"/>
                    </a:cubicBezTo>
                    <a:lnTo>
                      <a:pt x="239356" y="21520"/>
                    </a:lnTo>
                    <a:cubicBezTo>
                      <a:pt x="239356" y="9642"/>
                      <a:pt x="229705" y="0"/>
                      <a:pt x="217816" y="0"/>
                    </a:cubicBezTo>
                    <a:lnTo>
                      <a:pt x="21540" y="0"/>
                    </a:lnTo>
                    <a:cubicBezTo>
                      <a:pt x="9651" y="0"/>
                      <a:pt x="0" y="9667"/>
                      <a:pt x="0" y="21520"/>
                    </a:cubicBezTo>
                    <a:lnTo>
                      <a:pt x="0" y="24527"/>
                    </a:lnTo>
                    <a:lnTo>
                      <a:pt x="0" y="24527"/>
                    </a:lnTo>
                    <a:close/>
                  </a:path>
                </a:pathLst>
              </a:custGeom>
              <a:solidFill>
                <a:schemeClr val="bg1"/>
              </a:solidFill>
              <a:ln w="2485" cap="flat">
                <a:noFill/>
                <a:prstDash val="solid"/>
                <a:miter/>
              </a:ln>
            </p:spPr>
            <p:txBody>
              <a:bodyPr rtlCol="0" anchor="ctr"/>
              <a:lstStyle/>
              <a:p>
                <a:endParaRPr lang="en-GB"/>
              </a:p>
            </p:txBody>
          </p:sp>
          <p:sp>
            <p:nvSpPr>
              <p:cNvPr id="29" name="Freihandform 28">
                <a:extLst>
                  <a:ext uri="{FF2B5EF4-FFF2-40B4-BE49-F238E27FC236}">
                    <a16:creationId xmlns:a16="http://schemas.microsoft.com/office/drawing/2014/main" id="{85AB91D7-7D45-22B1-0F35-CFE4D19B4CE3}"/>
                  </a:ext>
                </a:extLst>
              </p:cNvPr>
              <p:cNvSpPr/>
              <p:nvPr/>
            </p:nvSpPr>
            <p:spPr>
              <a:xfrm>
                <a:off x="9639237" y="4148577"/>
                <a:ext cx="722739" cy="720288"/>
              </a:xfrm>
              <a:custGeom>
                <a:avLst/>
                <a:gdLst>
                  <a:gd name="connsiteX0" fmla="*/ 537533 w 722739"/>
                  <a:gd name="connsiteY0" fmla="*/ 117205 h 720288"/>
                  <a:gd name="connsiteX1" fmla="*/ 558376 w 722739"/>
                  <a:gd name="connsiteY1" fmla="*/ 117304 h 720288"/>
                  <a:gd name="connsiteX2" fmla="*/ 605586 w 722739"/>
                  <a:gd name="connsiteY2" fmla="*/ 164370 h 720288"/>
                  <a:gd name="connsiteX3" fmla="*/ 604790 w 722739"/>
                  <a:gd name="connsiteY3" fmla="*/ 185493 h 720288"/>
                  <a:gd name="connsiteX4" fmla="*/ 618470 w 722739"/>
                  <a:gd name="connsiteY4" fmla="*/ 301841 h 720288"/>
                  <a:gd name="connsiteX5" fmla="*/ 625410 w 722739"/>
                  <a:gd name="connsiteY5" fmla="*/ 305569 h 720288"/>
                  <a:gd name="connsiteX6" fmla="*/ 664362 w 722739"/>
                  <a:gd name="connsiteY6" fmla="*/ 316031 h 720288"/>
                  <a:gd name="connsiteX7" fmla="*/ 673316 w 722739"/>
                  <a:gd name="connsiteY7" fmla="*/ 327785 h 720288"/>
                  <a:gd name="connsiteX8" fmla="*/ 673316 w 722739"/>
                  <a:gd name="connsiteY8" fmla="*/ 396769 h 720288"/>
                  <a:gd name="connsiteX9" fmla="*/ 661327 w 722739"/>
                  <a:gd name="connsiteY9" fmla="*/ 408225 h 720288"/>
                  <a:gd name="connsiteX10" fmla="*/ 592080 w 722739"/>
                  <a:gd name="connsiteY10" fmla="*/ 458000 h 720288"/>
                  <a:gd name="connsiteX11" fmla="*/ 605860 w 722739"/>
                  <a:gd name="connsiteY11" fmla="*/ 537645 h 720288"/>
                  <a:gd name="connsiteX12" fmla="*/ 606158 w 722739"/>
                  <a:gd name="connsiteY12" fmla="*/ 556754 h 720288"/>
                  <a:gd name="connsiteX13" fmla="*/ 557133 w 722739"/>
                  <a:gd name="connsiteY13" fmla="*/ 605734 h 720288"/>
                  <a:gd name="connsiteX14" fmla="*/ 538602 w 722739"/>
                  <a:gd name="connsiteY14" fmla="*/ 605336 h 720288"/>
                  <a:gd name="connsiteX15" fmla="*/ 463211 w 722739"/>
                  <a:gd name="connsiteY15" fmla="*/ 589855 h 720288"/>
                  <a:gd name="connsiteX16" fmla="*/ 408341 w 722739"/>
                  <a:gd name="connsiteY16" fmla="*/ 659038 h 720288"/>
                  <a:gd name="connsiteX17" fmla="*/ 395357 w 722739"/>
                  <a:gd name="connsiteY17" fmla="*/ 672308 h 720288"/>
                  <a:gd name="connsiteX18" fmla="*/ 325090 w 722739"/>
                  <a:gd name="connsiteY18" fmla="*/ 672308 h 720288"/>
                  <a:gd name="connsiteX19" fmla="*/ 313921 w 722739"/>
                  <a:gd name="connsiteY19" fmla="*/ 661349 h 720288"/>
                  <a:gd name="connsiteX20" fmla="*/ 261265 w 722739"/>
                  <a:gd name="connsiteY20" fmla="*/ 592862 h 720288"/>
                  <a:gd name="connsiteX21" fmla="*/ 235098 w 722739"/>
                  <a:gd name="connsiteY21" fmla="*/ 601509 h 720288"/>
                  <a:gd name="connsiteX22" fmla="*/ 241938 w 722739"/>
                  <a:gd name="connsiteY22" fmla="*/ 633690 h 720288"/>
                  <a:gd name="connsiteX23" fmla="*/ 256937 w 722739"/>
                  <a:gd name="connsiteY23" fmla="*/ 642239 h 720288"/>
                  <a:gd name="connsiteX24" fmla="*/ 262384 w 722739"/>
                  <a:gd name="connsiteY24" fmla="*/ 650092 h 720288"/>
                  <a:gd name="connsiteX25" fmla="*/ 308375 w 722739"/>
                  <a:gd name="connsiteY25" fmla="*/ 717460 h 720288"/>
                  <a:gd name="connsiteX26" fmla="*/ 393939 w 722739"/>
                  <a:gd name="connsiteY26" fmla="*/ 719672 h 720288"/>
                  <a:gd name="connsiteX27" fmla="*/ 456147 w 722739"/>
                  <a:gd name="connsiteY27" fmla="*/ 668878 h 720288"/>
                  <a:gd name="connsiteX28" fmla="*/ 465798 w 722739"/>
                  <a:gd name="connsiteY28" fmla="*/ 640524 h 720288"/>
                  <a:gd name="connsiteX29" fmla="*/ 504948 w 722739"/>
                  <a:gd name="connsiteY29" fmla="*/ 640524 h 720288"/>
                  <a:gd name="connsiteX30" fmla="*/ 634912 w 722739"/>
                  <a:gd name="connsiteY30" fmla="*/ 595471 h 720288"/>
                  <a:gd name="connsiteX31" fmla="*/ 641951 w 722739"/>
                  <a:gd name="connsiteY31" fmla="*/ 504569 h 720288"/>
                  <a:gd name="connsiteX32" fmla="*/ 661974 w 722739"/>
                  <a:gd name="connsiteY32" fmla="*/ 456807 h 720288"/>
                  <a:gd name="connsiteX33" fmla="*/ 720650 w 722739"/>
                  <a:gd name="connsiteY33" fmla="*/ 399776 h 720288"/>
                  <a:gd name="connsiteX34" fmla="*/ 700204 w 722739"/>
                  <a:gd name="connsiteY34" fmla="*/ 279203 h 720288"/>
                  <a:gd name="connsiteX35" fmla="*/ 650681 w 722739"/>
                  <a:gd name="connsiteY35" fmla="*/ 261708 h 720288"/>
                  <a:gd name="connsiteX36" fmla="*/ 641627 w 722739"/>
                  <a:gd name="connsiteY36" fmla="*/ 255471 h 720288"/>
                  <a:gd name="connsiteX37" fmla="*/ 643443 w 722739"/>
                  <a:gd name="connsiteY37" fmla="*/ 214244 h 720288"/>
                  <a:gd name="connsiteX38" fmla="*/ 605088 w 722739"/>
                  <a:gd name="connsiteY38" fmla="*/ 95287 h 720288"/>
                  <a:gd name="connsiteX39" fmla="*/ 501416 w 722739"/>
                  <a:gd name="connsiteY39" fmla="*/ 84427 h 720288"/>
                  <a:gd name="connsiteX40" fmla="*/ 491442 w 722739"/>
                  <a:gd name="connsiteY40" fmla="*/ 88254 h 720288"/>
                  <a:gd name="connsiteX41" fmla="*/ 461445 w 722739"/>
                  <a:gd name="connsiteY41" fmla="*/ 75581 h 720288"/>
                  <a:gd name="connsiteX42" fmla="*/ 457515 w 722739"/>
                  <a:gd name="connsiteY42" fmla="*/ 66336 h 720288"/>
                  <a:gd name="connsiteX43" fmla="*/ 371354 w 722739"/>
                  <a:gd name="connsiteY43" fmla="*/ 160 h 720288"/>
                  <a:gd name="connsiteX44" fmla="*/ 275517 w 722739"/>
                  <a:gd name="connsiteY44" fmla="*/ 27123 h 720288"/>
                  <a:gd name="connsiteX45" fmla="*/ 263329 w 722739"/>
                  <a:gd name="connsiteY45" fmla="*/ 67753 h 720288"/>
                  <a:gd name="connsiteX46" fmla="*/ 257185 w 722739"/>
                  <a:gd name="connsiteY46" fmla="*/ 78016 h 720288"/>
                  <a:gd name="connsiteX47" fmla="*/ 190052 w 722739"/>
                  <a:gd name="connsiteY47" fmla="*/ 65044 h 720288"/>
                  <a:gd name="connsiteX48" fmla="*/ 130456 w 722739"/>
                  <a:gd name="connsiteY48" fmla="*/ 82141 h 720288"/>
                  <a:gd name="connsiteX49" fmla="*/ 73595 w 722739"/>
                  <a:gd name="connsiteY49" fmla="*/ 141061 h 720288"/>
                  <a:gd name="connsiteX50" fmla="*/ 84067 w 722739"/>
                  <a:gd name="connsiteY50" fmla="*/ 222122 h 720288"/>
                  <a:gd name="connsiteX51" fmla="*/ 87400 w 722739"/>
                  <a:gd name="connsiteY51" fmla="*/ 231565 h 720288"/>
                  <a:gd name="connsiteX52" fmla="*/ 79839 w 722739"/>
                  <a:gd name="connsiteY52" fmla="*/ 256614 h 720288"/>
                  <a:gd name="connsiteX53" fmla="*/ 71680 w 722739"/>
                  <a:gd name="connsiteY53" fmla="*/ 261634 h 720288"/>
                  <a:gd name="connsiteX54" fmla="*/ 816 w 722739"/>
                  <a:gd name="connsiteY54" fmla="*/ 326890 h 720288"/>
                  <a:gd name="connsiteX55" fmla="*/ 1015 w 722739"/>
                  <a:gd name="connsiteY55" fmla="*/ 401018 h 720288"/>
                  <a:gd name="connsiteX56" fmla="*/ 25267 w 722739"/>
                  <a:gd name="connsiteY56" fmla="*/ 422837 h 720288"/>
                  <a:gd name="connsiteX57" fmla="*/ 26485 w 722739"/>
                  <a:gd name="connsiteY57" fmla="*/ 422837 h 720288"/>
                  <a:gd name="connsiteX58" fmla="*/ 48921 w 722739"/>
                  <a:gd name="connsiteY58" fmla="*/ 399502 h 720288"/>
                  <a:gd name="connsiteX59" fmla="*/ 48623 w 722739"/>
                  <a:gd name="connsiteY59" fmla="*/ 325176 h 720288"/>
                  <a:gd name="connsiteX60" fmla="*/ 59492 w 722739"/>
                  <a:gd name="connsiteY60" fmla="*/ 314018 h 720288"/>
                  <a:gd name="connsiteX61" fmla="*/ 118591 w 722739"/>
                  <a:gd name="connsiteY61" fmla="*/ 284645 h 720288"/>
                  <a:gd name="connsiteX62" fmla="*/ 118193 w 722739"/>
                  <a:gd name="connsiteY62" fmla="*/ 186189 h 720288"/>
                  <a:gd name="connsiteX63" fmla="*/ 118392 w 722739"/>
                  <a:gd name="connsiteY63" fmla="*/ 162059 h 720288"/>
                  <a:gd name="connsiteX64" fmla="*/ 163289 w 722739"/>
                  <a:gd name="connsiteY64" fmla="*/ 117205 h 720288"/>
                  <a:gd name="connsiteX65" fmla="*/ 185724 w 722739"/>
                  <a:gd name="connsiteY65" fmla="*/ 117602 h 720288"/>
                  <a:gd name="connsiteX66" fmla="*/ 312951 w 722739"/>
                  <a:gd name="connsiteY66" fmla="*/ 64994 h 720288"/>
                  <a:gd name="connsiteX67" fmla="*/ 328248 w 722739"/>
                  <a:gd name="connsiteY67" fmla="*/ 48916 h 720288"/>
                  <a:gd name="connsiteX68" fmla="*/ 394387 w 722739"/>
                  <a:gd name="connsiteY68" fmla="*/ 48916 h 720288"/>
                  <a:gd name="connsiteX69" fmla="*/ 409485 w 722739"/>
                  <a:gd name="connsiteY69" fmla="*/ 64299 h 720288"/>
                  <a:gd name="connsiteX70" fmla="*/ 490820 w 722739"/>
                  <a:gd name="connsiteY70" fmla="*/ 137209 h 720288"/>
                  <a:gd name="connsiteX71" fmla="*/ 537433 w 722739"/>
                  <a:gd name="connsiteY71" fmla="*/ 117205 h 720288"/>
                  <a:gd name="connsiteX72" fmla="*/ 537433 w 722739"/>
                  <a:gd name="connsiteY72" fmla="*/ 117205 h 72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722739" h="720288">
                    <a:moveTo>
                      <a:pt x="537533" y="117205"/>
                    </a:moveTo>
                    <a:cubicBezTo>
                      <a:pt x="543378" y="111564"/>
                      <a:pt x="552631" y="111564"/>
                      <a:pt x="558376" y="117304"/>
                    </a:cubicBezTo>
                    <a:lnTo>
                      <a:pt x="605586" y="164370"/>
                    </a:lnTo>
                    <a:cubicBezTo>
                      <a:pt x="611531" y="170309"/>
                      <a:pt x="611133" y="179951"/>
                      <a:pt x="604790" y="185493"/>
                    </a:cubicBezTo>
                    <a:cubicBezTo>
                      <a:pt x="567654" y="217674"/>
                      <a:pt x="589493" y="275898"/>
                      <a:pt x="618470" y="301841"/>
                    </a:cubicBezTo>
                    <a:cubicBezTo>
                      <a:pt x="620485" y="303655"/>
                      <a:pt x="622798" y="304848"/>
                      <a:pt x="625410" y="305569"/>
                    </a:cubicBezTo>
                    <a:lnTo>
                      <a:pt x="664362" y="316031"/>
                    </a:lnTo>
                    <a:cubicBezTo>
                      <a:pt x="669684" y="317547"/>
                      <a:pt x="673316" y="322368"/>
                      <a:pt x="673316" y="327785"/>
                    </a:cubicBezTo>
                    <a:lnTo>
                      <a:pt x="673316" y="396769"/>
                    </a:lnTo>
                    <a:cubicBezTo>
                      <a:pt x="673316" y="403305"/>
                      <a:pt x="667893" y="408523"/>
                      <a:pt x="661327" y="408225"/>
                    </a:cubicBezTo>
                    <a:cubicBezTo>
                      <a:pt x="628221" y="407131"/>
                      <a:pt x="605163" y="423706"/>
                      <a:pt x="592080" y="458000"/>
                    </a:cubicBezTo>
                    <a:cubicBezTo>
                      <a:pt x="579593" y="490678"/>
                      <a:pt x="584220" y="517243"/>
                      <a:pt x="605860" y="537645"/>
                    </a:cubicBezTo>
                    <a:cubicBezTo>
                      <a:pt x="611406" y="542764"/>
                      <a:pt x="611506" y="551511"/>
                      <a:pt x="606158" y="556754"/>
                    </a:cubicBezTo>
                    <a:lnTo>
                      <a:pt x="557133" y="605734"/>
                    </a:lnTo>
                    <a:cubicBezTo>
                      <a:pt x="552009" y="610952"/>
                      <a:pt x="543552" y="610754"/>
                      <a:pt x="538602" y="605336"/>
                    </a:cubicBezTo>
                    <a:cubicBezTo>
                      <a:pt x="519375" y="584313"/>
                      <a:pt x="494203" y="579095"/>
                      <a:pt x="463211" y="589855"/>
                    </a:cubicBezTo>
                    <a:cubicBezTo>
                      <a:pt x="426075" y="602628"/>
                      <a:pt x="407744" y="625763"/>
                      <a:pt x="408341" y="659038"/>
                    </a:cubicBezTo>
                    <a:cubicBezTo>
                      <a:pt x="408539" y="666269"/>
                      <a:pt x="402595" y="672308"/>
                      <a:pt x="395357" y="672308"/>
                    </a:cubicBezTo>
                    <a:lnTo>
                      <a:pt x="325090" y="672308"/>
                    </a:lnTo>
                    <a:cubicBezTo>
                      <a:pt x="318946" y="672308"/>
                      <a:pt x="314021" y="667487"/>
                      <a:pt x="313921" y="661349"/>
                    </a:cubicBezTo>
                    <a:cubicBezTo>
                      <a:pt x="313424" y="623949"/>
                      <a:pt x="295789" y="601112"/>
                      <a:pt x="261265" y="592862"/>
                    </a:cubicBezTo>
                    <a:cubicBezTo>
                      <a:pt x="249475" y="590054"/>
                      <a:pt x="240719" y="592961"/>
                      <a:pt x="235098" y="601509"/>
                    </a:cubicBezTo>
                    <a:cubicBezTo>
                      <a:pt x="227661" y="612866"/>
                      <a:pt x="230770" y="627751"/>
                      <a:pt x="241938" y="633690"/>
                    </a:cubicBezTo>
                    <a:cubicBezTo>
                      <a:pt x="246465" y="636001"/>
                      <a:pt x="251390" y="638909"/>
                      <a:pt x="256937" y="642239"/>
                    </a:cubicBezTo>
                    <a:cubicBezTo>
                      <a:pt x="259847" y="643954"/>
                      <a:pt x="261762" y="646861"/>
                      <a:pt x="262384" y="650092"/>
                    </a:cubicBezTo>
                    <a:cubicBezTo>
                      <a:pt x="268428" y="682173"/>
                      <a:pt x="270343" y="704488"/>
                      <a:pt x="308375" y="717460"/>
                    </a:cubicBezTo>
                    <a:cubicBezTo>
                      <a:pt x="316533" y="720169"/>
                      <a:pt x="345013" y="720989"/>
                      <a:pt x="393939" y="719672"/>
                    </a:cubicBezTo>
                    <a:cubicBezTo>
                      <a:pt x="428463" y="718777"/>
                      <a:pt x="451720" y="701780"/>
                      <a:pt x="456147" y="668878"/>
                    </a:cubicBezTo>
                    <a:cubicBezTo>
                      <a:pt x="458460" y="652079"/>
                      <a:pt x="461694" y="642636"/>
                      <a:pt x="465798" y="640524"/>
                    </a:cubicBezTo>
                    <a:cubicBezTo>
                      <a:pt x="480697" y="633094"/>
                      <a:pt x="489651" y="628149"/>
                      <a:pt x="504948" y="640524"/>
                    </a:cubicBezTo>
                    <a:cubicBezTo>
                      <a:pt x="562829" y="687491"/>
                      <a:pt x="598771" y="629863"/>
                      <a:pt x="634912" y="595471"/>
                    </a:cubicBezTo>
                    <a:cubicBezTo>
                      <a:pt x="664411" y="567216"/>
                      <a:pt x="666824" y="536949"/>
                      <a:pt x="641951" y="504569"/>
                    </a:cubicBezTo>
                    <a:cubicBezTo>
                      <a:pt x="626554" y="484465"/>
                      <a:pt x="635310" y="461031"/>
                      <a:pt x="661974" y="456807"/>
                    </a:cubicBezTo>
                    <a:cubicBezTo>
                      <a:pt x="695304" y="451588"/>
                      <a:pt x="719356" y="436604"/>
                      <a:pt x="720650" y="399776"/>
                    </a:cubicBezTo>
                    <a:cubicBezTo>
                      <a:pt x="722366" y="350299"/>
                      <a:pt x="729803" y="305445"/>
                      <a:pt x="700204" y="279203"/>
                    </a:cubicBezTo>
                    <a:cubicBezTo>
                      <a:pt x="686524" y="267126"/>
                      <a:pt x="664262" y="265734"/>
                      <a:pt x="650681" y="261708"/>
                    </a:cubicBezTo>
                    <a:cubicBezTo>
                      <a:pt x="647050" y="260714"/>
                      <a:pt x="643941" y="258503"/>
                      <a:pt x="641627" y="255471"/>
                    </a:cubicBezTo>
                    <a:cubicBezTo>
                      <a:pt x="631653" y="242400"/>
                      <a:pt x="631976" y="229130"/>
                      <a:pt x="643443" y="214244"/>
                    </a:cubicBezTo>
                    <a:cubicBezTo>
                      <a:pt x="683215" y="162357"/>
                      <a:pt x="639712" y="130176"/>
                      <a:pt x="605088" y="95287"/>
                    </a:cubicBezTo>
                    <a:cubicBezTo>
                      <a:pt x="573474" y="63503"/>
                      <a:pt x="540567" y="46804"/>
                      <a:pt x="501416" y="84427"/>
                    </a:cubicBezTo>
                    <a:cubicBezTo>
                      <a:pt x="498705" y="87036"/>
                      <a:pt x="495074" y="88354"/>
                      <a:pt x="491442" y="88254"/>
                    </a:cubicBezTo>
                    <a:cubicBezTo>
                      <a:pt x="479453" y="87956"/>
                      <a:pt x="469404" y="83731"/>
                      <a:pt x="461445" y="75581"/>
                    </a:cubicBezTo>
                    <a:cubicBezTo>
                      <a:pt x="459032" y="73170"/>
                      <a:pt x="457615" y="69840"/>
                      <a:pt x="457515" y="66336"/>
                    </a:cubicBezTo>
                    <a:cubicBezTo>
                      <a:pt x="455500" y="10722"/>
                      <a:pt x="420777" y="-337"/>
                      <a:pt x="371354" y="160"/>
                    </a:cubicBezTo>
                    <a:cubicBezTo>
                      <a:pt x="329592" y="558"/>
                      <a:pt x="298575" y="-5158"/>
                      <a:pt x="275517" y="27123"/>
                    </a:cubicBezTo>
                    <a:cubicBezTo>
                      <a:pt x="266463" y="39697"/>
                      <a:pt x="266762" y="53166"/>
                      <a:pt x="263329" y="67753"/>
                    </a:cubicBezTo>
                    <a:cubicBezTo>
                      <a:pt x="262434" y="71779"/>
                      <a:pt x="260319" y="75307"/>
                      <a:pt x="257185" y="78016"/>
                    </a:cubicBezTo>
                    <a:cubicBezTo>
                      <a:pt x="227089" y="104879"/>
                      <a:pt x="212488" y="70586"/>
                      <a:pt x="190052" y="65044"/>
                    </a:cubicBezTo>
                    <a:cubicBezTo>
                      <a:pt x="168214" y="59602"/>
                      <a:pt x="148389" y="65342"/>
                      <a:pt x="130456" y="82141"/>
                    </a:cubicBezTo>
                    <a:cubicBezTo>
                      <a:pt x="100757" y="109998"/>
                      <a:pt x="81829" y="129704"/>
                      <a:pt x="73595" y="141061"/>
                    </a:cubicBezTo>
                    <a:cubicBezTo>
                      <a:pt x="52354" y="170632"/>
                      <a:pt x="64840" y="195557"/>
                      <a:pt x="84067" y="222122"/>
                    </a:cubicBezTo>
                    <a:cubicBezTo>
                      <a:pt x="86082" y="224831"/>
                      <a:pt x="87276" y="228161"/>
                      <a:pt x="87400" y="231565"/>
                    </a:cubicBezTo>
                    <a:cubicBezTo>
                      <a:pt x="87699" y="240511"/>
                      <a:pt x="85186" y="248861"/>
                      <a:pt x="79839" y="256614"/>
                    </a:cubicBezTo>
                    <a:cubicBezTo>
                      <a:pt x="77923" y="259323"/>
                      <a:pt x="75013" y="261236"/>
                      <a:pt x="71680" y="261634"/>
                    </a:cubicBezTo>
                    <a:cubicBezTo>
                      <a:pt x="31709" y="267573"/>
                      <a:pt x="2831" y="278929"/>
                      <a:pt x="816" y="326890"/>
                    </a:cubicBezTo>
                    <a:cubicBezTo>
                      <a:pt x="-303" y="354747"/>
                      <a:pt x="-303" y="379498"/>
                      <a:pt x="1015" y="401018"/>
                    </a:cubicBezTo>
                    <a:cubicBezTo>
                      <a:pt x="1712" y="413692"/>
                      <a:pt x="12581" y="423433"/>
                      <a:pt x="25267" y="422837"/>
                    </a:cubicBezTo>
                    <a:lnTo>
                      <a:pt x="26485" y="422837"/>
                    </a:lnTo>
                    <a:cubicBezTo>
                      <a:pt x="39071" y="422439"/>
                      <a:pt x="49021" y="412077"/>
                      <a:pt x="48921" y="399502"/>
                    </a:cubicBezTo>
                    <a:lnTo>
                      <a:pt x="48623" y="325176"/>
                    </a:lnTo>
                    <a:cubicBezTo>
                      <a:pt x="48623" y="319137"/>
                      <a:pt x="53448" y="314217"/>
                      <a:pt x="59492" y="314018"/>
                    </a:cubicBezTo>
                    <a:cubicBezTo>
                      <a:pt x="87574" y="313322"/>
                      <a:pt x="107299" y="303457"/>
                      <a:pt x="118591" y="284645"/>
                    </a:cubicBezTo>
                    <a:cubicBezTo>
                      <a:pt x="138117" y="252066"/>
                      <a:pt x="148489" y="217674"/>
                      <a:pt x="118193" y="186189"/>
                    </a:cubicBezTo>
                    <a:cubicBezTo>
                      <a:pt x="111652" y="179454"/>
                      <a:pt x="111751" y="168694"/>
                      <a:pt x="118392" y="162059"/>
                    </a:cubicBezTo>
                    <a:lnTo>
                      <a:pt x="163289" y="117205"/>
                    </a:lnTo>
                    <a:cubicBezTo>
                      <a:pt x="169532" y="110967"/>
                      <a:pt x="179705" y="111166"/>
                      <a:pt x="185724" y="117602"/>
                    </a:cubicBezTo>
                    <a:cubicBezTo>
                      <a:pt x="226989" y="161338"/>
                      <a:pt x="316284" y="123641"/>
                      <a:pt x="312951" y="64994"/>
                    </a:cubicBezTo>
                    <a:cubicBezTo>
                      <a:pt x="312454" y="56247"/>
                      <a:pt x="319493" y="48916"/>
                      <a:pt x="328248" y="48916"/>
                    </a:cubicBezTo>
                    <a:lnTo>
                      <a:pt x="394387" y="48916"/>
                    </a:lnTo>
                    <a:cubicBezTo>
                      <a:pt x="402843" y="48916"/>
                      <a:pt x="409684" y="55850"/>
                      <a:pt x="409485" y="64299"/>
                    </a:cubicBezTo>
                    <a:cubicBezTo>
                      <a:pt x="408390" y="112458"/>
                      <a:pt x="446024" y="130176"/>
                      <a:pt x="490820" y="137209"/>
                    </a:cubicBezTo>
                    <a:cubicBezTo>
                      <a:pt x="507734" y="139818"/>
                      <a:pt x="526862" y="127667"/>
                      <a:pt x="537433" y="117205"/>
                    </a:cubicBezTo>
                    <a:lnTo>
                      <a:pt x="537433" y="117205"/>
                    </a:lnTo>
                    <a:close/>
                  </a:path>
                </a:pathLst>
              </a:custGeom>
              <a:solidFill>
                <a:schemeClr val="accent4"/>
              </a:solidFill>
              <a:ln w="2485" cap="flat">
                <a:noFill/>
                <a:prstDash val="solid"/>
                <a:miter/>
              </a:ln>
            </p:spPr>
            <p:txBody>
              <a:bodyPr rtlCol="0" anchor="ctr"/>
              <a:lstStyle/>
              <a:p>
                <a:endParaRPr lang="en-GB"/>
              </a:p>
            </p:txBody>
          </p:sp>
          <p:sp>
            <p:nvSpPr>
              <p:cNvPr id="30" name="Freihandform 29">
                <a:extLst>
                  <a:ext uri="{FF2B5EF4-FFF2-40B4-BE49-F238E27FC236}">
                    <a16:creationId xmlns:a16="http://schemas.microsoft.com/office/drawing/2014/main" id="{33283F97-B4FF-EA1B-4178-0A4FFE32F44C}"/>
                  </a:ext>
                </a:extLst>
              </p:cNvPr>
              <p:cNvSpPr/>
              <p:nvPr/>
            </p:nvSpPr>
            <p:spPr>
              <a:xfrm>
                <a:off x="9841776" y="4350744"/>
                <a:ext cx="317084" cy="316789"/>
              </a:xfrm>
              <a:custGeom>
                <a:avLst/>
                <a:gdLst>
                  <a:gd name="connsiteX0" fmla="*/ 0 w 317084"/>
                  <a:gd name="connsiteY0" fmla="*/ 158395 h 316789"/>
                  <a:gd name="connsiteX1" fmla="*/ 158543 w 317084"/>
                  <a:gd name="connsiteY1" fmla="*/ 316790 h 316789"/>
                  <a:gd name="connsiteX2" fmla="*/ 317085 w 317084"/>
                  <a:gd name="connsiteY2" fmla="*/ 158395 h 316789"/>
                  <a:gd name="connsiteX3" fmla="*/ 158543 w 317084"/>
                  <a:gd name="connsiteY3" fmla="*/ 0 h 316789"/>
                  <a:gd name="connsiteX4" fmla="*/ 0 w 317084"/>
                  <a:gd name="connsiteY4" fmla="*/ 158395 h 316789"/>
                  <a:gd name="connsiteX5" fmla="*/ 48329 w 317084"/>
                  <a:gd name="connsiteY5" fmla="*/ 158594 h 316789"/>
                  <a:gd name="connsiteX6" fmla="*/ 158543 w 317084"/>
                  <a:gd name="connsiteY6" fmla="*/ 48483 h 316789"/>
                  <a:gd name="connsiteX7" fmla="*/ 268756 w 317084"/>
                  <a:gd name="connsiteY7" fmla="*/ 158594 h 316789"/>
                  <a:gd name="connsiteX8" fmla="*/ 158543 w 317084"/>
                  <a:gd name="connsiteY8" fmla="*/ 268705 h 316789"/>
                  <a:gd name="connsiteX9" fmla="*/ 48329 w 317084"/>
                  <a:gd name="connsiteY9" fmla="*/ 158594 h 316789"/>
                  <a:gd name="connsiteX10" fmla="*/ 48329 w 317084"/>
                  <a:gd name="connsiteY10" fmla="*/ 158594 h 31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7084" h="316789">
                    <a:moveTo>
                      <a:pt x="0" y="158395"/>
                    </a:moveTo>
                    <a:cubicBezTo>
                      <a:pt x="0" y="245892"/>
                      <a:pt x="70964" y="316790"/>
                      <a:pt x="158543" y="316790"/>
                    </a:cubicBezTo>
                    <a:cubicBezTo>
                      <a:pt x="246121" y="316790"/>
                      <a:pt x="317085" y="245892"/>
                      <a:pt x="317085" y="158395"/>
                    </a:cubicBezTo>
                    <a:cubicBezTo>
                      <a:pt x="317085" y="70898"/>
                      <a:pt x="246121" y="0"/>
                      <a:pt x="158543" y="0"/>
                    </a:cubicBezTo>
                    <a:cubicBezTo>
                      <a:pt x="70964" y="0"/>
                      <a:pt x="0" y="70898"/>
                      <a:pt x="0" y="158395"/>
                    </a:cubicBezTo>
                    <a:moveTo>
                      <a:pt x="48329" y="158594"/>
                    </a:moveTo>
                    <a:cubicBezTo>
                      <a:pt x="48329" y="97761"/>
                      <a:pt x="97653" y="48483"/>
                      <a:pt x="158543" y="48483"/>
                    </a:cubicBezTo>
                    <a:cubicBezTo>
                      <a:pt x="219432" y="48483"/>
                      <a:pt x="268756" y="97761"/>
                      <a:pt x="268756" y="158594"/>
                    </a:cubicBezTo>
                    <a:cubicBezTo>
                      <a:pt x="268756" y="219427"/>
                      <a:pt x="219432" y="268705"/>
                      <a:pt x="158543" y="268705"/>
                    </a:cubicBezTo>
                    <a:cubicBezTo>
                      <a:pt x="97653" y="268705"/>
                      <a:pt x="48329" y="219427"/>
                      <a:pt x="48329" y="158594"/>
                    </a:cubicBezTo>
                    <a:lnTo>
                      <a:pt x="48329" y="158594"/>
                    </a:lnTo>
                    <a:close/>
                  </a:path>
                </a:pathLst>
              </a:custGeom>
              <a:solidFill>
                <a:schemeClr val="accent4"/>
              </a:solidFill>
              <a:ln w="2485" cap="flat">
                <a:noFill/>
                <a:prstDash val="solid"/>
                <a:miter/>
              </a:ln>
            </p:spPr>
            <p:txBody>
              <a:bodyPr rtlCol="0" anchor="ctr"/>
              <a:lstStyle/>
              <a:p>
                <a:endParaRPr lang="en-GB"/>
              </a:p>
            </p:txBody>
          </p:sp>
          <p:sp>
            <p:nvSpPr>
              <p:cNvPr id="31" name="Freihandform 30">
                <a:extLst>
                  <a:ext uri="{FF2B5EF4-FFF2-40B4-BE49-F238E27FC236}">
                    <a16:creationId xmlns:a16="http://schemas.microsoft.com/office/drawing/2014/main" id="{72B7CC27-3401-075D-6762-E7F5DDE8039F}"/>
                  </a:ext>
                </a:extLst>
              </p:cNvPr>
              <p:cNvSpPr/>
              <p:nvPr/>
            </p:nvSpPr>
            <p:spPr>
              <a:xfrm>
                <a:off x="9255995" y="4508597"/>
                <a:ext cx="239507" cy="790516"/>
              </a:xfrm>
              <a:custGeom>
                <a:avLst/>
                <a:gdLst>
                  <a:gd name="connsiteX0" fmla="*/ 49487 w 239507"/>
                  <a:gd name="connsiteY0" fmla="*/ 790380 h 790516"/>
                  <a:gd name="connsiteX1" fmla="*/ 71624 w 239507"/>
                  <a:gd name="connsiteY1" fmla="*/ 765530 h 790516"/>
                  <a:gd name="connsiteX2" fmla="*/ 49388 w 239507"/>
                  <a:gd name="connsiteY2" fmla="*/ 412434 h 790516"/>
                  <a:gd name="connsiteX3" fmla="*/ 83713 w 239507"/>
                  <a:gd name="connsiteY3" fmla="*/ 285524 h 790516"/>
                  <a:gd name="connsiteX4" fmla="*/ 236211 w 239507"/>
                  <a:gd name="connsiteY4" fmla="*/ 35830 h 790516"/>
                  <a:gd name="connsiteX5" fmla="*/ 228053 w 239507"/>
                  <a:gd name="connsiteY5" fmla="*/ 3847 h 790516"/>
                  <a:gd name="connsiteX6" fmla="*/ 227257 w 239507"/>
                  <a:gd name="connsiteY6" fmla="*/ 3350 h 790516"/>
                  <a:gd name="connsiteX7" fmla="*/ 194946 w 239507"/>
                  <a:gd name="connsiteY7" fmla="*/ 11203 h 790516"/>
                  <a:gd name="connsiteX8" fmla="*/ 20012 w 239507"/>
                  <a:gd name="connsiteY8" fmla="*/ 298421 h 790516"/>
                  <a:gd name="connsiteX9" fmla="*/ 387 w 239507"/>
                  <a:gd name="connsiteY9" fmla="*/ 401798 h 790516"/>
                  <a:gd name="connsiteX10" fmla="*/ 23544 w 239507"/>
                  <a:gd name="connsiteY10" fmla="*/ 768263 h 790516"/>
                  <a:gd name="connsiteX11" fmla="*/ 48517 w 239507"/>
                  <a:gd name="connsiteY11" fmla="*/ 790479 h 790516"/>
                  <a:gd name="connsiteX12" fmla="*/ 49512 w 239507"/>
                  <a:gd name="connsiteY12" fmla="*/ 790380 h 790516"/>
                  <a:gd name="connsiteX13" fmla="*/ 49512 w 239507"/>
                  <a:gd name="connsiteY13" fmla="*/ 790380 h 79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9507" h="790516">
                    <a:moveTo>
                      <a:pt x="49487" y="790380"/>
                    </a:moveTo>
                    <a:cubicBezTo>
                      <a:pt x="62571" y="789684"/>
                      <a:pt x="72545" y="778502"/>
                      <a:pt x="71624" y="765530"/>
                    </a:cubicBezTo>
                    <a:cubicBezTo>
                      <a:pt x="70505" y="748532"/>
                      <a:pt x="63068" y="630767"/>
                      <a:pt x="49388" y="412434"/>
                    </a:cubicBezTo>
                    <a:cubicBezTo>
                      <a:pt x="45756" y="355502"/>
                      <a:pt x="56128" y="330379"/>
                      <a:pt x="83713" y="285524"/>
                    </a:cubicBezTo>
                    <a:cubicBezTo>
                      <a:pt x="163631" y="155483"/>
                      <a:pt x="214472" y="72335"/>
                      <a:pt x="236211" y="35830"/>
                    </a:cubicBezTo>
                    <a:cubicBezTo>
                      <a:pt x="242852" y="24771"/>
                      <a:pt x="239121" y="10383"/>
                      <a:pt x="228053" y="3847"/>
                    </a:cubicBezTo>
                    <a:lnTo>
                      <a:pt x="227257" y="3350"/>
                    </a:lnTo>
                    <a:cubicBezTo>
                      <a:pt x="216188" y="-3284"/>
                      <a:pt x="201787" y="244"/>
                      <a:pt x="194946" y="11203"/>
                    </a:cubicBezTo>
                    <a:cubicBezTo>
                      <a:pt x="170993" y="49124"/>
                      <a:pt x="112715" y="144847"/>
                      <a:pt x="20012" y="298421"/>
                    </a:cubicBezTo>
                    <a:cubicBezTo>
                      <a:pt x="4815" y="323669"/>
                      <a:pt x="-1727" y="358062"/>
                      <a:pt x="387" y="401798"/>
                    </a:cubicBezTo>
                    <a:cubicBezTo>
                      <a:pt x="586" y="406718"/>
                      <a:pt x="8347" y="528807"/>
                      <a:pt x="23544" y="768263"/>
                    </a:cubicBezTo>
                    <a:cubicBezTo>
                      <a:pt x="24340" y="781235"/>
                      <a:pt x="35533" y="791200"/>
                      <a:pt x="48517" y="790479"/>
                    </a:cubicBezTo>
                    <a:lnTo>
                      <a:pt x="49512" y="790380"/>
                    </a:lnTo>
                    <a:lnTo>
                      <a:pt x="49512" y="790380"/>
                    </a:lnTo>
                    <a:close/>
                  </a:path>
                </a:pathLst>
              </a:custGeom>
              <a:solidFill>
                <a:schemeClr val="bg1"/>
              </a:solidFill>
              <a:ln w="2485" cap="flat">
                <a:noFill/>
                <a:prstDash val="solid"/>
                <a:miter/>
              </a:ln>
            </p:spPr>
            <p:txBody>
              <a:bodyPr rtlCol="0" anchor="ctr"/>
              <a:lstStyle/>
              <a:p>
                <a:endParaRPr lang="en-GB"/>
              </a:p>
            </p:txBody>
          </p:sp>
          <p:sp>
            <p:nvSpPr>
              <p:cNvPr id="32" name="Freihandform 31">
                <a:extLst>
                  <a:ext uri="{FF2B5EF4-FFF2-40B4-BE49-F238E27FC236}">
                    <a16:creationId xmlns:a16="http://schemas.microsoft.com/office/drawing/2014/main" id="{292DBCC9-5B7A-55F8-407E-A640EE4E17EA}"/>
                  </a:ext>
                </a:extLst>
              </p:cNvPr>
              <p:cNvSpPr/>
              <p:nvPr/>
            </p:nvSpPr>
            <p:spPr>
              <a:xfrm>
                <a:off x="9462279" y="4597296"/>
                <a:ext cx="365606" cy="702391"/>
              </a:xfrm>
              <a:custGeom>
                <a:avLst/>
                <a:gdLst>
                  <a:gd name="connsiteX0" fmla="*/ 76515 w 365606"/>
                  <a:gd name="connsiteY0" fmla="*/ 272668 h 702391"/>
                  <a:gd name="connsiteX1" fmla="*/ 67760 w 365606"/>
                  <a:gd name="connsiteY1" fmla="*/ 273165 h 702391"/>
                  <a:gd name="connsiteX2" fmla="*/ 37066 w 365606"/>
                  <a:gd name="connsiteY2" fmla="*/ 235964 h 702391"/>
                  <a:gd name="connsiteX3" fmla="*/ 13113 w 365606"/>
                  <a:gd name="connsiteY3" fmla="*/ 233653 h 702391"/>
                  <a:gd name="connsiteX4" fmla="*/ 7666 w 365606"/>
                  <a:gd name="connsiteY4" fmla="*/ 238076 h 702391"/>
                  <a:gd name="connsiteX5" fmla="*/ 1721 w 365606"/>
                  <a:gd name="connsiteY5" fmla="*/ 262405 h 702391"/>
                  <a:gd name="connsiteX6" fmla="*/ 40673 w 365606"/>
                  <a:gd name="connsiteY6" fmla="*/ 316205 h 702391"/>
                  <a:gd name="connsiteX7" fmla="*/ 42290 w 365606"/>
                  <a:gd name="connsiteY7" fmla="*/ 327761 h 702391"/>
                  <a:gd name="connsiteX8" fmla="*/ 28286 w 365606"/>
                  <a:gd name="connsiteY8" fmla="*/ 352511 h 702391"/>
                  <a:gd name="connsiteX9" fmla="*/ 39454 w 365606"/>
                  <a:gd name="connsiteY9" fmla="*/ 381164 h 702391"/>
                  <a:gd name="connsiteX10" fmla="*/ 70247 w 365606"/>
                  <a:gd name="connsiteY10" fmla="*/ 374131 h 702391"/>
                  <a:gd name="connsiteX11" fmla="*/ 260802 w 365606"/>
                  <a:gd name="connsiteY11" fmla="*/ 63479 h 702391"/>
                  <a:gd name="connsiteX12" fmla="*/ 295823 w 365606"/>
                  <a:gd name="connsiteY12" fmla="*/ 62684 h 702391"/>
                  <a:gd name="connsiteX13" fmla="*/ 310225 w 365606"/>
                  <a:gd name="connsiteY13" fmla="*/ 85919 h 702391"/>
                  <a:gd name="connsiteX14" fmla="*/ 314752 w 365606"/>
                  <a:gd name="connsiteY14" fmla="*/ 141136 h 702391"/>
                  <a:gd name="connsiteX15" fmla="*/ 252842 w 365606"/>
                  <a:gd name="connsiteY15" fmla="*/ 295008 h 702391"/>
                  <a:gd name="connsiteX16" fmla="*/ 244982 w 365606"/>
                  <a:gd name="connsiteY16" fmla="*/ 366204 h 702391"/>
                  <a:gd name="connsiteX17" fmla="*/ 195758 w 365606"/>
                  <a:gd name="connsiteY17" fmla="*/ 585829 h 702391"/>
                  <a:gd name="connsiteX18" fmla="*/ 175213 w 365606"/>
                  <a:gd name="connsiteY18" fmla="*/ 606853 h 702391"/>
                  <a:gd name="connsiteX19" fmla="*/ 164343 w 365606"/>
                  <a:gd name="connsiteY19" fmla="*/ 626460 h 702391"/>
                  <a:gd name="connsiteX20" fmla="*/ 159916 w 365606"/>
                  <a:gd name="connsiteY20" fmla="*/ 680956 h 702391"/>
                  <a:gd name="connsiteX21" fmla="*/ 186903 w 365606"/>
                  <a:gd name="connsiteY21" fmla="*/ 702079 h 702391"/>
                  <a:gd name="connsiteX22" fmla="*/ 188122 w 365606"/>
                  <a:gd name="connsiteY22" fmla="*/ 701880 h 702391"/>
                  <a:gd name="connsiteX23" fmla="*/ 207647 w 365606"/>
                  <a:gd name="connsiteY23" fmla="*/ 677452 h 702391"/>
                  <a:gd name="connsiteX24" fmla="*/ 224362 w 365606"/>
                  <a:gd name="connsiteY24" fmla="*/ 625366 h 702391"/>
                  <a:gd name="connsiteX25" fmla="*/ 291893 w 365606"/>
                  <a:gd name="connsiteY25" fmla="*/ 339564 h 702391"/>
                  <a:gd name="connsiteX26" fmla="*/ 301669 w 365606"/>
                  <a:gd name="connsiteY26" fmla="*/ 304054 h 702391"/>
                  <a:gd name="connsiteX27" fmla="*/ 354624 w 365606"/>
                  <a:gd name="connsiteY27" fmla="*/ 169589 h 702391"/>
                  <a:gd name="connsiteX28" fmla="*/ 325945 w 365606"/>
                  <a:gd name="connsiteY28" fmla="*/ 26278 h 702391"/>
                  <a:gd name="connsiteX29" fmla="*/ 222969 w 365606"/>
                  <a:gd name="connsiteY29" fmla="*/ 34330 h 702391"/>
                  <a:gd name="connsiteX30" fmla="*/ 76515 w 365606"/>
                  <a:gd name="connsiteY30" fmla="*/ 272668 h 702391"/>
                  <a:gd name="connsiteX31" fmla="*/ 76515 w 365606"/>
                  <a:gd name="connsiteY31" fmla="*/ 272668 h 702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5606" h="702391">
                    <a:moveTo>
                      <a:pt x="76515" y="272668"/>
                    </a:moveTo>
                    <a:cubicBezTo>
                      <a:pt x="74501" y="275774"/>
                      <a:pt x="70073" y="276097"/>
                      <a:pt x="67760" y="273165"/>
                    </a:cubicBezTo>
                    <a:lnTo>
                      <a:pt x="37066" y="235964"/>
                    </a:lnTo>
                    <a:cubicBezTo>
                      <a:pt x="31122" y="228733"/>
                      <a:pt x="20351" y="227614"/>
                      <a:pt x="13113" y="233653"/>
                    </a:cubicBezTo>
                    <a:lnTo>
                      <a:pt x="7666" y="238076"/>
                    </a:lnTo>
                    <a:cubicBezTo>
                      <a:pt x="428" y="244015"/>
                      <a:pt x="-1985" y="253856"/>
                      <a:pt x="1721" y="262405"/>
                    </a:cubicBezTo>
                    <a:cubicBezTo>
                      <a:pt x="9158" y="279800"/>
                      <a:pt x="22167" y="297816"/>
                      <a:pt x="40673" y="316205"/>
                    </a:cubicBezTo>
                    <a:cubicBezTo>
                      <a:pt x="43782" y="319212"/>
                      <a:pt x="44404" y="323958"/>
                      <a:pt x="42290" y="327761"/>
                    </a:cubicBezTo>
                    <a:cubicBezTo>
                      <a:pt x="33136" y="343739"/>
                      <a:pt x="28510" y="351989"/>
                      <a:pt x="28286" y="352511"/>
                    </a:cubicBezTo>
                    <a:cubicBezTo>
                      <a:pt x="23560" y="362973"/>
                      <a:pt x="28485" y="375647"/>
                      <a:pt x="39454" y="381164"/>
                    </a:cubicBezTo>
                    <a:cubicBezTo>
                      <a:pt x="52836" y="387898"/>
                      <a:pt x="63109" y="385587"/>
                      <a:pt x="70247" y="374131"/>
                    </a:cubicBezTo>
                    <a:cubicBezTo>
                      <a:pt x="179864" y="198440"/>
                      <a:pt x="243390" y="94865"/>
                      <a:pt x="260802" y="63479"/>
                    </a:cubicBezTo>
                    <a:cubicBezTo>
                      <a:pt x="268363" y="49911"/>
                      <a:pt x="287665" y="49389"/>
                      <a:pt x="295823" y="62684"/>
                    </a:cubicBezTo>
                    <a:lnTo>
                      <a:pt x="310225" y="85919"/>
                    </a:lnTo>
                    <a:cubicBezTo>
                      <a:pt x="320398" y="102519"/>
                      <a:pt x="322090" y="123020"/>
                      <a:pt x="314752" y="141136"/>
                    </a:cubicBezTo>
                    <a:cubicBezTo>
                      <a:pt x="291296" y="198863"/>
                      <a:pt x="270676" y="250153"/>
                      <a:pt x="252842" y="295008"/>
                    </a:cubicBezTo>
                    <a:cubicBezTo>
                      <a:pt x="244186" y="316926"/>
                      <a:pt x="241674" y="341577"/>
                      <a:pt x="244982" y="366204"/>
                    </a:cubicBezTo>
                    <a:cubicBezTo>
                      <a:pt x="254857" y="440108"/>
                      <a:pt x="253439" y="530936"/>
                      <a:pt x="195758" y="585829"/>
                    </a:cubicBezTo>
                    <a:cubicBezTo>
                      <a:pt x="193644" y="587842"/>
                      <a:pt x="186804" y="594875"/>
                      <a:pt x="175213" y="606853"/>
                    </a:cubicBezTo>
                    <a:cubicBezTo>
                      <a:pt x="169989" y="612295"/>
                      <a:pt x="166159" y="619129"/>
                      <a:pt x="164343" y="626460"/>
                    </a:cubicBezTo>
                    <a:cubicBezTo>
                      <a:pt x="159816" y="643954"/>
                      <a:pt x="158398" y="662169"/>
                      <a:pt x="159916" y="680956"/>
                    </a:cubicBezTo>
                    <a:cubicBezTo>
                      <a:pt x="161035" y="694524"/>
                      <a:pt x="173397" y="704290"/>
                      <a:pt x="186903" y="702079"/>
                    </a:cubicBezTo>
                    <a:lnTo>
                      <a:pt x="188122" y="701880"/>
                    </a:lnTo>
                    <a:cubicBezTo>
                      <a:pt x="200011" y="699966"/>
                      <a:pt x="208344" y="689405"/>
                      <a:pt x="207647" y="677452"/>
                    </a:cubicBezTo>
                    <a:cubicBezTo>
                      <a:pt x="206429" y="657448"/>
                      <a:pt x="207051" y="642562"/>
                      <a:pt x="224362" y="625366"/>
                    </a:cubicBezTo>
                    <a:cubicBezTo>
                      <a:pt x="307315" y="543311"/>
                      <a:pt x="301171" y="449278"/>
                      <a:pt x="291893" y="339564"/>
                    </a:cubicBezTo>
                    <a:cubicBezTo>
                      <a:pt x="291396" y="332631"/>
                      <a:pt x="294605" y="320852"/>
                      <a:pt x="301669" y="304054"/>
                    </a:cubicBezTo>
                    <a:cubicBezTo>
                      <a:pt x="315871" y="269959"/>
                      <a:pt x="333581" y="225204"/>
                      <a:pt x="354624" y="169589"/>
                    </a:cubicBezTo>
                    <a:cubicBezTo>
                      <a:pt x="375866" y="113378"/>
                      <a:pt x="366290" y="65591"/>
                      <a:pt x="325945" y="26278"/>
                    </a:cubicBezTo>
                    <a:cubicBezTo>
                      <a:pt x="290625" y="-8015"/>
                      <a:pt x="251250" y="-12140"/>
                      <a:pt x="222969" y="34330"/>
                    </a:cubicBezTo>
                    <a:cubicBezTo>
                      <a:pt x="153100" y="148864"/>
                      <a:pt x="104299" y="228310"/>
                      <a:pt x="76515" y="272668"/>
                    </a:cubicBezTo>
                    <a:lnTo>
                      <a:pt x="76515" y="272668"/>
                    </a:lnTo>
                    <a:close/>
                  </a:path>
                </a:pathLst>
              </a:custGeom>
              <a:solidFill>
                <a:schemeClr val="bg1"/>
              </a:solidFill>
              <a:ln w="2485" cap="flat">
                <a:noFill/>
                <a:prstDash val="solid"/>
                <a:miter/>
              </a:ln>
            </p:spPr>
            <p:txBody>
              <a:bodyPr rtlCol="0" anchor="ctr"/>
              <a:lstStyle/>
              <a:p>
                <a:endParaRPr lang="en-GB"/>
              </a:p>
            </p:txBody>
          </p:sp>
        </p:grpSp>
      </p:grpSp>
      <p:grpSp>
        <p:nvGrpSpPr>
          <p:cNvPr id="55" name="Gruppieren 54">
            <a:extLst>
              <a:ext uri="{FF2B5EF4-FFF2-40B4-BE49-F238E27FC236}">
                <a16:creationId xmlns:a16="http://schemas.microsoft.com/office/drawing/2014/main" id="{C1504150-10B4-2EDD-6BA2-CFD85FD59E68}"/>
              </a:ext>
            </a:extLst>
          </p:cNvPr>
          <p:cNvGrpSpPr/>
          <p:nvPr/>
        </p:nvGrpSpPr>
        <p:grpSpPr>
          <a:xfrm>
            <a:off x="8496960" y="2813821"/>
            <a:ext cx="1470089" cy="1470089"/>
            <a:chOff x="8421042" y="2803661"/>
            <a:chExt cx="1470089" cy="1470089"/>
          </a:xfrm>
        </p:grpSpPr>
        <p:sp>
          <p:nvSpPr>
            <p:cNvPr id="22" name="Oval 21">
              <a:extLst>
                <a:ext uri="{FF2B5EF4-FFF2-40B4-BE49-F238E27FC236}">
                  <a16:creationId xmlns:a16="http://schemas.microsoft.com/office/drawing/2014/main" id="{2B47F6B2-16CF-EE41-A6E2-9B3A9F107FA3}"/>
                </a:ext>
              </a:extLst>
            </p:cNvPr>
            <p:cNvSpPr/>
            <p:nvPr/>
          </p:nvSpPr>
          <p:spPr>
            <a:xfrm>
              <a:off x="8421042" y="2803661"/>
              <a:ext cx="1470089" cy="14700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uppieren 48">
              <a:extLst>
                <a:ext uri="{FF2B5EF4-FFF2-40B4-BE49-F238E27FC236}">
                  <a16:creationId xmlns:a16="http://schemas.microsoft.com/office/drawing/2014/main" id="{D6A8FF2D-0D25-6C48-88FF-BC30873CA01D}"/>
                </a:ext>
              </a:extLst>
            </p:cNvPr>
            <p:cNvGrpSpPr/>
            <p:nvPr/>
          </p:nvGrpSpPr>
          <p:grpSpPr>
            <a:xfrm>
              <a:off x="8751151" y="3131168"/>
              <a:ext cx="809871" cy="490928"/>
              <a:chOff x="8751151" y="3146426"/>
              <a:chExt cx="809871" cy="490928"/>
            </a:xfrm>
          </p:grpSpPr>
          <p:sp>
            <p:nvSpPr>
              <p:cNvPr id="34" name="Legende mit Pfeil nach unten 33">
                <a:extLst>
                  <a:ext uri="{FF2B5EF4-FFF2-40B4-BE49-F238E27FC236}">
                    <a16:creationId xmlns:a16="http://schemas.microsoft.com/office/drawing/2014/main" id="{E15C59DA-9486-AA65-3138-57EDD7E4BA98}"/>
                  </a:ext>
                </a:extLst>
              </p:cNvPr>
              <p:cNvSpPr/>
              <p:nvPr/>
            </p:nvSpPr>
            <p:spPr>
              <a:xfrm>
                <a:off x="8751151" y="3146426"/>
                <a:ext cx="809871" cy="490928"/>
              </a:xfrm>
              <a:prstGeom prst="downArrowCallout">
                <a:avLst>
                  <a:gd name="adj1" fmla="val 35198"/>
                  <a:gd name="adj2" fmla="val 17599"/>
                  <a:gd name="adj3" fmla="val 23943"/>
                  <a:gd name="adj4" fmla="val 75000"/>
                </a:avLst>
              </a:prstGeom>
              <a:noFill/>
              <a:ln w="3175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Stern mit 5 Zacken 35">
                <a:extLst>
                  <a:ext uri="{FF2B5EF4-FFF2-40B4-BE49-F238E27FC236}">
                    <a16:creationId xmlns:a16="http://schemas.microsoft.com/office/drawing/2014/main" id="{4CE94351-C07B-C837-8C26-73C45DAD9FFE}"/>
                  </a:ext>
                </a:extLst>
              </p:cNvPr>
              <p:cNvSpPr/>
              <p:nvPr/>
            </p:nvSpPr>
            <p:spPr>
              <a:xfrm>
                <a:off x="9100872" y="3240912"/>
                <a:ext cx="110427" cy="110427"/>
              </a:xfrm>
              <a:prstGeom prst="star5">
                <a:avLst>
                  <a:gd name="adj" fmla="val 28107"/>
                  <a:gd name="hf" fmla="val 105146"/>
                  <a:gd name="vf" fmla="val 110557"/>
                </a:avLst>
              </a:prstGeom>
              <a:solidFill>
                <a:schemeClr val="accent4"/>
              </a:solid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Stern mit 5 Zacken 36">
                <a:extLst>
                  <a:ext uri="{FF2B5EF4-FFF2-40B4-BE49-F238E27FC236}">
                    <a16:creationId xmlns:a16="http://schemas.microsoft.com/office/drawing/2014/main" id="{924CB17E-46CD-BFDC-E9AD-E1B050F06E58}"/>
                  </a:ext>
                </a:extLst>
              </p:cNvPr>
              <p:cNvSpPr/>
              <p:nvPr/>
            </p:nvSpPr>
            <p:spPr>
              <a:xfrm>
                <a:off x="8974375" y="3307518"/>
                <a:ext cx="62241" cy="62241"/>
              </a:xfrm>
              <a:prstGeom prst="star5">
                <a:avLst>
                  <a:gd name="adj" fmla="val 26435"/>
                  <a:gd name="hf" fmla="val 105146"/>
                  <a:gd name="vf" fmla="val 110557"/>
                </a:avLst>
              </a:prstGeom>
              <a:solidFill>
                <a:schemeClr val="bg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Stern mit 5 Zacken 37">
                <a:extLst>
                  <a:ext uri="{FF2B5EF4-FFF2-40B4-BE49-F238E27FC236}">
                    <a16:creationId xmlns:a16="http://schemas.microsoft.com/office/drawing/2014/main" id="{9416B5C9-A15C-3F12-E392-140079F13F5C}"/>
                  </a:ext>
                </a:extLst>
              </p:cNvPr>
              <p:cNvSpPr/>
              <p:nvPr/>
            </p:nvSpPr>
            <p:spPr>
              <a:xfrm>
                <a:off x="8841168" y="3347785"/>
                <a:ext cx="62241" cy="62241"/>
              </a:xfrm>
              <a:prstGeom prst="star5">
                <a:avLst>
                  <a:gd name="adj" fmla="val 26435"/>
                  <a:gd name="hf" fmla="val 105146"/>
                  <a:gd name="vf" fmla="val 110557"/>
                </a:avLst>
              </a:prstGeom>
              <a:solidFill>
                <a:schemeClr val="bg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Stern mit 5 Zacken 38">
                <a:extLst>
                  <a:ext uri="{FF2B5EF4-FFF2-40B4-BE49-F238E27FC236}">
                    <a16:creationId xmlns:a16="http://schemas.microsoft.com/office/drawing/2014/main" id="{2F18B4DD-2118-E51C-CF74-D86718BCE0BC}"/>
                  </a:ext>
                </a:extLst>
              </p:cNvPr>
              <p:cNvSpPr/>
              <p:nvPr/>
            </p:nvSpPr>
            <p:spPr>
              <a:xfrm>
                <a:off x="9275555" y="3307125"/>
                <a:ext cx="62241" cy="62241"/>
              </a:xfrm>
              <a:prstGeom prst="star5">
                <a:avLst>
                  <a:gd name="adj" fmla="val 26435"/>
                  <a:gd name="hf" fmla="val 105146"/>
                  <a:gd name="vf" fmla="val 110557"/>
                </a:avLst>
              </a:prstGeom>
              <a:solidFill>
                <a:schemeClr val="bg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Stern mit 5 Zacken 39">
                <a:extLst>
                  <a:ext uri="{FF2B5EF4-FFF2-40B4-BE49-F238E27FC236}">
                    <a16:creationId xmlns:a16="http://schemas.microsoft.com/office/drawing/2014/main" id="{7ACFD212-4F34-CA88-7E65-18BC291C2BA8}"/>
                  </a:ext>
                </a:extLst>
              </p:cNvPr>
              <p:cNvSpPr/>
              <p:nvPr/>
            </p:nvSpPr>
            <p:spPr>
              <a:xfrm>
                <a:off x="9422453" y="3347392"/>
                <a:ext cx="62241" cy="62241"/>
              </a:xfrm>
              <a:prstGeom prst="star5">
                <a:avLst>
                  <a:gd name="adj" fmla="val 26435"/>
                  <a:gd name="hf" fmla="val 105146"/>
                  <a:gd name="vf" fmla="val 110557"/>
                </a:avLst>
              </a:prstGeom>
              <a:solidFill>
                <a:schemeClr val="bg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2" name="Picture 17">
              <a:extLst>
                <a:ext uri="{FF2B5EF4-FFF2-40B4-BE49-F238E27FC236}">
                  <a16:creationId xmlns:a16="http://schemas.microsoft.com/office/drawing/2014/main" id="{B1935516-B3A7-B94F-EA4C-7E9A1A06434B}"/>
                </a:ext>
              </a:extLst>
            </p:cNvPr>
            <p:cNvSpPr/>
            <p:nvPr/>
          </p:nvSpPr>
          <p:spPr>
            <a:xfrm>
              <a:off x="8903409" y="3671156"/>
              <a:ext cx="480502" cy="461066"/>
            </a:xfrm>
            <a:custGeom>
              <a:avLst/>
              <a:gdLst>
                <a:gd name="connsiteX0" fmla="*/ 3142587 w 3935598"/>
                <a:gd name="connsiteY0" fmla="*/ 3695030 h 3776406"/>
                <a:gd name="connsiteX1" fmla="*/ 3037717 w 3935598"/>
                <a:gd name="connsiteY1" fmla="*/ 3695030 h 3776406"/>
                <a:gd name="connsiteX2" fmla="*/ 1979583 w 3935598"/>
                <a:gd name="connsiteY2" fmla="*/ 3695030 h 3776406"/>
                <a:gd name="connsiteX3" fmla="*/ 1491757 w 3935598"/>
                <a:gd name="connsiteY3" fmla="*/ 3571196 h 3776406"/>
                <a:gd name="connsiteX4" fmla="*/ 1410453 w 3935598"/>
                <a:gd name="connsiteY4" fmla="*/ 3531097 h 3776406"/>
                <a:gd name="connsiteX5" fmla="*/ 1405739 w 3935598"/>
                <a:gd name="connsiteY5" fmla="*/ 3614832 h 3776406"/>
                <a:gd name="connsiteX6" fmla="*/ 1253736 w 3935598"/>
                <a:gd name="connsiteY6" fmla="*/ 3776406 h 3776406"/>
                <a:gd name="connsiteX7" fmla="*/ 134329 w 3935598"/>
                <a:gd name="connsiteY7" fmla="*/ 3776406 h 3776406"/>
                <a:gd name="connsiteX8" fmla="*/ 0 w 3935598"/>
                <a:gd name="connsiteY8" fmla="*/ 3620729 h 3776406"/>
                <a:gd name="connsiteX9" fmla="*/ 2357 w 3935598"/>
                <a:gd name="connsiteY9" fmla="*/ 1618157 h 3776406"/>
                <a:gd name="connsiteX10" fmla="*/ 147290 w 3935598"/>
                <a:gd name="connsiteY10" fmla="*/ 1474274 h 3776406"/>
                <a:gd name="connsiteX11" fmla="*/ 1253736 w 3935598"/>
                <a:gd name="connsiteY11" fmla="*/ 1471915 h 3776406"/>
                <a:gd name="connsiteX12" fmla="*/ 1375103 w 3935598"/>
                <a:gd name="connsiteY12" fmla="*/ 1546216 h 3776406"/>
                <a:gd name="connsiteX13" fmla="*/ 1556565 w 3935598"/>
                <a:gd name="connsiteY13" fmla="*/ 1263167 h 3776406"/>
                <a:gd name="connsiteX14" fmla="*/ 1611946 w 3935598"/>
                <a:gd name="connsiteY14" fmla="*/ 1175893 h 3776406"/>
                <a:gd name="connsiteX15" fmla="*/ 1641404 w 3935598"/>
                <a:gd name="connsiteY15" fmla="*/ 1128718 h 3776406"/>
                <a:gd name="connsiteX16" fmla="*/ 1672040 w 3935598"/>
                <a:gd name="connsiteY16" fmla="*/ 1082723 h 3776406"/>
                <a:gd name="connsiteX17" fmla="*/ 1768663 w 3935598"/>
                <a:gd name="connsiteY17" fmla="*/ 931763 h 3776406"/>
                <a:gd name="connsiteX18" fmla="*/ 1802834 w 3935598"/>
                <a:gd name="connsiteY18" fmla="*/ 872795 h 3776406"/>
                <a:gd name="connsiteX19" fmla="*/ 1837006 w 3935598"/>
                <a:gd name="connsiteY19" fmla="*/ 728912 h 3776406"/>
                <a:gd name="connsiteX20" fmla="*/ 1849967 w 3935598"/>
                <a:gd name="connsiteY20" fmla="*/ 659329 h 3776406"/>
                <a:gd name="connsiteX21" fmla="*/ 1859394 w 3935598"/>
                <a:gd name="connsiteY21" fmla="*/ 605078 h 3776406"/>
                <a:gd name="connsiteX22" fmla="*/ 1880603 w 3935598"/>
                <a:gd name="connsiteY22" fmla="*/ 506010 h 3776406"/>
                <a:gd name="connsiteX23" fmla="*/ 1915953 w 3935598"/>
                <a:gd name="connsiteY23" fmla="*/ 330284 h 3776406"/>
                <a:gd name="connsiteX24" fmla="*/ 1950124 w 3935598"/>
                <a:gd name="connsiteY24" fmla="*/ 159275 h 3776406"/>
                <a:gd name="connsiteX25" fmla="*/ 2126873 w 3935598"/>
                <a:gd name="connsiteY25" fmla="*/ 60 h 3776406"/>
                <a:gd name="connsiteX26" fmla="*/ 2488618 w 3935598"/>
                <a:gd name="connsiteY26" fmla="*/ 133329 h 3776406"/>
                <a:gd name="connsiteX27" fmla="*/ 2532216 w 3935598"/>
                <a:gd name="connsiteY27" fmla="*/ 172248 h 3776406"/>
                <a:gd name="connsiteX28" fmla="*/ 2691290 w 3935598"/>
                <a:gd name="connsiteY28" fmla="*/ 589746 h 3776406"/>
                <a:gd name="connsiteX29" fmla="*/ 2671258 w 3935598"/>
                <a:gd name="connsiteY29" fmla="*/ 733629 h 3776406"/>
                <a:gd name="connsiteX30" fmla="*/ 2645335 w 3935598"/>
                <a:gd name="connsiteY30" fmla="*/ 855104 h 3776406"/>
                <a:gd name="connsiteX31" fmla="*/ 2584062 w 3935598"/>
                <a:gd name="connsiteY31" fmla="*/ 1165279 h 3776406"/>
                <a:gd name="connsiteX32" fmla="*/ 2573457 w 3935598"/>
                <a:gd name="connsiteY32" fmla="*/ 1230144 h 3776406"/>
                <a:gd name="connsiteX33" fmla="*/ 3549109 w 3935598"/>
                <a:gd name="connsiteY33" fmla="*/ 1232503 h 3776406"/>
                <a:gd name="connsiteX34" fmla="*/ 3645731 w 3935598"/>
                <a:gd name="connsiteY34" fmla="*/ 1264346 h 3776406"/>
                <a:gd name="connsiteX35" fmla="*/ 3847224 w 3935598"/>
                <a:gd name="connsiteY35" fmla="*/ 1500220 h 3776406"/>
                <a:gd name="connsiteX36" fmla="*/ 3764742 w 3935598"/>
                <a:gd name="connsiteY36" fmla="*/ 1854032 h 3776406"/>
                <a:gd name="connsiteX37" fmla="*/ 3935599 w 3935598"/>
                <a:gd name="connsiteY37" fmla="*/ 2111135 h 3776406"/>
                <a:gd name="connsiteX38" fmla="*/ 3935599 w 3935598"/>
                <a:gd name="connsiteY38" fmla="*/ 2250300 h 3776406"/>
                <a:gd name="connsiteX39" fmla="*/ 3831906 w 3935598"/>
                <a:gd name="connsiteY39" fmla="*/ 2443717 h 3776406"/>
                <a:gd name="connsiteX40" fmla="*/ 3765920 w 3935598"/>
                <a:gd name="connsiteY40" fmla="*/ 2499148 h 3776406"/>
                <a:gd name="connsiteX41" fmla="*/ 3855473 w 3935598"/>
                <a:gd name="connsiteY41" fmla="*/ 2811681 h 3776406"/>
                <a:gd name="connsiteX42" fmla="*/ 3769455 w 3935598"/>
                <a:gd name="connsiteY42" fmla="*/ 2990945 h 3776406"/>
                <a:gd name="connsiteX43" fmla="*/ 3657514 w 3935598"/>
                <a:gd name="connsiteY43" fmla="*/ 3084116 h 3776406"/>
                <a:gd name="connsiteX44" fmla="*/ 3738819 w 3935598"/>
                <a:gd name="connsiteY44" fmla="*/ 3338860 h 3776406"/>
                <a:gd name="connsiteX45" fmla="*/ 3142587 w 3935598"/>
                <a:gd name="connsiteY45" fmla="*/ 3695030 h 3776406"/>
                <a:gd name="connsiteX46" fmla="*/ 3358220 w 3935598"/>
                <a:gd name="connsiteY46" fmla="*/ 2483816 h 3776406"/>
                <a:gd name="connsiteX47" fmla="*/ 3428920 w 3935598"/>
                <a:gd name="connsiteY47" fmla="*/ 2374134 h 3776406"/>
                <a:gd name="connsiteX48" fmla="*/ 3606847 w 3935598"/>
                <a:gd name="connsiteY48" fmla="*/ 2369417 h 3776406"/>
                <a:gd name="connsiteX49" fmla="*/ 3763563 w 3935598"/>
                <a:gd name="connsiteY49" fmla="*/ 2199587 h 3776406"/>
                <a:gd name="connsiteX50" fmla="*/ 3651623 w 3935598"/>
                <a:gd name="connsiteY50" fmla="*/ 1997915 h 3776406"/>
                <a:gd name="connsiteX51" fmla="*/ 3605668 w 3935598"/>
                <a:gd name="connsiteY51" fmla="*/ 1980224 h 3776406"/>
                <a:gd name="connsiteX52" fmla="*/ 3431277 w 3935598"/>
                <a:gd name="connsiteY52" fmla="*/ 1975507 h 3776406"/>
                <a:gd name="connsiteX53" fmla="*/ 3355864 w 3935598"/>
                <a:gd name="connsiteY53" fmla="*/ 1884695 h 3776406"/>
                <a:gd name="connsiteX54" fmla="*/ 3434811 w 3935598"/>
                <a:gd name="connsiteY54" fmla="*/ 1800960 h 3776406"/>
                <a:gd name="connsiteX55" fmla="*/ 3523186 w 3935598"/>
                <a:gd name="connsiteY55" fmla="*/ 1798601 h 3776406"/>
                <a:gd name="connsiteX56" fmla="*/ 3572675 w 3935598"/>
                <a:gd name="connsiteY56" fmla="*/ 1778552 h 3776406"/>
                <a:gd name="connsiteX57" fmla="*/ 3679903 w 3935598"/>
                <a:gd name="connsiteY57" fmla="*/ 1647642 h 3776406"/>
                <a:gd name="connsiteX58" fmla="*/ 3527899 w 3935598"/>
                <a:gd name="connsiteY58" fmla="*/ 1407050 h 3776406"/>
                <a:gd name="connsiteX59" fmla="*/ 2386104 w 3935598"/>
                <a:gd name="connsiteY59" fmla="*/ 1404691 h 3776406"/>
                <a:gd name="connsiteX60" fmla="*/ 2357824 w 3935598"/>
                <a:gd name="connsiteY60" fmla="*/ 1389359 h 3776406"/>
                <a:gd name="connsiteX61" fmla="*/ 2382569 w 3935598"/>
                <a:gd name="connsiteY61" fmla="*/ 1269063 h 3776406"/>
                <a:gd name="connsiteX62" fmla="*/ 2402601 w 3935598"/>
                <a:gd name="connsiteY62" fmla="*/ 1159382 h 3776406"/>
                <a:gd name="connsiteX63" fmla="*/ 2414384 w 3935598"/>
                <a:gd name="connsiteY63" fmla="*/ 1112207 h 3776406"/>
                <a:gd name="connsiteX64" fmla="*/ 2424989 w 3935598"/>
                <a:gd name="connsiteY64" fmla="*/ 1049701 h 3776406"/>
                <a:gd name="connsiteX65" fmla="*/ 2452090 w 3935598"/>
                <a:gd name="connsiteY65" fmla="*/ 918790 h 3776406"/>
                <a:gd name="connsiteX66" fmla="*/ 2462695 w 3935598"/>
                <a:gd name="connsiteY66" fmla="*/ 864539 h 3776406"/>
                <a:gd name="connsiteX67" fmla="*/ 2485083 w 3935598"/>
                <a:gd name="connsiteY67" fmla="*/ 758396 h 3776406"/>
                <a:gd name="connsiteX68" fmla="*/ 2496866 w 3935598"/>
                <a:gd name="connsiteY68" fmla="*/ 699427 h 3776406"/>
                <a:gd name="connsiteX69" fmla="*/ 2508650 w 3935598"/>
                <a:gd name="connsiteY69" fmla="*/ 633382 h 3776406"/>
                <a:gd name="connsiteX70" fmla="*/ 2130408 w 3935598"/>
                <a:gd name="connsiteY70" fmla="*/ 176966 h 3776406"/>
                <a:gd name="connsiteX71" fmla="*/ 2092702 w 3935598"/>
                <a:gd name="connsiteY71" fmla="*/ 345616 h 3776406"/>
                <a:gd name="connsiteX72" fmla="*/ 2060887 w 3935598"/>
                <a:gd name="connsiteY72" fmla="*/ 506010 h 3776406"/>
                <a:gd name="connsiteX73" fmla="*/ 2030250 w 3935598"/>
                <a:gd name="connsiteY73" fmla="*/ 659329 h 3776406"/>
                <a:gd name="connsiteX74" fmla="*/ 2020824 w 3935598"/>
                <a:gd name="connsiteY74" fmla="*/ 701786 h 3776406"/>
                <a:gd name="connsiteX75" fmla="*/ 1997257 w 3935598"/>
                <a:gd name="connsiteY75" fmla="*/ 819723 h 3776406"/>
                <a:gd name="connsiteX76" fmla="*/ 1933628 w 3935598"/>
                <a:gd name="connsiteY76" fmla="*/ 998988 h 3776406"/>
                <a:gd name="connsiteX77" fmla="*/ 1887673 w 3935598"/>
                <a:gd name="connsiteY77" fmla="*/ 1076826 h 3776406"/>
                <a:gd name="connsiteX78" fmla="*/ 1405739 w 3935598"/>
                <a:gd name="connsiteY78" fmla="*/ 1833982 h 3776406"/>
                <a:gd name="connsiteX79" fmla="*/ 1405739 w 3935598"/>
                <a:gd name="connsiteY79" fmla="*/ 3314093 h 3776406"/>
                <a:gd name="connsiteX80" fmla="*/ 1965443 w 3935598"/>
                <a:gd name="connsiteY80" fmla="*/ 3515765 h 3776406"/>
                <a:gd name="connsiteX81" fmla="*/ 2038499 w 3935598"/>
                <a:gd name="connsiteY81" fmla="*/ 3524021 h 3776406"/>
                <a:gd name="connsiteX82" fmla="*/ 3069531 w 3935598"/>
                <a:gd name="connsiteY82" fmla="*/ 3524021 h 3776406"/>
                <a:gd name="connsiteX83" fmla="*/ 3392392 w 3935598"/>
                <a:gd name="connsiteY83" fmla="*/ 3502792 h 3776406"/>
                <a:gd name="connsiteX84" fmla="*/ 3563249 w 3935598"/>
                <a:gd name="connsiteY84" fmla="*/ 3338860 h 3776406"/>
                <a:gd name="connsiteX85" fmla="*/ 3345259 w 3935598"/>
                <a:gd name="connsiteY85" fmla="*/ 3121856 h 3776406"/>
                <a:gd name="connsiteX86" fmla="*/ 3276916 w 3935598"/>
                <a:gd name="connsiteY86" fmla="*/ 3049914 h 3776406"/>
                <a:gd name="connsiteX87" fmla="*/ 3359399 w 3935598"/>
                <a:gd name="connsiteY87" fmla="*/ 2946129 h 3776406"/>
                <a:gd name="connsiteX88" fmla="*/ 3504332 w 3935598"/>
                <a:gd name="connsiteY88" fmla="*/ 2946129 h 3776406"/>
                <a:gd name="connsiteX89" fmla="*/ 3682259 w 3935598"/>
                <a:gd name="connsiteY89" fmla="*/ 2771582 h 3776406"/>
                <a:gd name="connsiteX90" fmla="*/ 3457199 w 3935598"/>
                <a:gd name="connsiteY90" fmla="*/ 2551040 h 3776406"/>
                <a:gd name="connsiteX91" fmla="*/ 3358220 w 3935598"/>
                <a:gd name="connsiteY91" fmla="*/ 2483816 h 3776406"/>
                <a:gd name="connsiteX92" fmla="*/ 1231347 w 3935598"/>
                <a:gd name="connsiteY92" fmla="*/ 1647642 h 3776406"/>
                <a:gd name="connsiteX93" fmla="*/ 173213 w 3935598"/>
                <a:gd name="connsiteY93" fmla="*/ 1647642 h 3776406"/>
                <a:gd name="connsiteX94" fmla="*/ 173213 w 3935598"/>
                <a:gd name="connsiteY94" fmla="*/ 3603039 h 3776406"/>
                <a:gd name="connsiteX95" fmla="*/ 1230169 w 3935598"/>
                <a:gd name="connsiteY95" fmla="*/ 3603039 h 3776406"/>
                <a:gd name="connsiteX96" fmla="*/ 1230169 w 3935598"/>
                <a:gd name="connsiteY96" fmla="*/ 1647642 h 377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3935598" h="3776406">
                  <a:moveTo>
                    <a:pt x="3142587" y="3695030"/>
                  </a:moveTo>
                  <a:cubicBezTo>
                    <a:pt x="3107238" y="3696209"/>
                    <a:pt x="3045965" y="3695030"/>
                    <a:pt x="3037717" y="3695030"/>
                  </a:cubicBezTo>
                  <a:lnTo>
                    <a:pt x="1979583" y="3695030"/>
                  </a:lnTo>
                  <a:cubicBezTo>
                    <a:pt x="1840541" y="3693850"/>
                    <a:pt x="1614302" y="3631344"/>
                    <a:pt x="1491757" y="3571196"/>
                  </a:cubicBezTo>
                  <a:lnTo>
                    <a:pt x="1410453" y="3531097"/>
                  </a:lnTo>
                  <a:cubicBezTo>
                    <a:pt x="1401026" y="3559402"/>
                    <a:pt x="1408096" y="3584169"/>
                    <a:pt x="1405739" y="3614832"/>
                  </a:cubicBezTo>
                  <a:cubicBezTo>
                    <a:pt x="1401026" y="3693850"/>
                    <a:pt x="1340932" y="3776406"/>
                    <a:pt x="1253736" y="3776406"/>
                  </a:cubicBezTo>
                  <a:lnTo>
                    <a:pt x="134329" y="3776406"/>
                  </a:lnTo>
                  <a:cubicBezTo>
                    <a:pt x="88374" y="3776406"/>
                    <a:pt x="0" y="3700927"/>
                    <a:pt x="0" y="3620729"/>
                  </a:cubicBezTo>
                  <a:lnTo>
                    <a:pt x="2357" y="1618157"/>
                  </a:lnTo>
                  <a:cubicBezTo>
                    <a:pt x="2357" y="1546216"/>
                    <a:pt x="76591" y="1474274"/>
                    <a:pt x="147290" y="1474274"/>
                  </a:cubicBezTo>
                  <a:lnTo>
                    <a:pt x="1253736" y="1471915"/>
                  </a:lnTo>
                  <a:cubicBezTo>
                    <a:pt x="1305582" y="1471915"/>
                    <a:pt x="1348002" y="1510835"/>
                    <a:pt x="1375103" y="1546216"/>
                  </a:cubicBezTo>
                  <a:lnTo>
                    <a:pt x="1556565" y="1263167"/>
                  </a:lnTo>
                  <a:lnTo>
                    <a:pt x="1611946" y="1175893"/>
                  </a:lnTo>
                  <a:lnTo>
                    <a:pt x="1641404" y="1128718"/>
                  </a:lnTo>
                  <a:lnTo>
                    <a:pt x="1672040" y="1082723"/>
                  </a:lnTo>
                  <a:lnTo>
                    <a:pt x="1768663" y="931763"/>
                  </a:lnTo>
                  <a:cubicBezTo>
                    <a:pt x="1780446" y="914073"/>
                    <a:pt x="1798121" y="892844"/>
                    <a:pt x="1802834" y="872795"/>
                  </a:cubicBezTo>
                  <a:lnTo>
                    <a:pt x="1837006" y="728912"/>
                  </a:lnTo>
                  <a:cubicBezTo>
                    <a:pt x="1842897" y="706503"/>
                    <a:pt x="1846432" y="682916"/>
                    <a:pt x="1849967" y="659329"/>
                  </a:cubicBezTo>
                  <a:lnTo>
                    <a:pt x="1859394" y="605078"/>
                  </a:lnTo>
                  <a:lnTo>
                    <a:pt x="1880603" y="506010"/>
                  </a:lnTo>
                  <a:lnTo>
                    <a:pt x="1915953" y="330284"/>
                  </a:lnTo>
                  <a:lnTo>
                    <a:pt x="1950124" y="159275"/>
                  </a:lnTo>
                  <a:cubicBezTo>
                    <a:pt x="1959551" y="64926"/>
                    <a:pt x="2031429" y="-2299"/>
                    <a:pt x="2126873" y="60"/>
                  </a:cubicBezTo>
                  <a:cubicBezTo>
                    <a:pt x="2222317" y="2419"/>
                    <a:pt x="2391996" y="47235"/>
                    <a:pt x="2488618" y="133329"/>
                  </a:cubicBezTo>
                  <a:lnTo>
                    <a:pt x="2532216" y="172248"/>
                  </a:lnTo>
                  <a:cubicBezTo>
                    <a:pt x="2640622" y="285468"/>
                    <a:pt x="2696003" y="432889"/>
                    <a:pt x="2691290" y="589746"/>
                  </a:cubicBezTo>
                  <a:cubicBezTo>
                    <a:pt x="2686576" y="746602"/>
                    <a:pt x="2680685" y="688813"/>
                    <a:pt x="2671258" y="733629"/>
                  </a:cubicBezTo>
                  <a:lnTo>
                    <a:pt x="2645335" y="855104"/>
                  </a:lnTo>
                  <a:lnTo>
                    <a:pt x="2584062" y="1165279"/>
                  </a:lnTo>
                  <a:cubicBezTo>
                    <a:pt x="2580527" y="1185328"/>
                    <a:pt x="2573457" y="1205377"/>
                    <a:pt x="2573457" y="1230144"/>
                  </a:cubicBezTo>
                  <a:lnTo>
                    <a:pt x="3549109" y="1232503"/>
                  </a:lnTo>
                  <a:cubicBezTo>
                    <a:pt x="3582102" y="1232503"/>
                    <a:pt x="3616273" y="1252552"/>
                    <a:pt x="3645731" y="1264346"/>
                  </a:cubicBezTo>
                  <a:cubicBezTo>
                    <a:pt x="3744711" y="1307983"/>
                    <a:pt x="3820123" y="1396436"/>
                    <a:pt x="3847224" y="1500220"/>
                  </a:cubicBezTo>
                  <a:cubicBezTo>
                    <a:pt x="3874326" y="1604005"/>
                    <a:pt x="3853116" y="1754964"/>
                    <a:pt x="3764742" y="1854032"/>
                  </a:cubicBezTo>
                  <a:cubicBezTo>
                    <a:pt x="3855473" y="1915359"/>
                    <a:pt x="3921459" y="2003812"/>
                    <a:pt x="3935599" y="2111135"/>
                  </a:cubicBezTo>
                  <a:lnTo>
                    <a:pt x="3935599" y="2250300"/>
                  </a:lnTo>
                  <a:cubicBezTo>
                    <a:pt x="3921459" y="2316345"/>
                    <a:pt x="3877861" y="2404798"/>
                    <a:pt x="3831906" y="2443717"/>
                  </a:cubicBezTo>
                  <a:lnTo>
                    <a:pt x="3765920" y="2499148"/>
                  </a:lnTo>
                  <a:cubicBezTo>
                    <a:pt x="3841333" y="2588780"/>
                    <a:pt x="3875504" y="2698461"/>
                    <a:pt x="3855473" y="2811681"/>
                  </a:cubicBezTo>
                  <a:cubicBezTo>
                    <a:pt x="3843690" y="2880084"/>
                    <a:pt x="3817766" y="2941412"/>
                    <a:pt x="3769455" y="2990945"/>
                  </a:cubicBezTo>
                  <a:cubicBezTo>
                    <a:pt x="3741175" y="3031044"/>
                    <a:pt x="3704647" y="3061708"/>
                    <a:pt x="3657514" y="3084116"/>
                  </a:cubicBezTo>
                  <a:cubicBezTo>
                    <a:pt x="3710539" y="3163134"/>
                    <a:pt x="3743532" y="3245689"/>
                    <a:pt x="3738819" y="3338860"/>
                  </a:cubicBezTo>
                  <a:cubicBezTo>
                    <a:pt x="3684616" y="3501613"/>
                    <a:pt x="3663406" y="3669084"/>
                    <a:pt x="3142587" y="3695030"/>
                  </a:cubicBezTo>
                  <a:close/>
                  <a:moveTo>
                    <a:pt x="3358220" y="2483816"/>
                  </a:moveTo>
                  <a:cubicBezTo>
                    <a:pt x="3342902" y="2435462"/>
                    <a:pt x="3386500" y="2375314"/>
                    <a:pt x="3428920" y="2374134"/>
                  </a:cubicBezTo>
                  <a:lnTo>
                    <a:pt x="3606847" y="2369417"/>
                  </a:lnTo>
                  <a:cubicBezTo>
                    <a:pt x="3694042" y="2350547"/>
                    <a:pt x="3754137" y="2278605"/>
                    <a:pt x="3763563" y="2199587"/>
                  </a:cubicBezTo>
                  <a:cubicBezTo>
                    <a:pt x="3774169" y="2114673"/>
                    <a:pt x="3729392" y="2035655"/>
                    <a:pt x="3651623" y="1997915"/>
                  </a:cubicBezTo>
                  <a:cubicBezTo>
                    <a:pt x="3573854" y="1960175"/>
                    <a:pt x="3618630" y="1980224"/>
                    <a:pt x="3605668" y="1980224"/>
                  </a:cubicBezTo>
                  <a:lnTo>
                    <a:pt x="3431277" y="1975507"/>
                  </a:lnTo>
                  <a:cubicBezTo>
                    <a:pt x="3384144" y="1975507"/>
                    <a:pt x="3353507" y="1928332"/>
                    <a:pt x="3355864" y="1884695"/>
                  </a:cubicBezTo>
                  <a:cubicBezTo>
                    <a:pt x="3358220" y="1841058"/>
                    <a:pt x="3390035" y="1802139"/>
                    <a:pt x="3434811" y="1800960"/>
                  </a:cubicBezTo>
                  <a:lnTo>
                    <a:pt x="3523186" y="1798601"/>
                  </a:lnTo>
                  <a:lnTo>
                    <a:pt x="3572675" y="1778552"/>
                  </a:lnTo>
                  <a:cubicBezTo>
                    <a:pt x="3625700" y="1756144"/>
                    <a:pt x="3664584" y="1706610"/>
                    <a:pt x="3679903" y="1647642"/>
                  </a:cubicBezTo>
                  <a:cubicBezTo>
                    <a:pt x="3705826" y="1547395"/>
                    <a:pt x="3636305" y="1435355"/>
                    <a:pt x="3527899" y="1407050"/>
                  </a:cubicBezTo>
                  <a:lnTo>
                    <a:pt x="2386104" y="1404691"/>
                  </a:lnTo>
                  <a:cubicBezTo>
                    <a:pt x="2374321" y="1404691"/>
                    <a:pt x="2355468" y="1404691"/>
                    <a:pt x="2357824" y="1389359"/>
                  </a:cubicBezTo>
                  <a:lnTo>
                    <a:pt x="2382569" y="1269063"/>
                  </a:lnTo>
                  <a:lnTo>
                    <a:pt x="2402601" y="1159382"/>
                  </a:lnTo>
                  <a:lnTo>
                    <a:pt x="2414384" y="1112207"/>
                  </a:lnTo>
                  <a:cubicBezTo>
                    <a:pt x="2420275" y="1090979"/>
                    <a:pt x="2420275" y="1072109"/>
                    <a:pt x="2424989" y="1049701"/>
                  </a:cubicBezTo>
                  <a:lnTo>
                    <a:pt x="2452090" y="918790"/>
                  </a:lnTo>
                  <a:lnTo>
                    <a:pt x="2462695" y="864539"/>
                  </a:lnTo>
                  <a:cubicBezTo>
                    <a:pt x="2469765" y="827979"/>
                    <a:pt x="2478013" y="793777"/>
                    <a:pt x="2485083" y="758396"/>
                  </a:cubicBezTo>
                  <a:lnTo>
                    <a:pt x="2496866" y="699427"/>
                  </a:lnTo>
                  <a:lnTo>
                    <a:pt x="2508650" y="633382"/>
                  </a:lnTo>
                  <a:cubicBezTo>
                    <a:pt x="2549891" y="398688"/>
                    <a:pt x="2368429" y="175786"/>
                    <a:pt x="2130408" y="176966"/>
                  </a:cubicBezTo>
                  <a:cubicBezTo>
                    <a:pt x="2113911" y="230038"/>
                    <a:pt x="2104485" y="290186"/>
                    <a:pt x="2092702" y="345616"/>
                  </a:cubicBezTo>
                  <a:lnTo>
                    <a:pt x="2060887" y="506010"/>
                  </a:lnTo>
                  <a:lnTo>
                    <a:pt x="2030250" y="659329"/>
                  </a:lnTo>
                  <a:lnTo>
                    <a:pt x="2020824" y="701786"/>
                  </a:lnTo>
                  <a:cubicBezTo>
                    <a:pt x="2012576" y="741885"/>
                    <a:pt x="2006684" y="779625"/>
                    <a:pt x="1997257" y="819723"/>
                  </a:cubicBezTo>
                  <a:cubicBezTo>
                    <a:pt x="1981939" y="884589"/>
                    <a:pt x="1983118" y="942378"/>
                    <a:pt x="1933628" y="998988"/>
                  </a:cubicBezTo>
                  <a:cubicBezTo>
                    <a:pt x="1921845" y="1028472"/>
                    <a:pt x="1905348" y="1049701"/>
                    <a:pt x="1887673" y="1076826"/>
                  </a:cubicBezTo>
                  <a:lnTo>
                    <a:pt x="1405739" y="1833982"/>
                  </a:lnTo>
                  <a:lnTo>
                    <a:pt x="1405739" y="3314093"/>
                  </a:lnTo>
                  <a:cubicBezTo>
                    <a:pt x="1570704" y="3432030"/>
                    <a:pt x="1765128" y="3500434"/>
                    <a:pt x="1965443" y="3515765"/>
                  </a:cubicBezTo>
                  <a:lnTo>
                    <a:pt x="2038499" y="3524021"/>
                  </a:lnTo>
                  <a:lnTo>
                    <a:pt x="3069531" y="3524021"/>
                  </a:lnTo>
                  <a:cubicBezTo>
                    <a:pt x="3069531" y="3524021"/>
                    <a:pt x="3312266" y="3528739"/>
                    <a:pt x="3392392" y="3502792"/>
                  </a:cubicBezTo>
                  <a:cubicBezTo>
                    <a:pt x="3543217" y="3470949"/>
                    <a:pt x="3563249" y="3338860"/>
                    <a:pt x="3563249" y="3338860"/>
                  </a:cubicBezTo>
                  <a:cubicBezTo>
                    <a:pt x="3567962" y="3212667"/>
                    <a:pt x="3466626" y="3120676"/>
                    <a:pt x="3345259" y="3121856"/>
                  </a:cubicBezTo>
                  <a:cubicBezTo>
                    <a:pt x="3223892" y="3123035"/>
                    <a:pt x="3280451" y="3082936"/>
                    <a:pt x="3276916" y="3049914"/>
                  </a:cubicBezTo>
                  <a:cubicBezTo>
                    <a:pt x="3269846" y="2992125"/>
                    <a:pt x="3305196" y="2946129"/>
                    <a:pt x="3359399" y="2946129"/>
                  </a:cubicBezTo>
                  <a:lnTo>
                    <a:pt x="3504332" y="2946129"/>
                  </a:lnTo>
                  <a:cubicBezTo>
                    <a:pt x="3582102" y="2944950"/>
                    <a:pt x="3671654" y="2865932"/>
                    <a:pt x="3682259" y="2771582"/>
                  </a:cubicBezTo>
                  <a:cubicBezTo>
                    <a:pt x="3696399" y="2641852"/>
                    <a:pt x="3583280" y="2539246"/>
                    <a:pt x="3457199" y="2551040"/>
                  </a:cubicBezTo>
                  <a:cubicBezTo>
                    <a:pt x="3408888" y="2555757"/>
                    <a:pt x="3373539" y="2530991"/>
                    <a:pt x="3358220" y="2483816"/>
                  </a:cubicBezTo>
                  <a:close/>
                  <a:moveTo>
                    <a:pt x="1231347" y="1647642"/>
                  </a:moveTo>
                  <a:lnTo>
                    <a:pt x="173213" y="1647642"/>
                  </a:lnTo>
                  <a:cubicBezTo>
                    <a:pt x="173213" y="1647642"/>
                    <a:pt x="173213" y="3603039"/>
                    <a:pt x="173213" y="3603039"/>
                  </a:cubicBezTo>
                  <a:lnTo>
                    <a:pt x="1230169" y="3603039"/>
                  </a:lnTo>
                  <a:cubicBezTo>
                    <a:pt x="1230169" y="3603039"/>
                    <a:pt x="1230169" y="1647642"/>
                    <a:pt x="1230169" y="1647642"/>
                  </a:cubicBezTo>
                  <a:close/>
                </a:path>
              </a:pathLst>
            </a:custGeom>
            <a:solidFill>
              <a:schemeClr val="bg1"/>
            </a:solidFill>
            <a:ln w="9525" cap="flat">
              <a:solidFill>
                <a:schemeClr val="bg1"/>
              </a:solidFill>
              <a:prstDash val="solid"/>
              <a:miter/>
            </a:ln>
          </p:spPr>
          <p:txBody>
            <a:bodyPr rtlCol="0" anchor="ctr"/>
            <a:lstStyle/>
            <a:p>
              <a:endParaRPr lang="en-GB"/>
            </a:p>
          </p:txBody>
        </p:sp>
      </p:grpSp>
    </p:spTree>
    <p:extLst>
      <p:ext uri="{BB962C8B-B14F-4D97-AF65-F5344CB8AC3E}">
        <p14:creationId xmlns:p14="http://schemas.microsoft.com/office/powerpoint/2010/main" val="268701304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xfrm>
            <a:off x="503239" y="535913"/>
            <a:ext cx="11183936" cy="480453"/>
          </a:xfrm>
          <a:prstGeom prst="rect">
            <a:avLst/>
          </a:prstGeom>
        </p:spPr>
        <p:txBody>
          <a:bodyPr/>
          <a:lstStyle/>
          <a:p>
            <a:pPr marL="9525"/>
            <a:r>
              <a:rPr lang="en-GB" b="0" dirty="0">
                <a:solidFill>
                  <a:schemeClr val="accent4"/>
                </a:solidFill>
                <a:latin typeface="Arial" panose="020B0604020202020204" pitchFamily="34" charset="0"/>
                <a:cs typeface="Arial"/>
              </a:rPr>
              <a:t>Data, Algorithms and their Consequences</a:t>
            </a: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Data and Algorithms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5</a:t>
            </a:fld>
            <a:endParaRPr lang="de-DE"/>
          </a:p>
        </p:txBody>
      </p:sp>
      <p:sp>
        <p:nvSpPr>
          <p:cNvPr id="2" name="Content Placeholder 2">
            <a:extLst>
              <a:ext uri="{FF2B5EF4-FFF2-40B4-BE49-F238E27FC236}">
                <a16:creationId xmlns:a16="http://schemas.microsoft.com/office/drawing/2014/main" id="{6A0AE1EE-10F4-BB6B-5E7D-47E13F231919}"/>
              </a:ext>
            </a:extLst>
          </p:cNvPr>
          <p:cNvSpPr txBox="1">
            <a:spLocks/>
          </p:cNvSpPr>
          <p:nvPr/>
        </p:nvSpPr>
        <p:spPr>
          <a:xfrm>
            <a:off x="7975458" y="1999939"/>
            <a:ext cx="3711717" cy="3803496"/>
          </a:xfrm>
          <a:prstGeom prst="rect">
            <a:avLst/>
          </a:prstGeom>
        </p:spPr>
        <p:txBody>
          <a:bodyPr lIns="0" tIns="45720" rIns="91440" bIns="45720" anchor="t">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ct val="107000"/>
              </a:lnSpc>
              <a:buFont typeface="Arial" panose="020B0604020202020204" pitchFamily="34" charset="0"/>
              <a:buChar char="•"/>
            </a:pPr>
            <a:r>
              <a:rPr lang="en-GB" sz="2400" kern="100" dirty="0">
                <a:latin typeface="Arial" panose="020B0604020202020204" pitchFamily="34" charset="0"/>
                <a:ea typeface="Calibri" panose="020F0502020204030204" pitchFamily="34" charset="0"/>
                <a:cs typeface="Times New Roman" panose="02020603050405020304" pitchFamily="18" charset="0"/>
              </a:rPr>
              <a:t>Undermine economic development</a:t>
            </a:r>
          </a:p>
          <a:p>
            <a:pPr marL="342900" lvl="1" indent="-342900">
              <a:lnSpc>
                <a:spcPct val="107000"/>
              </a:lnSpc>
              <a:buFont typeface="Arial" panose="020B0604020202020204" pitchFamily="34" charset="0"/>
              <a:buChar char="•"/>
            </a:pPr>
            <a:r>
              <a:rPr lang="en-GB" sz="2400" kern="100" dirty="0">
                <a:latin typeface="Arial" panose="020B0604020202020204" pitchFamily="34" charset="0"/>
                <a:ea typeface="Calibri" panose="020F0502020204030204" pitchFamily="34" charset="0"/>
                <a:cs typeface="Times New Roman" panose="02020603050405020304" pitchFamily="18" charset="0"/>
              </a:rPr>
              <a:t>Reinforce existing inequalities </a:t>
            </a:r>
          </a:p>
          <a:p>
            <a:pPr marL="342900" lvl="1" indent="-342900">
              <a:lnSpc>
                <a:spcPct val="107000"/>
              </a:lnSpc>
              <a:buFont typeface="Arial" panose="020B0604020202020204" pitchFamily="34" charset="0"/>
              <a:buChar char="•"/>
            </a:pPr>
            <a:r>
              <a:rPr lang="en-GB" sz="2400" kern="100" dirty="0">
                <a:latin typeface="Arial" panose="020B0604020202020204" pitchFamily="34" charset="0"/>
                <a:ea typeface="Calibri" panose="020F0502020204030204" pitchFamily="34" charset="0"/>
                <a:cs typeface="Times New Roman" panose="02020603050405020304" pitchFamily="18" charset="0"/>
              </a:rPr>
              <a:t>Create a ‘race to the bottom’ on wages and working conditions</a:t>
            </a:r>
          </a:p>
        </p:txBody>
      </p:sp>
      <p:sp>
        <p:nvSpPr>
          <p:cNvPr id="4" name="Titel 1">
            <a:extLst>
              <a:ext uri="{FF2B5EF4-FFF2-40B4-BE49-F238E27FC236}">
                <a16:creationId xmlns:a16="http://schemas.microsoft.com/office/drawing/2014/main" id="{EF4A8527-F5E4-781D-29C4-B491003D6B2B}"/>
              </a:ext>
            </a:extLst>
          </p:cNvPr>
          <p:cNvSpPr txBox="1">
            <a:spLocks/>
          </p:cNvSpPr>
          <p:nvPr/>
        </p:nvSpPr>
        <p:spPr>
          <a:xfrm>
            <a:off x="848315" y="1999939"/>
            <a:ext cx="4714285" cy="1252800"/>
          </a:xfrm>
          <a:prstGeom prst="rect">
            <a:avLst/>
          </a:prstGeom>
        </p:spPr>
        <p:txBody>
          <a:bodyPr/>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r>
              <a:rPr lang="en-GB" sz="3600" dirty="0">
                <a:latin typeface="Arial" panose="020B0604020202020204" pitchFamily="34" charset="0"/>
                <a:ea typeface="+mn-ea"/>
                <a:cs typeface="Arial" panose="020B0604020202020204" pitchFamily="34" charset="0"/>
              </a:rPr>
              <a:t>Platform growth has outpaced regulatory development</a:t>
            </a:r>
          </a:p>
          <a:p>
            <a:endParaRPr lang="en-GB" sz="3600" dirty="0">
              <a:latin typeface="Arial" panose="020B0604020202020204" pitchFamily="34" charset="0"/>
              <a:ea typeface="+mn-ea"/>
              <a:cs typeface="Arial" panose="020B0604020202020204" pitchFamily="34" charset="0"/>
            </a:endParaRPr>
          </a:p>
        </p:txBody>
      </p:sp>
      <p:sp>
        <p:nvSpPr>
          <p:cNvPr id="6" name="Grafik 6">
            <a:extLst>
              <a:ext uri="{FF2B5EF4-FFF2-40B4-BE49-F238E27FC236}">
                <a16:creationId xmlns:a16="http://schemas.microsoft.com/office/drawing/2014/main" id="{5A8E6780-37EA-6B23-47FE-8E81263549AF}"/>
              </a:ext>
            </a:extLst>
          </p:cNvPr>
          <p:cNvSpPr>
            <a:spLocks noChangeAspect="1"/>
          </p:cNvSpPr>
          <p:nvPr/>
        </p:nvSpPr>
        <p:spPr>
          <a:xfrm>
            <a:off x="519245" y="1734973"/>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8" name="Grafik 6">
            <a:extLst>
              <a:ext uri="{FF2B5EF4-FFF2-40B4-BE49-F238E27FC236}">
                <a16:creationId xmlns:a16="http://schemas.microsoft.com/office/drawing/2014/main" id="{D7D66F5D-55DC-FBCC-8D35-268F2A26EBB2}"/>
              </a:ext>
            </a:extLst>
          </p:cNvPr>
          <p:cNvSpPr>
            <a:spLocks noChangeAspect="1"/>
          </p:cNvSpPr>
          <p:nvPr/>
        </p:nvSpPr>
        <p:spPr>
          <a:xfrm rot="10800000">
            <a:off x="4990575" y="2731001"/>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grpSp>
        <p:nvGrpSpPr>
          <p:cNvPr id="11" name="Group 17">
            <a:extLst>
              <a:ext uri="{FF2B5EF4-FFF2-40B4-BE49-F238E27FC236}">
                <a16:creationId xmlns:a16="http://schemas.microsoft.com/office/drawing/2014/main" id="{FDB85917-447F-5EBC-DEBB-AAE881E87E52}"/>
              </a:ext>
            </a:extLst>
          </p:cNvPr>
          <p:cNvGrpSpPr/>
          <p:nvPr/>
        </p:nvGrpSpPr>
        <p:grpSpPr>
          <a:xfrm>
            <a:off x="6436554" y="2802600"/>
            <a:ext cx="1045993" cy="658361"/>
            <a:chOff x="665223" y="3102185"/>
            <a:chExt cx="1045993" cy="658361"/>
          </a:xfrm>
        </p:grpSpPr>
        <p:pic>
          <p:nvPicPr>
            <p:cNvPr id="12" name="Grafik 9">
              <a:extLst>
                <a:ext uri="{FF2B5EF4-FFF2-40B4-BE49-F238E27FC236}">
                  <a16:creationId xmlns:a16="http://schemas.microsoft.com/office/drawing/2014/main" id="{02AFE180-E368-C74A-1A50-1649FDEAAC15}"/>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3" name="Grafik 21">
              <a:extLst>
                <a:ext uri="{FF2B5EF4-FFF2-40B4-BE49-F238E27FC236}">
                  <a16:creationId xmlns:a16="http://schemas.microsoft.com/office/drawing/2014/main" id="{BD05AB38-06A0-E203-4302-A4CF42CD82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4" name="Grafik 22">
              <a:extLst>
                <a:ext uri="{FF2B5EF4-FFF2-40B4-BE49-F238E27FC236}">
                  <a16:creationId xmlns:a16="http://schemas.microsoft.com/office/drawing/2014/main" id="{814D0CD5-F0D5-6185-99C7-DD8328890DE8}"/>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5" name="Grafik 23">
              <a:extLst>
                <a:ext uri="{FF2B5EF4-FFF2-40B4-BE49-F238E27FC236}">
                  <a16:creationId xmlns:a16="http://schemas.microsoft.com/office/drawing/2014/main" id="{D1BAB3BE-0F2A-7814-E191-F4575FDDC8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Tree>
    <p:extLst>
      <p:ext uri="{BB962C8B-B14F-4D97-AF65-F5344CB8AC3E}">
        <p14:creationId xmlns:p14="http://schemas.microsoft.com/office/powerpoint/2010/main" val="13639719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Data and Algorithms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6</a:t>
            </a:fld>
            <a:endParaRPr lang="de-DE"/>
          </a:p>
        </p:txBody>
      </p:sp>
      <p:grpSp>
        <p:nvGrpSpPr>
          <p:cNvPr id="6" name="Gruppieren 5">
            <a:extLst>
              <a:ext uri="{FF2B5EF4-FFF2-40B4-BE49-F238E27FC236}">
                <a16:creationId xmlns:a16="http://schemas.microsoft.com/office/drawing/2014/main" id="{9943EC15-7CE7-7424-7CC9-FB5C0BEC7728}"/>
              </a:ext>
            </a:extLst>
          </p:cNvPr>
          <p:cNvGrpSpPr/>
          <p:nvPr/>
        </p:nvGrpSpPr>
        <p:grpSpPr>
          <a:xfrm>
            <a:off x="3360472" y="1431779"/>
            <a:ext cx="5471057" cy="1371550"/>
            <a:chOff x="2594019" y="1454542"/>
            <a:chExt cx="5471057" cy="1371550"/>
          </a:xfrm>
        </p:grpSpPr>
        <p:sp>
          <p:nvSpPr>
            <p:cNvPr id="11" name="TextBox 4">
              <a:extLst>
                <a:ext uri="{FF2B5EF4-FFF2-40B4-BE49-F238E27FC236}">
                  <a16:creationId xmlns:a16="http://schemas.microsoft.com/office/drawing/2014/main" id="{781716D9-404F-2A6E-A288-0C5A8BD3F356}"/>
                </a:ext>
              </a:extLst>
            </p:cNvPr>
            <p:cNvSpPr txBox="1"/>
            <p:nvPr/>
          </p:nvSpPr>
          <p:spPr>
            <a:xfrm>
              <a:off x="3083349" y="1840713"/>
              <a:ext cx="4638666" cy="644357"/>
            </a:xfrm>
            <a:prstGeom prst="rect">
              <a:avLst/>
            </a:prstGeom>
            <a:noFill/>
          </p:spPr>
          <p:txBody>
            <a:bodyPr wrap="square" lIns="0" tIns="0" rIns="0" bIns="0" rtlCol="0">
              <a:noAutofit/>
            </a:bodyPr>
            <a:lstStyle/>
            <a:p>
              <a:r>
                <a:rPr lang="en-GB" sz="3600" b="1" dirty="0">
                  <a:solidFill>
                    <a:schemeClr val="accent1"/>
                  </a:solidFill>
                  <a:latin typeface="Arial" panose="020B0604020202020204" pitchFamily="34" charset="0"/>
                  <a:cs typeface="Arial" panose="020B0604020202020204" pitchFamily="34" charset="0"/>
                </a:rPr>
                <a:t>Digital &amp; Data Rights</a:t>
              </a:r>
            </a:p>
          </p:txBody>
        </p:sp>
        <p:sp>
          <p:nvSpPr>
            <p:cNvPr id="12" name="Grafik 6">
              <a:extLst>
                <a:ext uri="{FF2B5EF4-FFF2-40B4-BE49-F238E27FC236}">
                  <a16:creationId xmlns:a16="http://schemas.microsoft.com/office/drawing/2014/main" id="{F6F813D0-E9D4-12A6-2647-ECA8406B36E6}"/>
                </a:ext>
              </a:extLst>
            </p:cNvPr>
            <p:cNvSpPr>
              <a:spLocks noChangeAspect="1"/>
            </p:cNvSpPr>
            <p:nvPr/>
          </p:nvSpPr>
          <p:spPr>
            <a:xfrm rot="10800000">
              <a:off x="7235520" y="1573292"/>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0" name="Grafik 6">
              <a:extLst>
                <a:ext uri="{FF2B5EF4-FFF2-40B4-BE49-F238E27FC236}">
                  <a16:creationId xmlns:a16="http://schemas.microsoft.com/office/drawing/2014/main" id="{9E8D4B9F-5286-FDB0-FDD9-91EDAC09ACDC}"/>
                </a:ext>
              </a:extLst>
            </p:cNvPr>
            <p:cNvSpPr>
              <a:spLocks noChangeAspect="1"/>
            </p:cNvSpPr>
            <p:nvPr/>
          </p:nvSpPr>
          <p:spPr>
            <a:xfrm>
              <a:off x="2594019" y="1454542"/>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grpSp>
      <p:sp>
        <p:nvSpPr>
          <p:cNvPr id="21" name="Titel 1">
            <a:extLst>
              <a:ext uri="{FF2B5EF4-FFF2-40B4-BE49-F238E27FC236}">
                <a16:creationId xmlns:a16="http://schemas.microsoft.com/office/drawing/2014/main" id="{708BE965-0271-B42C-00C6-B1420906B44B}"/>
              </a:ext>
            </a:extLst>
          </p:cNvPr>
          <p:cNvSpPr txBox="1">
            <a:spLocks/>
          </p:cNvSpPr>
          <p:nvPr/>
        </p:nvSpPr>
        <p:spPr>
          <a:xfrm>
            <a:off x="2046515" y="3584738"/>
            <a:ext cx="8784772" cy="2228233"/>
          </a:xfrm>
          <a:prstGeom prst="rect">
            <a:avLst/>
          </a:prstGeom>
        </p:spPr>
        <p:txBody>
          <a:bodyPr lIns="91440" tIns="45720" rIns="91440" bIns="45720" anchor="t"/>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r>
              <a:rPr lang="en-GB" sz="2400" dirty="0">
                <a:latin typeface="Arial" panose="020B0604020202020204" pitchFamily="34" charset="0"/>
                <a:ea typeface="+mn-ea"/>
                <a:cs typeface="Arial"/>
              </a:rPr>
              <a:t>Individual and collective data rights protect workers.</a:t>
            </a:r>
          </a:p>
          <a:p>
            <a:endParaRPr lang="en-GB" sz="2400" dirty="0">
              <a:latin typeface="Arial" panose="020B0604020202020204" pitchFamily="34" charset="0"/>
              <a:ea typeface="+mn-ea"/>
              <a:cs typeface="Arial"/>
            </a:endParaRPr>
          </a:p>
          <a:p>
            <a:r>
              <a:rPr lang="en-GB" sz="2400" dirty="0">
                <a:latin typeface="Arial" panose="020B0604020202020204" pitchFamily="34" charset="0"/>
                <a:ea typeface="+mn-ea"/>
                <a:cs typeface="Arial"/>
              </a:rPr>
              <a:t>Data protection laws can be applied to workplace conflicts. </a:t>
            </a:r>
          </a:p>
          <a:p>
            <a:endParaRPr lang="en-GB" sz="2400" dirty="0">
              <a:latin typeface="Arial" panose="020B0604020202020204" pitchFamily="34" charset="0"/>
              <a:ea typeface="+mn-ea"/>
              <a:cs typeface="Arial"/>
            </a:endParaRPr>
          </a:p>
          <a:p>
            <a:r>
              <a:rPr lang="en-GB" sz="2400" dirty="0">
                <a:latin typeface="Arial" panose="020B0604020202020204" pitchFamily="34" charset="0"/>
                <a:ea typeface="+mn-ea"/>
                <a:cs typeface="Arial"/>
              </a:rPr>
              <a:t>Labour rights and legislation increasingly include reference to data and digital rights.</a:t>
            </a:r>
          </a:p>
        </p:txBody>
      </p:sp>
      <p:grpSp>
        <p:nvGrpSpPr>
          <p:cNvPr id="22" name="Group 12">
            <a:extLst>
              <a:ext uri="{FF2B5EF4-FFF2-40B4-BE49-F238E27FC236}">
                <a16:creationId xmlns:a16="http://schemas.microsoft.com/office/drawing/2014/main" id="{956354D4-43C9-F08C-A084-28CE93C53641}"/>
              </a:ext>
            </a:extLst>
          </p:cNvPr>
          <p:cNvGrpSpPr/>
          <p:nvPr/>
        </p:nvGrpSpPr>
        <p:grpSpPr>
          <a:xfrm>
            <a:off x="503238" y="3508536"/>
            <a:ext cx="1045993" cy="658361"/>
            <a:chOff x="665223" y="3102185"/>
            <a:chExt cx="1045993" cy="658361"/>
          </a:xfrm>
        </p:grpSpPr>
        <p:pic>
          <p:nvPicPr>
            <p:cNvPr id="23" name="Grafik 9">
              <a:extLst>
                <a:ext uri="{FF2B5EF4-FFF2-40B4-BE49-F238E27FC236}">
                  <a16:creationId xmlns:a16="http://schemas.microsoft.com/office/drawing/2014/main" id="{E77210CD-BA54-122B-59A9-71827B449591}"/>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24" name="Grafik 21">
              <a:extLst>
                <a:ext uri="{FF2B5EF4-FFF2-40B4-BE49-F238E27FC236}">
                  <a16:creationId xmlns:a16="http://schemas.microsoft.com/office/drawing/2014/main" id="{C3379136-C8E0-C307-0A95-658D768E78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25" name="Grafik 22">
              <a:extLst>
                <a:ext uri="{FF2B5EF4-FFF2-40B4-BE49-F238E27FC236}">
                  <a16:creationId xmlns:a16="http://schemas.microsoft.com/office/drawing/2014/main" id="{4C67C6C7-6531-5F3C-FAC5-822121E3DE87}"/>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26" name="Grafik 23">
              <a:extLst>
                <a:ext uri="{FF2B5EF4-FFF2-40B4-BE49-F238E27FC236}">
                  <a16:creationId xmlns:a16="http://schemas.microsoft.com/office/drawing/2014/main" id="{494EBCE5-3A44-EF83-4844-1AAD34B79F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27" name="Textfeld 26">
            <a:extLst>
              <a:ext uri="{FF2B5EF4-FFF2-40B4-BE49-F238E27FC236}">
                <a16:creationId xmlns:a16="http://schemas.microsoft.com/office/drawing/2014/main" id="{48782975-85BD-1862-D3FD-882374FDAF94}"/>
              </a:ext>
            </a:extLst>
          </p:cNvPr>
          <p:cNvSpPr txBox="1"/>
          <p:nvPr/>
        </p:nvSpPr>
        <p:spPr>
          <a:xfrm>
            <a:off x="6080166" y="4750130"/>
            <a:ext cx="0" cy="0"/>
          </a:xfrm>
          <a:prstGeom prst="rect">
            <a:avLst/>
          </a:prstGeom>
          <a:noFill/>
        </p:spPr>
        <p:txBody>
          <a:bodyPr wrap="none" lIns="0" tIns="0" rIns="0" bIns="0" rtlCol="0">
            <a:noAutofit/>
          </a:bodyPr>
          <a:lstStyle/>
          <a:p>
            <a:pPr algn="l"/>
            <a:endParaRPr lang="en-GB" dirty="0"/>
          </a:p>
        </p:txBody>
      </p:sp>
      <p:sp>
        <p:nvSpPr>
          <p:cNvPr id="29" name="Textfeld 28">
            <a:extLst>
              <a:ext uri="{FF2B5EF4-FFF2-40B4-BE49-F238E27FC236}">
                <a16:creationId xmlns:a16="http://schemas.microsoft.com/office/drawing/2014/main" id="{12BDF34A-96EF-A767-6C55-34A207D9AD81}"/>
              </a:ext>
            </a:extLst>
          </p:cNvPr>
          <p:cNvSpPr txBox="1"/>
          <p:nvPr/>
        </p:nvSpPr>
        <p:spPr>
          <a:xfrm>
            <a:off x="6215743" y="4691743"/>
            <a:ext cx="0" cy="0"/>
          </a:xfrm>
          <a:prstGeom prst="rect">
            <a:avLst/>
          </a:prstGeom>
          <a:noFill/>
        </p:spPr>
        <p:txBody>
          <a:bodyPr wrap="none" lIns="0" tIns="0" rIns="0" bIns="0" rtlCol="0">
            <a:noAutofit/>
          </a:bodyPr>
          <a:lstStyle/>
          <a:p>
            <a:pPr algn="l"/>
            <a:endParaRPr lang="en-GB" dirty="0"/>
          </a:p>
        </p:txBody>
      </p:sp>
    </p:spTree>
    <p:extLst>
      <p:ext uri="{BB962C8B-B14F-4D97-AF65-F5344CB8AC3E}">
        <p14:creationId xmlns:p14="http://schemas.microsoft.com/office/powerpoint/2010/main" val="190575658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Engage – Cleanly Case Study</a:t>
            </a:r>
            <a:endParaRPr lang="de-DE"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Data and Algorithms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7</a:t>
            </a:fld>
            <a:endParaRPr lang="de-DE"/>
          </a:p>
        </p:txBody>
      </p:sp>
      <p:grpSp>
        <p:nvGrpSpPr>
          <p:cNvPr id="2" name="Group 12">
            <a:extLst>
              <a:ext uri="{FF2B5EF4-FFF2-40B4-BE49-F238E27FC236}">
                <a16:creationId xmlns:a16="http://schemas.microsoft.com/office/drawing/2014/main" id="{769858BC-89AA-ACAC-4C85-6659A2ED729D}"/>
              </a:ext>
            </a:extLst>
          </p:cNvPr>
          <p:cNvGrpSpPr/>
          <p:nvPr/>
        </p:nvGrpSpPr>
        <p:grpSpPr>
          <a:xfrm>
            <a:off x="503238" y="1454205"/>
            <a:ext cx="1045993" cy="658361"/>
            <a:chOff x="665223" y="3102185"/>
            <a:chExt cx="1045993" cy="658361"/>
          </a:xfrm>
        </p:grpSpPr>
        <p:pic>
          <p:nvPicPr>
            <p:cNvPr id="8" name="Grafik 9">
              <a:extLst>
                <a:ext uri="{FF2B5EF4-FFF2-40B4-BE49-F238E27FC236}">
                  <a16:creationId xmlns:a16="http://schemas.microsoft.com/office/drawing/2014/main" id="{F783A43C-84A7-71B7-BF88-C293CDCAA884}"/>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3" name="Grafik 21">
              <a:extLst>
                <a:ext uri="{FF2B5EF4-FFF2-40B4-BE49-F238E27FC236}">
                  <a16:creationId xmlns:a16="http://schemas.microsoft.com/office/drawing/2014/main" id="{B1DD4D02-CEC8-77C7-1F88-7F9F8DC53E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4" name="Grafik 22">
              <a:extLst>
                <a:ext uri="{FF2B5EF4-FFF2-40B4-BE49-F238E27FC236}">
                  <a16:creationId xmlns:a16="http://schemas.microsoft.com/office/drawing/2014/main" id="{A821846E-65DA-0951-7BE0-3AD467713861}"/>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5" name="Grafik 23">
              <a:extLst>
                <a:ext uri="{FF2B5EF4-FFF2-40B4-BE49-F238E27FC236}">
                  <a16:creationId xmlns:a16="http://schemas.microsoft.com/office/drawing/2014/main" id="{07328AA1-594A-D073-7BA2-7CF23AD3FA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7" name="Content Placeholder 2">
            <a:extLst>
              <a:ext uri="{FF2B5EF4-FFF2-40B4-BE49-F238E27FC236}">
                <a16:creationId xmlns:a16="http://schemas.microsoft.com/office/drawing/2014/main" id="{6AC3F6BC-4D51-E71E-DCB2-387CB3AC8864}"/>
              </a:ext>
            </a:extLst>
          </p:cNvPr>
          <p:cNvSpPr txBox="1">
            <a:spLocks/>
          </p:cNvSpPr>
          <p:nvPr/>
        </p:nvSpPr>
        <p:spPr>
          <a:xfrm>
            <a:off x="1513482" y="1541390"/>
            <a:ext cx="4325593" cy="505275"/>
          </a:xfrm>
          <a:prstGeom prst="rect">
            <a:avLst/>
          </a:prstGeom>
        </p:spPr>
        <p:txBody>
          <a:bodyPr>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 Case Study</a:t>
            </a:r>
          </a:p>
        </p:txBody>
      </p:sp>
      <p:sp>
        <p:nvSpPr>
          <p:cNvPr id="34" name="Textfeld 33">
            <a:extLst>
              <a:ext uri="{FF2B5EF4-FFF2-40B4-BE49-F238E27FC236}">
                <a16:creationId xmlns:a16="http://schemas.microsoft.com/office/drawing/2014/main" id="{6892F83D-ED7E-BC6D-65D6-2E2C0B2295BB}"/>
              </a:ext>
            </a:extLst>
          </p:cNvPr>
          <p:cNvSpPr txBox="1"/>
          <p:nvPr/>
        </p:nvSpPr>
        <p:spPr>
          <a:xfrm>
            <a:off x="503237" y="2466001"/>
            <a:ext cx="11183937" cy="3371244"/>
          </a:xfrm>
          <a:prstGeom prst="rect">
            <a:avLst/>
          </a:prstGeom>
          <a:noFill/>
        </p:spPr>
        <p:txBody>
          <a:bodyPr wrap="square" lIns="0" tIns="0" rIns="0" bIns="46800" anchor="t">
            <a:spAutoFit/>
          </a:bodyPr>
          <a:lstStyle/>
          <a:p>
            <a:r>
              <a:rPr lang="en-GB" kern="100" dirty="0">
                <a:solidFill>
                  <a:schemeClr val="accent1"/>
                </a:solidFill>
                <a:ea typeface="Calibri"/>
                <a:cs typeface="Times New Roman"/>
              </a:rPr>
              <a:t>Cleanly is a domestic work platform, which connects customers with workers who provide cleaning, gardening and other domestic services. Workers register to use Cleanly, providing their names, contact details, gender, age and where they live. Cleanly uses these details and real-time data from the workers’ phones to help assign jobs based on customer preferences and location. Most of </a:t>
            </a:r>
            <a:r>
              <a:rPr lang="en-GB" kern="100" dirty="0" err="1">
                <a:solidFill>
                  <a:schemeClr val="accent1"/>
                </a:solidFill>
                <a:ea typeface="Calibri"/>
                <a:cs typeface="Times New Roman"/>
              </a:rPr>
              <a:t>Cleanly’s</a:t>
            </a:r>
            <a:r>
              <a:rPr lang="en-GB" kern="100" dirty="0">
                <a:solidFill>
                  <a:schemeClr val="accent1"/>
                </a:solidFill>
                <a:ea typeface="Calibri"/>
                <a:cs typeface="Times New Roman"/>
              </a:rPr>
              <a:t> customers are well off people who have office jobs in the city. Cleanly uses algorithms to assign cleaning gigs to workers, to manage their performance and to calculate their wages based on work completed and their rating score. The algorithms reward workers who work regularly and have high review scores. Algorithms also nudge workers, using progress bars and milestones to indicate if they’ve reached income targets and offering bonuses for those who work evenings, weekends and during public holidays. Workers who receive 3 negative reviews from customers, who frequently go offline between gigs without notice or who are inactive for more than 48 hours are temporarily blocked from the platform for 2 days. </a:t>
            </a:r>
            <a:endParaRPr lang="en-GB" sz="2000" kern="100" dirty="0">
              <a:solidFill>
                <a:schemeClr val="accent1"/>
              </a:solidFill>
              <a:ea typeface="Calibri"/>
              <a:cs typeface="Times New Roman"/>
            </a:endParaRPr>
          </a:p>
          <a:p>
            <a:pPr algn="ctr"/>
            <a:endParaRPr lang="en-GB" dirty="0"/>
          </a:p>
        </p:txBody>
      </p:sp>
      <p:grpSp>
        <p:nvGrpSpPr>
          <p:cNvPr id="36" name="Gruppieren 35">
            <a:extLst>
              <a:ext uri="{FF2B5EF4-FFF2-40B4-BE49-F238E27FC236}">
                <a16:creationId xmlns:a16="http://schemas.microsoft.com/office/drawing/2014/main" id="{AF617656-19DD-3E13-D9EA-56C944D6E45E}"/>
              </a:ext>
            </a:extLst>
          </p:cNvPr>
          <p:cNvGrpSpPr/>
          <p:nvPr/>
        </p:nvGrpSpPr>
        <p:grpSpPr>
          <a:xfrm>
            <a:off x="3632223" y="1063656"/>
            <a:ext cx="1379220" cy="1379220"/>
            <a:chOff x="5452081" y="303273"/>
            <a:chExt cx="2626345" cy="2626345"/>
          </a:xfrm>
        </p:grpSpPr>
        <p:sp>
          <p:nvSpPr>
            <p:cNvPr id="26" name="Oval 25">
              <a:extLst>
                <a:ext uri="{FF2B5EF4-FFF2-40B4-BE49-F238E27FC236}">
                  <a16:creationId xmlns:a16="http://schemas.microsoft.com/office/drawing/2014/main" id="{D964A712-2DB4-6F8B-D524-875D3D803A32}"/>
                </a:ext>
              </a:extLst>
            </p:cNvPr>
            <p:cNvSpPr/>
            <p:nvPr/>
          </p:nvSpPr>
          <p:spPr>
            <a:xfrm>
              <a:off x="5452081" y="303273"/>
              <a:ext cx="2626345" cy="26263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Grafik 49">
              <a:extLst>
                <a:ext uri="{FF2B5EF4-FFF2-40B4-BE49-F238E27FC236}">
                  <a16:creationId xmlns:a16="http://schemas.microsoft.com/office/drawing/2014/main" id="{FEE2068F-ECDD-CBF7-8006-BB4AAFEFB5D2}"/>
                </a:ext>
              </a:extLst>
            </p:cNvPr>
            <p:cNvGrpSpPr/>
            <p:nvPr/>
          </p:nvGrpSpPr>
          <p:grpSpPr>
            <a:xfrm>
              <a:off x="5856088" y="716759"/>
              <a:ext cx="1477799" cy="1887656"/>
              <a:chOff x="9255995" y="3766227"/>
              <a:chExt cx="1200508" cy="1533460"/>
            </a:xfrm>
            <a:solidFill>
              <a:schemeClr val="bg1"/>
            </a:solidFill>
          </p:grpSpPr>
          <p:sp>
            <p:nvSpPr>
              <p:cNvPr id="29" name="Freihandform 28">
                <a:extLst>
                  <a:ext uri="{FF2B5EF4-FFF2-40B4-BE49-F238E27FC236}">
                    <a16:creationId xmlns:a16="http://schemas.microsoft.com/office/drawing/2014/main" id="{1DE9DBCC-EAE7-FABD-BA98-BED29116BA23}"/>
                  </a:ext>
                </a:extLst>
              </p:cNvPr>
              <p:cNvSpPr/>
              <p:nvPr/>
            </p:nvSpPr>
            <p:spPr>
              <a:xfrm>
                <a:off x="9543768" y="3766227"/>
                <a:ext cx="912735" cy="1461953"/>
              </a:xfrm>
              <a:custGeom>
                <a:avLst/>
                <a:gdLst>
                  <a:gd name="connsiteX0" fmla="*/ 225030 w 912735"/>
                  <a:gd name="connsiteY0" fmla="*/ 1438518 h 1461953"/>
                  <a:gd name="connsiteX1" fmla="*/ 246868 w 912735"/>
                  <a:gd name="connsiteY1" fmla="*/ 1461455 h 1461953"/>
                  <a:gd name="connsiteX2" fmla="*/ 740604 w 912735"/>
                  <a:gd name="connsiteY2" fmla="*/ 1461952 h 1461953"/>
                  <a:gd name="connsiteX3" fmla="*/ 852335 w 912735"/>
                  <a:gd name="connsiteY3" fmla="*/ 1447563 h 1461953"/>
                  <a:gd name="connsiteX4" fmla="*/ 912329 w 912735"/>
                  <a:gd name="connsiteY4" fmla="*/ 1314317 h 1461953"/>
                  <a:gd name="connsiteX5" fmla="*/ 911732 w 912735"/>
                  <a:gd name="connsiteY5" fmla="*/ 145937 h 1461953"/>
                  <a:gd name="connsiteX6" fmla="*/ 898848 w 912735"/>
                  <a:gd name="connsiteY6" fmla="*/ 62366 h 1461953"/>
                  <a:gd name="connsiteX7" fmla="*/ 764283 w 912735"/>
                  <a:gd name="connsiteY7" fmla="*/ 936 h 1461953"/>
                  <a:gd name="connsiteX8" fmla="*/ 159016 w 912735"/>
                  <a:gd name="connsiteY8" fmla="*/ 141 h 1461953"/>
                  <a:gd name="connsiteX9" fmla="*/ 10149 w 912735"/>
                  <a:gd name="connsiteY9" fmla="*/ 71535 h 1461953"/>
                  <a:gd name="connsiteX10" fmla="*/ 896 w 912735"/>
                  <a:gd name="connsiteY10" fmla="*/ 147453 h 1461953"/>
                  <a:gd name="connsiteX11" fmla="*/ 1 w 912735"/>
                  <a:gd name="connsiteY11" fmla="*/ 919398 h 1461953"/>
                  <a:gd name="connsiteX12" fmla="*/ 23556 w 912735"/>
                  <a:gd name="connsiteY12" fmla="*/ 942335 h 1461953"/>
                  <a:gd name="connsiteX13" fmla="*/ 24874 w 912735"/>
                  <a:gd name="connsiteY13" fmla="*/ 942335 h 1461953"/>
                  <a:gd name="connsiteX14" fmla="*/ 48230 w 912735"/>
                  <a:gd name="connsiteY14" fmla="*/ 918106 h 1461953"/>
                  <a:gd name="connsiteX15" fmla="*/ 47733 w 912735"/>
                  <a:gd name="connsiteY15" fmla="*/ 138010 h 1461953"/>
                  <a:gd name="connsiteX16" fmla="*/ 195405 w 912735"/>
                  <a:gd name="connsiteY16" fmla="*/ 47406 h 1461953"/>
                  <a:gd name="connsiteX17" fmla="*/ 710184 w 912735"/>
                  <a:gd name="connsiteY17" fmla="*/ 48201 h 1461953"/>
                  <a:gd name="connsiteX18" fmla="*/ 783858 w 912735"/>
                  <a:gd name="connsiteY18" fmla="*/ 49518 h 1461953"/>
                  <a:gd name="connsiteX19" fmla="*/ 862980 w 912735"/>
                  <a:gd name="connsiteY19" fmla="*/ 103418 h 1461953"/>
                  <a:gd name="connsiteX20" fmla="*/ 864896 w 912735"/>
                  <a:gd name="connsiteY20" fmla="*/ 320832 h 1461953"/>
                  <a:gd name="connsiteX21" fmla="*/ 865095 w 912735"/>
                  <a:gd name="connsiteY21" fmla="*/ 1337651 h 1461953"/>
                  <a:gd name="connsiteX22" fmla="*/ 760801 w 912735"/>
                  <a:gd name="connsiteY22" fmla="*/ 1414090 h 1461953"/>
                  <a:gd name="connsiteX23" fmla="*/ 249754 w 912735"/>
                  <a:gd name="connsiteY23" fmla="*/ 1413891 h 1461953"/>
                  <a:gd name="connsiteX24" fmla="*/ 225204 w 912735"/>
                  <a:gd name="connsiteY24" fmla="*/ 1437226 h 1461953"/>
                  <a:gd name="connsiteX25" fmla="*/ 225104 w 912735"/>
                  <a:gd name="connsiteY25" fmla="*/ 1438543 h 1461953"/>
                  <a:gd name="connsiteX26" fmla="*/ 225104 w 912735"/>
                  <a:gd name="connsiteY26" fmla="*/ 1438543 h 1461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735" h="1461953">
                    <a:moveTo>
                      <a:pt x="225030" y="1438518"/>
                    </a:moveTo>
                    <a:cubicBezTo>
                      <a:pt x="224333" y="1450993"/>
                      <a:pt x="234382" y="1461554"/>
                      <a:pt x="246868" y="1461455"/>
                    </a:cubicBezTo>
                    <a:cubicBezTo>
                      <a:pt x="265498" y="1461355"/>
                      <a:pt x="430060" y="1461455"/>
                      <a:pt x="740604" y="1461952"/>
                    </a:cubicBezTo>
                    <a:cubicBezTo>
                      <a:pt x="799703" y="1462051"/>
                      <a:pt x="836938" y="1457230"/>
                      <a:pt x="852335" y="1447563"/>
                    </a:cubicBezTo>
                    <a:cubicBezTo>
                      <a:pt x="902554" y="1416178"/>
                      <a:pt x="912229" y="1378778"/>
                      <a:pt x="912329" y="1314317"/>
                    </a:cubicBezTo>
                    <a:cubicBezTo>
                      <a:pt x="913025" y="836920"/>
                      <a:pt x="912826" y="447444"/>
                      <a:pt x="911732" y="145937"/>
                    </a:cubicBezTo>
                    <a:cubicBezTo>
                      <a:pt x="911533" y="103592"/>
                      <a:pt x="907205" y="75735"/>
                      <a:pt x="898848" y="62366"/>
                    </a:cubicBezTo>
                    <a:cubicBezTo>
                      <a:pt x="867557" y="12591"/>
                      <a:pt x="827486" y="936"/>
                      <a:pt x="764283" y="936"/>
                    </a:cubicBezTo>
                    <a:cubicBezTo>
                      <a:pt x="408943" y="1433"/>
                      <a:pt x="207220" y="1234"/>
                      <a:pt x="159016" y="141"/>
                    </a:cubicBezTo>
                    <a:cubicBezTo>
                      <a:pt x="84023" y="-1474"/>
                      <a:pt x="40246" y="10106"/>
                      <a:pt x="10149" y="71535"/>
                    </a:cubicBezTo>
                    <a:cubicBezTo>
                      <a:pt x="3806" y="84607"/>
                      <a:pt x="697" y="109954"/>
                      <a:pt x="896" y="147453"/>
                    </a:cubicBezTo>
                    <a:cubicBezTo>
                      <a:pt x="2214" y="383082"/>
                      <a:pt x="1891" y="640331"/>
                      <a:pt x="1" y="919398"/>
                    </a:cubicBezTo>
                    <a:cubicBezTo>
                      <a:pt x="-99" y="932270"/>
                      <a:pt x="10671" y="942732"/>
                      <a:pt x="23556" y="942335"/>
                    </a:cubicBezTo>
                    <a:lnTo>
                      <a:pt x="24874" y="942335"/>
                    </a:lnTo>
                    <a:cubicBezTo>
                      <a:pt x="37957" y="941937"/>
                      <a:pt x="48330" y="931177"/>
                      <a:pt x="48230" y="918106"/>
                    </a:cubicBezTo>
                    <a:cubicBezTo>
                      <a:pt x="47534" y="709340"/>
                      <a:pt x="47335" y="449258"/>
                      <a:pt x="47733" y="138010"/>
                    </a:cubicBezTo>
                    <a:cubicBezTo>
                      <a:pt x="47932" y="37640"/>
                      <a:pt x="111359" y="48102"/>
                      <a:pt x="195405" y="47406"/>
                    </a:cubicBezTo>
                    <a:cubicBezTo>
                      <a:pt x="406679" y="45592"/>
                      <a:pt x="578206" y="45890"/>
                      <a:pt x="710184" y="48201"/>
                    </a:cubicBezTo>
                    <a:cubicBezTo>
                      <a:pt x="758189" y="49096"/>
                      <a:pt x="782764" y="49518"/>
                      <a:pt x="783858" y="49518"/>
                    </a:cubicBezTo>
                    <a:cubicBezTo>
                      <a:pt x="823531" y="47803"/>
                      <a:pt x="858652" y="61695"/>
                      <a:pt x="862980" y="103418"/>
                    </a:cubicBezTo>
                    <a:cubicBezTo>
                      <a:pt x="870019" y="172899"/>
                      <a:pt x="864896" y="241908"/>
                      <a:pt x="864896" y="320832"/>
                    </a:cubicBezTo>
                    <a:cubicBezTo>
                      <a:pt x="865095" y="695945"/>
                      <a:pt x="865194" y="1034852"/>
                      <a:pt x="865095" y="1337651"/>
                    </a:cubicBezTo>
                    <a:cubicBezTo>
                      <a:pt x="864995" y="1401119"/>
                      <a:pt x="819900" y="1415184"/>
                      <a:pt x="760801" y="1414090"/>
                    </a:cubicBezTo>
                    <a:cubicBezTo>
                      <a:pt x="728888" y="1413494"/>
                      <a:pt x="558581" y="1413394"/>
                      <a:pt x="249754" y="1413891"/>
                    </a:cubicBezTo>
                    <a:cubicBezTo>
                      <a:pt x="236670" y="1413891"/>
                      <a:pt x="225900" y="1424154"/>
                      <a:pt x="225204" y="1437226"/>
                    </a:cubicBezTo>
                    <a:lnTo>
                      <a:pt x="225104" y="1438543"/>
                    </a:lnTo>
                    <a:lnTo>
                      <a:pt x="225104" y="1438543"/>
                    </a:lnTo>
                    <a:close/>
                  </a:path>
                </a:pathLst>
              </a:custGeom>
              <a:solidFill>
                <a:schemeClr val="bg1"/>
              </a:solidFill>
              <a:ln w="2485" cap="flat">
                <a:noFill/>
                <a:prstDash val="solid"/>
                <a:miter/>
              </a:ln>
            </p:spPr>
            <p:txBody>
              <a:bodyPr rtlCol="0" anchor="ctr"/>
              <a:lstStyle/>
              <a:p>
                <a:endParaRPr lang="en-GB"/>
              </a:p>
            </p:txBody>
          </p:sp>
          <p:sp>
            <p:nvSpPr>
              <p:cNvPr id="30" name="Freihandform 29">
                <a:extLst>
                  <a:ext uri="{FF2B5EF4-FFF2-40B4-BE49-F238E27FC236}">
                    <a16:creationId xmlns:a16="http://schemas.microsoft.com/office/drawing/2014/main" id="{0D64BD5F-B605-E718-9D16-8D80D9581BFE}"/>
                  </a:ext>
                </a:extLst>
              </p:cNvPr>
              <p:cNvSpPr/>
              <p:nvPr/>
            </p:nvSpPr>
            <p:spPr>
              <a:xfrm>
                <a:off x="9880329" y="3886742"/>
                <a:ext cx="239355" cy="46047"/>
              </a:xfrm>
              <a:custGeom>
                <a:avLst/>
                <a:gdLst>
                  <a:gd name="connsiteX0" fmla="*/ 0 w 239355"/>
                  <a:gd name="connsiteY0" fmla="*/ 24527 h 46047"/>
                  <a:gd name="connsiteX1" fmla="*/ 21540 w 239355"/>
                  <a:gd name="connsiteY1" fmla="*/ 46047 h 46047"/>
                  <a:gd name="connsiteX2" fmla="*/ 217816 w 239355"/>
                  <a:gd name="connsiteY2" fmla="*/ 46047 h 46047"/>
                  <a:gd name="connsiteX3" fmla="*/ 239356 w 239355"/>
                  <a:gd name="connsiteY3" fmla="*/ 24527 h 46047"/>
                  <a:gd name="connsiteX4" fmla="*/ 239356 w 239355"/>
                  <a:gd name="connsiteY4" fmla="*/ 21520 h 46047"/>
                  <a:gd name="connsiteX5" fmla="*/ 217816 w 239355"/>
                  <a:gd name="connsiteY5" fmla="*/ 0 h 46047"/>
                  <a:gd name="connsiteX6" fmla="*/ 21540 w 239355"/>
                  <a:gd name="connsiteY6" fmla="*/ 0 h 46047"/>
                  <a:gd name="connsiteX7" fmla="*/ 0 w 239355"/>
                  <a:gd name="connsiteY7" fmla="*/ 21520 h 46047"/>
                  <a:gd name="connsiteX8" fmla="*/ 0 w 239355"/>
                  <a:gd name="connsiteY8" fmla="*/ 24527 h 46047"/>
                  <a:gd name="connsiteX9" fmla="*/ 0 w 239355"/>
                  <a:gd name="connsiteY9" fmla="*/ 24527 h 46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355" h="46047">
                    <a:moveTo>
                      <a:pt x="0" y="24527"/>
                    </a:moveTo>
                    <a:cubicBezTo>
                      <a:pt x="0" y="36405"/>
                      <a:pt x="9676" y="46047"/>
                      <a:pt x="21540" y="46047"/>
                    </a:cubicBezTo>
                    <a:lnTo>
                      <a:pt x="217816" y="46047"/>
                    </a:lnTo>
                    <a:cubicBezTo>
                      <a:pt x="229705" y="46047"/>
                      <a:pt x="239356" y="36381"/>
                      <a:pt x="239356" y="24527"/>
                    </a:cubicBezTo>
                    <a:lnTo>
                      <a:pt x="239356" y="21520"/>
                    </a:lnTo>
                    <a:cubicBezTo>
                      <a:pt x="239356" y="9642"/>
                      <a:pt x="229705" y="0"/>
                      <a:pt x="217816" y="0"/>
                    </a:cubicBezTo>
                    <a:lnTo>
                      <a:pt x="21540" y="0"/>
                    </a:lnTo>
                    <a:cubicBezTo>
                      <a:pt x="9651" y="0"/>
                      <a:pt x="0" y="9667"/>
                      <a:pt x="0" y="21520"/>
                    </a:cubicBezTo>
                    <a:lnTo>
                      <a:pt x="0" y="24527"/>
                    </a:lnTo>
                    <a:lnTo>
                      <a:pt x="0" y="24527"/>
                    </a:lnTo>
                    <a:close/>
                  </a:path>
                </a:pathLst>
              </a:custGeom>
              <a:solidFill>
                <a:schemeClr val="bg1"/>
              </a:solidFill>
              <a:ln w="2485" cap="flat">
                <a:noFill/>
                <a:prstDash val="solid"/>
                <a:miter/>
              </a:ln>
            </p:spPr>
            <p:txBody>
              <a:bodyPr rtlCol="0" anchor="ctr"/>
              <a:lstStyle/>
              <a:p>
                <a:endParaRPr lang="en-GB"/>
              </a:p>
            </p:txBody>
          </p:sp>
          <p:sp>
            <p:nvSpPr>
              <p:cNvPr id="31" name="Freihandform 30">
                <a:extLst>
                  <a:ext uri="{FF2B5EF4-FFF2-40B4-BE49-F238E27FC236}">
                    <a16:creationId xmlns:a16="http://schemas.microsoft.com/office/drawing/2014/main" id="{86DC9F65-2E3D-CACA-853C-05D3AF8CC6EC}"/>
                  </a:ext>
                </a:extLst>
              </p:cNvPr>
              <p:cNvSpPr/>
              <p:nvPr/>
            </p:nvSpPr>
            <p:spPr>
              <a:xfrm>
                <a:off x="9639237" y="4148577"/>
                <a:ext cx="722739" cy="720288"/>
              </a:xfrm>
              <a:custGeom>
                <a:avLst/>
                <a:gdLst>
                  <a:gd name="connsiteX0" fmla="*/ 537533 w 722739"/>
                  <a:gd name="connsiteY0" fmla="*/ 117205 h 720288"/>
                  <a:gd name="connsiteX1" fmla="*/ 558376 w 722739"/>
                  <a:gd name="connsiteY1" fmla="*/ 117304 h 720288"/>
                  <a:gd name="connsiteX2" fmla="*/ 605586 w 722739"/>
                  <a:gd name="connsiteY2" fmla="*/ 164370 h 720288"/>
                  <a:gd name="connsiteX3" fmla="*/ 604790 w 722739"/>
                  <a:gd name="connsiteY3" fmla="*/ 185493 h 720288"/>
                  <a:gd name="connsiteX4" fmla="*/ 618470 w 722739"/>
                  <a:gd name="connsiteY4" fmla="*/ 301841 h 720288"/>
                  <a:gd name="connsiteX5" fmla="*/ 625410 w 722739"/>
                  <a:gd name="connsiteY5" fmla="*/ 305569 h 720288"/>
                  <a:gd name="connsiteX6" fmla="*/ 664362 w 722739"/>
                  <a:gd name="connsiteY6" fmla="*/ 316031 h 720288"/>
                  <a:gd name="connsiteX7" fmla="*/ 673316 w 722739"/>
                  <a:gd name="connsiteY7" fmla="*/ 327785 h 720288"/>
                  <a:gd name="connsiteX8" fmla="*/ 673316 w 722739"/>
                  <a:gd name="connsiteY8" fmla="*/ 396769 h 720288"/>
                  <a:gd name="connsiteX9" fmla="*/ 661327 w 722739"/>
                  <a:gd name="connsiteY9" fmla="*/ 408225 h 720288"/>
                  <a:gd name="connsiteX10" fmla="*/ 592080 w 722739"/>
                  <a:gd name="connsiteY10" fmla="*/ 458000 h 720288"/>
                  <a:gd name="connsiteX11" fmla="*/ 605860 w 722739"/>
                  <a:gd name="connsiteY11" fmla="*/ 537645 h 720288"/>
                  <a:gd name="connsiteX12" fmla="*/ 606158 w 722739"/>
                  <a:gd name="connsiteY12" fmla="*/ 556754 h 720288"/>
                  <a:gd name="connsiteX13" fmla="*/ 557133 w 722739"/>
                  <a:gd name="connsiteY13" fmla="*/ 605734 h 720288"/>
                  <a:gd name="connsiteX14" fmla="*/ 538602 w 722739"/>
                  <a:gd name="connsiteY14" fmla="*/ 605336 h 720288"/>
                  <a:gd name="connsiteX15" fmla="*/ 463211 w 722739"/>
                  <a:gd name="connsiteY15" fmla="*/ 589855 h 720288"/>
                  <a:gd name="connsiteX16" fmla="*/ 408341 w 722739"/>
                  <a:gd name="connsiteY16" fmla="*/ 659038 h 720288"/>
                  <a:gd name="connsiteX17" fmla="*/ 395357 w 722739"/>
                  <a:gd name="connsiteY17" fmla="*/ 672308 h 720288"/>
                  <a:gd name="connsiteX18" fmla="*/ 325090 w 722739"/>
                  <a:gd name="connsiteY18" fmla="*/ 672308 h 720288"/>
                  <a:gd name="connsiteX19" fmla="*/ 313921 w 722739"/>
                  <a:gd name="connsiteY19" fmla="*/ 661349 h 720288"/>
                  <a:gd name="connsiteX20" fmla="*/ 261265 w 722739"/>
                  <a:gd name="connsiteY20" fmla="*/ 592862 h 720288"/>
                  <a:gd name="connsiteX21" fmla="*/ 235098 w 722739"/>
                  <a:gd name="connsiteY21" fmla="*/ 601509 h 720288"/>
                  <a:gd name="connsiteX22" fmla="*/ 241938 w 722739"/>
                  <a:gd name="connsiteY22" fmla="*/ 633690 h 720288"/>
                  <a:gd name="connsiteX23" fmla="*/ 256937 w 722739"/>
                  <a:gd name="connsiteY23" fmla="*/ 642239 h 720288"/>
                  <a:gd name="connsiteX24" fmla="*/ 262384 w 722739"/>
                  <a:gd name="connsiteY24" fmla="*/ 650092 h 720288"/>
                  <a:gd name="connsiteX25" fmla="*/ 308375 w 722739"/>
                  <a:gd name="connsiteY25" fmla="*/ 717460 h 720288"/>
                  <a:gd name="connsiteX26" fmla="*/ 393939 w 722739"/>
                  <a:gd name="connsiteY26" fmla="*/ 719672 h 720288"/>
                  <a:gd name="connsiteX27" fmla="*/ 456147 w 722739"/>
                  <a:gd name="connsiteY27" fmla="*/ 668878 h 720288"/>
                  <a:gd name="connsiteX28" fmla="*/ 465798 w 722739"/>
                  <a:gd name="connsiteY28" fmla="*/ 640524 h 720288"/>
                  <a:gd name="connsiteX29" fmla="*/ 504948 w 722739"/>
                  <a:gd name="connsiteY29" fmla="*/ 640524 h 720288"/>
                  <a:gd name="connsiteX30" fmla="*/ 634912 w 722739"/>
                  <a:gd name="connsiteY30" fmla="*/ 595471 h 720288"/>
                  <a:gd name="connsiteX31" fmla="*/ 641951 w 722739"/>
                  <a:gd name="connsiteY31" fmla="*/ 504569 h 720288"/>
                  <a:gd name="connsiteX32" fmla="*/ 661974 w 722739"/>
                  <a:gd name="connsiteY32" fmla="*/ 456807 h 720288"/>
                  <a:gd name="connsiteX33" fmla="*/ 720650 w 722739"/>
                  <a:gd name="connsiteY33" fmla="*/ 399776 h 720288"/>
                  <a:gd name="connsiteX34" fmla="*/ 700204 w 722739"/>
                  <a:gd name="connsiteY34" fmla="*/ 279203 h 720288"/>
                  <a:gd name="connsiteX35" fmla="*/ 650681 w 722739"/>
                  <a:gd name="connsiteY35" fmla="*/ 261708 h 720288"/>
                  <a:gd name="connsiteX36" fmla="*/ 641627 w 722739"/>
                  <a:gd name="connsiteY36" fmla="*/ 255471 h 720288"/>
                  <a:gd name="connsiteX37" fmla="*/ 643443 w 722739"/>
                  <a:gd name="connsiteY37" fmla="*/ 214244 h 720288"/>
                  <a:gd name="connsiteX38" fmla="*/ 605088 w 722739"/>
                  <a:gd name="connsiteY38" fmla="*/ 95287 h 720288"/>
                  <a:gd name="connsiteX39" fmla="*/ 501416 w 722739"/>
                  <a:gd name="connsiteY39" fmla="*/ 84427 h 720288"/>
                  <a:gd name="connsiteX40" fmla="*/ 491442 w 722739"/>
                  <a:gd name="connsiteY40" fmla="*/ 88254 h 720288"/>
                  <a:gd name="connsiteX41" fmla="*/ 461445 w 722739"/>
                  <a:gd name="connsiteY41" fmla="*/ 75581 h 720288"/>
                  <a:gd name="connsiteX42" fmla="*/ 457515 w 722739"/>
                  <a:gd name="connsiteY42" fmla="*/ 66336 h 720288"/>
                  <a:gd name="connsiteX43" fmla="*/ 371354 w 722739"/>
                  <a:gd name="connsiteY43" fmla="*/ 160 h 720288"/>
                  <a:gd name="connsiteX44" fmla="*/ 275517 w 722739"/>
                  <a:gd name="connsiteY44" fmla="*/ 27123 h 720288"/>
                  <a:gd name="connsiteX45" fmla="*/ 263329 w 722739"/>
                  <a:gd name="connsiteY45" fmla="*/ 67753 h 720288"/>
                  <a:gd name="connsiteX46" fmla="*/ 257185 w 722739"/>
                  <a:gd name="connsiteY46" fmla="*/ 78016 h 720288"/>
                  <a:gd name="connsiteX47" fmla="*/ 190052 w 722739"/>
                  <a:gd name="connsiteY47" fmla="*/ 65044 h 720288"/>
                  <a:gd name="connsiteX48" fmla="*/ 130456 w 722739"/>
                  <a:gd name="connsiteY48" fmla="*/ 82141 h 720288"/>
                  <a:gd name="connsiteX49" fmla="*/ 73595 w 722739"/>
                  <a:gd name="connsiteY49" fmla="*/ 141061 h 720288"/>
                  <a:gd name="connsiteX50" fmla="*/ 84067 w 722739"/>
                  <a:gd name="connsiteY50" fmla="*/ 222122 h 720288"/>
                  <a:gd name="connsiteX51" fmla="*/ 87400 w 722739"/>
                  <a:gd name="connsiteY51" fmla="*/ 231565 h 720288"/>
                  <a:gd name="connsiteX52" fmla="*/ 79839 w 722739"/>
                  <a:gd name="connsiteY52" fmla="*/ 256614 h 720288"/>
                  <a:gd name="connsiteX53" fmla="*/ 71680 w 722739"/>
                  <a:gd name="connsiteY53" fmla="*/ 261634 h 720288"/>
                  <a:gd name="connsiteX54" fmla="*/ 816 w 722739"/>
                  <a:gd name="connsiteY54" fmla="*/ 326890 h 720288"/>
                  <a:gd name="connsiteX55" fmla="*/ 1015 w 722739"/>
                  <a:gd name="connsiteY55" fmla="*/ 401018 h 720288"/>
                  <a:gd name="connsiteX56" fmla="*/ 25267 w 722739"/>
                  <a:gd name="connsiteY56" fmla="*/ 422837 h 720288"/>
                  <a:gd name="connsiteX57" fmla="*/ 26485 w 722739"/>
                  <a:gd name="connsiteY57" fmla="*/ 422837 h 720288"/>
                  <a:gd name="connsiteX58" fmla="*/ 48921 w 722739"/>
                  <a:gd name="connsiteY58" fmla="*/ 399502 h 720288"/>
                  <a:gd name="connsiteX59" fmla="*/ 48623 w 722739"/>
                  <a:gd name="connsiteY59" fmla="*/ 325176 h 720288"/>
                  <a:gd name="connsiteX60" fmla="*/ 59492 w 722739"/>
                  <a:gd name="connsiteY60" fmla="*/ 314018 h 720288"/>
                  <a:gd name="connsiteX61" fmla="*/ 118591 w 722739"/>
                  <a:gd name="connsiteY61" fmla="*/ 284645 h 720288"/>
                  <a:gd name="connsiteX62" fmla="*/ 118193 w 722739"/>
                  <a:gd name="connsiteY62" fmla="*/ 186189 h 720288"/>
                  <a:gd name="connsiteX63" fmla="*/ 118392 w 722739"/>
                  <a:gd name="connsiteY63" fmla="*/ 162059 h 720288"/>
                  <a:gd name="connsiteX64" fmla="*/ 163289 w 722739"/>
                  <a:gd name="connsiteY64" fmla="*/ 117205 h 720288"/>
                  <a:gd name="connsiteX65" fmla="*/ 185724 w 722739"/>
                  <a:gd name="connsiteY65" fmla="*/ 117602 h 720288"/>
                  <a:gd name="connsiteX66" fmla="*/ 312951 w 722739"/>
                  <a:gd name="connsiteY66" fmla="*/ 64994 h 720288"/>
                  <a:gd name="connsiteX67" fmla="*/ 328248 w 722739"/>
                  <a:gd name="connsiteY67" fmla="*/ 48916 h 720288"/>
                  <a:gd name="connsiteX68" fmla="*/ 394387 w 722739"/>
                  <a:gd name="connsiteY68" fmla="*/ 48916 h 720288"/>
                  <a:gd name="connsiteX69" fmla="*/ 409485 w 722739"/>
                  <a:gd name="connsiteY69" fmla="*/ 64299 h 720288"/>
                  <a:gd name="connsiteX70" fmla="*/ 490820 w 722739"/>
                  <a:gd name="connsiteY70" fmla="*/ 137209 h 720288"/>
                  <a:gd name="connsiteX71" fmla="*/ 537433 w 722739"/>
                  <a:gd name="connsiteY71" fmla="*/ 117205 h 720288"/>
                  <a:gd name="connsiteX72" fmla="*/ 537433 w 722739"/>
                  <a:gd name="connsiteY72" fmla="*/ 117205 h 72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722739" h="720288">
                    <a:moveTo>
                      <a:pt x="537533" y="117205"/>
                    </a:moveTo>
                    <a:cubicBezTo>
                      <a:pt x="543378" y="111564"/>
                      <a:pt x="552631" y="111564"/>
                      <a:pt x="558376" y="117304"/>
                    </a:cubicBezTo>
                    <a:lnTo>
                      <a:pt x="605586" y="164370"/>
                    </a:lnTo>
                    <a:cubicBezTo>
                      <a:pt x="611531" y="170309"/>
                      <a:pt x="611133" y="179951"/>
                      <a:pt x="604790" y="185493"/>
                    </a:cubicBezTo>
                    <a:cubicBezTo>
                      <a:pt x="567654" y="217674"/>
                      <a:pt x="589493" y="275898"/>
                      <a:pt x="618470" y="301841"/>
                    </a:cubicBezTo>
                    <a:cubicBezTo>
                      <a:pt x="620485" y="303655"/>
                      <a:pt x="622798" y="304848"/>
                      <a:pt x="625410" y="305569"/>
                    </a:cubicBezTo>
                    <a:lnTo>
                      <a:pt x="664362" y="316031"/>
                    </a:lnTo>
                    <a:cubicBezTo>
                      <a:pt x="669684" y="317547"/>
                      <a:pt x="673316" y="322368"/>
                      <a:pt x="673316" y="327785"/>
                    </a:cubicBezTo>
                    <a:lnTo>
                      <a:pt x="673316" y="396769"/>
                    </a:lnTo>
                    <a:cubicBezTo>
                      <a:pt x="673316" y="403305"/>
                      <a:pt x="667893" y="408523"/>
                      <a:pt x="661327" y="408225"/>
                    </a:cubicBezTo>
                    <a:cubicBezTo>
                      <a:pt x="628221" y="407131"/>
                      <a:pt x="605163" y="423706"/>
                      <a:pt x="592080" y="458000"/>
                    </a:cubicBezTo>
                    <a:cubicBezTo>
                      <a:pt x="579593" y="490678"/>
                      <a:pt x="584220" y="517243"/>
                      <a:pt x="605860" y="537645"/>
                    </a:cubicBezTo>
                    <a:cubicBezTo>
                      <a:pt x="611406" y="542764"/>
                      <a:pt x="611506" y="551511"/>
                      <a:pt x="606158" y="556754"/>
                    </a:cubicBezTo>
                    <a:lnTo>
                      <a:pt x="557133" y="605734"/>
                    </a:lnTo>
                    <a:cubicBezTo>
                      <a:pt x="552009" y="610952"/>
                      <a:pt x="543552" y="610754"/>
                      <a:pt x="538602" y="605336"/>
                    </a:cubicBezTo>
                    <a:cubicBezTo>
                      <a:pt x="519375" y="584313"/>
                      <a:pt x="494203" y="579095"/>
                      <a:pt x="463211" y="589855"/>
                    </a:cubicBezTo>
                    <a:cubicBezTo>
                      <a:pt x="426075" y="602628"/>
                      <a:pt x="407744" y="625763"/>
                      <a:pt x="408341" y="659038"/>
                    </a:cubicBezTo>
                    <a:cubicBezTo>
                      <a:pt x="408539" y="666269"/>
                      <a:pt x="402595" y="672308"/>
                      <a:pt x="395357" y="672308"/>
                    </a:cubicBezTo>
                    <a:lnTo>
                      <a:pt x="325090" y="672308"/>
                    </a:lnTo>
                    <a:cubicBezTo>
                      <a:pt x="318946" y="672308"/>
                      <a:pt x="314021" y="667487"/>
                      <a:pt x="313921" y="661349"/>
                    </a:cubicBezTo>
                    <a:cubicBezTo>
                      <a:pt x="313424" y="623949"/>
                      <a:pt x="295789" y="601112"/>
                      <a:pt x="261265" y="592862"/>
                    </a:cubicBezTo>
                    <a:cubicBezTo>
                      <a:pt x="249475" y="590054"/>
                      <a:pt x="240719" y="592961"/>
                      <a:pt x="235098" y="601509"/>
                    </a:cubicBezTo>
                    <a:cubicBezTo>
                      <a:pt x="227661" y="612866"/>
                      <a:pt x="230770" y="627751"/>
                      <a:pt x="241938" y="633690"/>
                    </a:cubicBezTo>
                    <a:cubicBezTo>
                      <a:pt x="246465" y="636001"/>
                      <a:pt x="251390" y="638909"/>
                      <a:pt x="256937" y="642239"/>
                    </a:cubicBezTo>
                    <a:cubicBezTo>
                      <a:pt x="259847" y="643954"/>
                      <a:pt x="261762" y="646861"/>
                      <a:pt x="262384" y="650092"/>
                    </a:cubicBezTo>
                    <a:cubicBezTo>
                      <a:pt x="268428" y="682173"/>
                      <a:pt x="270343" y="704488"/>
                      <a:pt x="308375" y="717460"/>
                    </a:cubicBezTo>
                    <a:cubicBezTo>
                      <a:pt x="316533" y="720169"/>
                      <a:pt x="345013" y="720989"/>
                      <a:pt x="393939" y="719672"/>
                    </a:cubicBezTo>
                    <a:cubicBezTo>
                      <a:pt x="428463" y="718777"/>
                      <a:pt x="451720" y="701780"/>
                      <a:pt x="456147" y="668878"/>
                    </a:cubicBezTo>
                    <a:cubicBezTo>
                      <a:pt x="458460" y="652079"/>
                      <a:pt x="461694" y="642636"/>
                      <a:pt x="465798" y="640524"/>
                    </a:cubicBezTo>
                    <a:cubicBezTo>
                      <a:pt x="480697" y="633094"/>
                      <a:pt x="489651" y="628149"/>
                      <a:pt x="504948" y="640524"/>
                    </a:cubicBezTo>
                    <a:cubicBezTo>
                      <a:pt x="562829" y="687491"/>
                      <a:pt x="598771" y="629863"/>
                      <a:pt x="634912" y="595471"/>
                    </a:cubicBezTo>
                    <a:cubicBezTo>
                      <a:pt x="664411" y="567216"/>
                      <a:pt x="666824" y="536949"/>
                      <a:pt x="641951" y="504569"/>
                    </a:cubicBezTo>
                    <a:cubicBezTo>
                      <a:pt x="626554" y="484465"/>
                      <a:pt x="635310" y="461031"/>
                      <a:pt x="661974" y="456807"/>
                    </a:cubicBezTo>
                    <a:cubicBezTo>
                      <a:pt x="695304" y="451588"/>
                      <a:pt x="719356" y="436604"/>
                      <a:pt x="720650" y="399776"/>
                    </a:cubicBezTo>
                    <a:cubicBezTo>
                      <a:pt x="722366" y="350299"/>
                      <a:pt x="729803" y="305445"/>
                      <a:pt x="700204" y="279203"/>
                    </a:cubicBezTo>
                    <a:cubicBezTo>
                      <a:pt x="686524" y="267126"/>
                      <a:pt x="664262" y="265734"/>
                      <a:pt x="650681" y="261708"/>
                    </a:cubicBezTo>
                    <a:cubicBezTo>
                      <a:pt x="647050" y="260714"/>
                      <a:pt x="643941" y="258503"/>
                      <a:pt x="641627" y="255471"/>
                    </a:cubicBezTo>
                    <a:cubicBezTo>
                      <a:pt x="631653" y="242400"/>
                      <a:pt x="631976" y="229130"/>
                      <a:pt x="643443" y="214244"/>
                    </a:cubicBezTo>
                    <a:cubicBezTo>
                      <a:pt x="683215" y="162357"/>
                      <a:pt x="639712" y="130176"/>
                      <a:pt x="605088" y="95287"/>
                    </a:cubicBezTo>
                    <a:cubicBezTo>
                      <a:pt x="573474" y="63503"/>
                      <a:pt x="540567" y="46804"/>
                      <a:pt x="501416" y="84427"/>
                    </a:cubicBezTo>
                    <a:cubicBezTo>
                      <a:pt x="498705" y="87036"/>
                      <a:pt x="495074" y="88354"/>
                      <a:pt x="491442" y="88254"/>
                    </a:cubicBezTo>
                    <a:cubicBezTo>
                      <a:pt x="479453" y="87956"/>
                      <a:pt x="469404" y="83731"/>
                      <a:pt x="461445" y="75581"/>
                    </a:cubicBezTo>
                    <a:cubicBezTo>
                      <a:pt x="459032" y="73170"/>
                      <a:pt x="457615" y="69840"/>
                      <a:pt x="457515" y="66336"/>
                    </a:cubicBezTo>
                    <a:cubicBezTo>
                      <a:pt x="455500" y="10722"/>
                      <a:pt x="420777" y="-337"/>
                      <a:pt x="371354" y="160"/>
                    </a:cubicBezTo>
                    <a:cubicBezTo>
                      <a:pt x="329592" y="558"/>
                      <a:pt x="298575" y="-5158"/>
                      <a:pt x="275517" y="27123"/>
                    </a:cubicBezTo>
                    <a:cubicBezTo>
                      <a:pt x="266463" y="39697"/>
                      <a:pt x="266762" y="53166"/>
                      <a:pt x="263329" y="67753"/>
                    </a:cubicBezTo>
                    <a:cubicBezTo>
                      <a:pt x="262434" y="71779"/>
                      <a:pt x="260319" y="75307"/>
                      <a:pt x="257185" y="78016"/>
                    </a:cubicBezTo>
                    <a:cubicBezTo>
                      <a:pt x="227089" y="104879"/>
                      <a:pt x="212488" y="70586"/>
                      <a:pt x="190052" y="65044"/>
                    </a:cubicBezTo>
                    <a:cubicBezTo>
                      <a:pt x="168214" y="59602"/>
                      <a:pt x="148389" y="65342"/>
                      <a:pt x="130456" y="82141"/>
                    </a:cubicBezTo>
                    <a:cubicBezTo>
                      <a:pt x="100757" y="109998"/>
                      <a:pt x="81829" y="129704"/>
                      <a:pt x="73595" y="141061"/>
                    </a:cubicBezTo>
                    <a:cubicBezTo>
                      <a:pt x="52354" y="170632"/>
                      <a:pt x="64840" y="195557"/>
                      <a:pt x="84067" y="222122"/>
                    </a:cubicBezTo>
                    <a:cubicBezTo>
                      <a:pt x="86082" y="224831"/>
                      <a:pt x="87276" y="228161"/>
                      <a:pt x="87400" y="231565"/>
                    </a:cubicBezTo>
                    <a:cubicBezTo>
                      <a:pt x="87699" y="240511"/>
                      <a:pt x="85186" y="248861"/>
                      <a:pt x="79839" y="256614"/>
                    </a:cubicBezTo>
                    <a:cubicBezTo>
                      <a:pt x="77923" y="259323"/>
                      <a:pt x="75013" y="261236"/>
                      <a:pt x="71680" y="261634"/>
                    </a:cubicBezTo>
                    <a:cubicBezTo>
                      <a:pt x="31709" y="267573"/>
                      <a:pt x="2831" y="278929"/>
                      <a:pt x="816" y="326890"/>
                    </a:cubicBezTo>
                    <a:cubicBezTo>
                      <a:pt x="-303" y="354747"/>
                      <a:pt x="-303" y="379498"/>
                      <a:pt x="1015" y="401018"/>
                    </a:cubicBezTo>
                    <a:cubicBezTo>
                      <a:pt x="1712" y="413692"/>
                      <a:pt x="12581" y="423433"/>
                      <a:pt x="25267" y="422837"/>
                    </a:cubicBezTo>
                    <a:lnTo>
                      <a:pt x="26485" y="422837"/>
                    </a:lnTo>
                    <a:cubicBezTo>
                      <a:pt x="39071" y="422439"/>
                      <a:pt x="49021" y="412077"/>
                      <a:pt x="48921" y="399502"/>
                    </a:cubicBezTo>
                    <a:lnTo>
                      <a:pt x="48623" y="325176"/>
                    </a:lnTo>
                    <a:cubicBezTo>
                      <a:pt x="48623" y="319137"/>
                      <a:pt x="53448" y="314217"/>
                      <a:pt x="59492" y="314018"/>
                    </a:cubicBezTo>
                    <a:cubicBezTo>
                      <a:pt x="87574" y="313322"/>
                      <a:pt x="107299" y="303457"/>
                      <a:pt x="118591" y="284645"/>
                    </a:cubicBezTo>
                    <a:cubicBezTo>
                      <a:pt x="138117" y="252066"/>
                      <a:pt x="148489" y="217674"/>
                      <a:pt x="118193" y="186189"/>
                    </a:cubicBezTo>
                    <a:cubicBezTo>
                      <a:pt x="111652" y="179454"/>
                      <a:pt x="111751" y="168694"/>
                      <a:pt x="118392" y="162059"/>
                    </a:cubicBezTo>
                    <a:lnTo>
                      <a:pt x="163289" y="117205"/>
                    </a:lnTo>
                    <a:cubicBezTo>
                      <a:pt x="169532" y="110967"/>
                      <a:pt x="179705" y="111166"/>
                      <a:pt x="185724" y="117602"/>
                    </a:cubicBezTo>
                    <a:cubicBezTo>
                      <a:pt x="226989" y="161338"/>
                      <a:pt x="316284" y="123641"/>
                      <a:pt x="312951" y="64994"/>
                    </a:cubicBezTo>
                    <a:cubicBezTo>
                      <a:pt x="312454" y="56247"/>
                      <a:pt x="319493" y="48916"/>
                      <a:pt x="328248" y="48916"/>
                    </a:cubicBezTo>
                    <a:lnTo>
                      <a:pt x="394387" y="48916"/>
                    </a:lnTo>
                    <a:cubicBezTo>
                      <a:pt x="402843" y="48916"/>
                      <a:pt x="409684" y="55850"/>
                      <a:pt x="409485" y="64299"/>
                    </a:cubicBezTo>
                    <a:cubicBezTo>
                      <a:pt x="408390" y="112458"/>
                      <a:pt x="446024" y="130176"/>
                      <a:pt x="490820" y="137209"/>
                    </a:cubicBezTo>
                    <a:cubicBezTo>
                      <a:pt x="507734" y="139818"/>
                      <a:pt x="526862" y="127667"/>
                      <a:pt x="537433" y="117205"/>
                    </a:cubicBezTo>
                    <a:lnTo>
                      <a:pt x="537433" y="117205"/>
                    </a:lnTo>
                    <a:close/>
                  </a:path>
                </a:pathLst>
              </a:custGeom>
              <a:solidFill>
                <a:schemeClr val="accent4"/>
              </a:solidFill>
              <a:ln w="2485" cap="flat">
                <a:noFill/>
                <a:prstDash val="solid"/>
                <a:miter/>
              </a:ln>
            </p:spPr>
            <p:txBody>
              <a:bodyPr rtlCol="0" anchor="ctr"/>
              <a:lstStyle/>
              <a:p>
                <a:endParaRPr lang="en-GB"/>
              </a:p>
            </p:txBody>
          </p:sp>
          <p:sp>
            <p:nvSpPr>
              <p:cNvPr id="32" name="Freihandform 31">
                <a:extLst>
                  <a:ext uri="{FF2B5EF4-FFF2-40B4-BE49-F238E27FC236}">
                    <a16:creationId xmlns:a16="http://schemas.microsoft.com/office/drawing/2014/main" id="{35132AB5-1BCD-03DA-9D48-E6504DCC96C9}"/>
                  </a:ext>
                </a:extLst>
              </p:cNvPr>
              <p:cNvSpPr/>
              <p:nvPr/>
            </p:nvSpPr>
            <p:spPr>
              <a:xfrm>
                <a:off x="9841776" y="4350744"/>
                <a:ext cx="317084" cy="316789"/>
              </a:xfrm>
              <a:custGeom>
                <a:avLst/>
                <a:gdLst>
                  <a:gd name="connsiteX0" fmla="*/ 0 w 317084"/>
                  <a:gd name="connsiteY0" fmla="*/ 158395 h 316789"/>
                  <a:gd name="connsiteX1" fmla="*/ 158543 w 317084"/>
                  <a:gd name="connsiteY1" fmla="*/ 316790 h 316789"/>
                  <a:gd name="connsiteX2" fmla="*/ 317085 w 317084"/>
                  <a:gd name="connsiteY2" fmla="*/ 158395 h 316789"/>
                  <a:gd name="connsiteX3" fmla="*/ 158543 w 317084"/>
                  <a:gd name="connsiteY3" fmla="*/ 0 h 316789"/>
                  <a:gd name="connsiteX4" fmla="*/ 0 w 317084"/>
                  <a:gd name="connsiteY4" fmla="*/ 158395 h 316789"/>
                  <a:gd name="connsiteX5" fmla="*/ 48329 w 317084"/>
                  <a:gd name="connsiteY5" fmla="*/ 158594 h 316789"/>
                  <a:gd name="connsiteX6" fmla="*/ 158543 w 317084"/>
                  <a:gd name="connsiteY6" fmla="*/ 48483 h 316789"/>
                  <a:gd name="connsiteX7" fmla="*/ 268756 w 317084"/>
                  <a:gd name="connsiteY7" fmla="*/ 158594 h 316789"/>
                  <a:gd name="connsiteX8" fmla="*/ 158543 w 317084"/>
                  <a:gd name="connsiteY8" fmla="*/ 268705 h 316789"/>
                  <a:gd name="connsiteX9" fmla="*/ 48329 w 317084"/>
                  <a:gd name="connsiteY9" fmla="*/ 158594 h 316789"/>
                  <a:gd name="connsiteX10" fmla="*/ 48329 w 317084"/>
                  <a:gd name="connsiteY10" fmla="*/ 158594 h 31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7084" h="316789">
                    <a:moveTo>
                      <a:pt x="0" y="158395"/>
                    </a:moveTo>
                    <a:cubicBezTo>
                      <a:pt x="0" y="245892"/>
                      <a:pt x="70964" y="316790"/>
                      <a:pt x="158543" y="316790"/>
                    </a:cubicBezTo>
                    <a:cubicBezTo>
                      <a:pt x="246121" y="316790"/>
                      <a:pt x="317085" y="245892"/>
                      <a:pt x="317085" y="158395"/>
                    </a:cubicBezTo>
                    <a:cubicBezTo>
                      <a:pt x="317085" y="70898"/>
                      <a:pt x="246121" y="0"/>
                      <a:pt x="158543" y="0"/>
                    </a:cubicBezTo>
                    <a:cubicBezTo>
                      <a:pt x="70964" y="0"/>
                      <a:pt x="0" y="70898"/>
                      <a:pt x="0" y="158395"/>
                    </a:cubicBezTo>
                    <a:moveTo>
                      <a:pt x="48329" y="158594"/>
                    </a:moveTo>
                    <a:cubicBezTo>
                      <a:pt x="48329" y="97761"/>
                      <a:pt x="97653" y="48483"/>
                      <a:pt x="158543" y="48483"/>
                    </a:cubicBezTo>
                    <a:cubicBezTo>
                      <a:pt x="219432" y="48483"/>
                      <a:pt x="268756" y="97761"/>
                      <a:pt x="268756" y="158594"/>
                    </a:cubicBezTo>
                    <a:cubicBezTo>
                      <a:pt x="268756" y="219427"/>
                      <a:pt x="219432" y="268705"/>
                      <a:pt x="158543" y="268705"/>
                    </a:cubicBezTo>
                    <a:cubicBezTo>
                      <a:pt x="97653" y="268705"/>
                      <a:pt x="48329" y="219427"/>
                      <a:pt x="48329" y="158594"/>
                    </a:cubicBezTo>
                    <a:lnTo>
                      <a:pt x="48329" y="158594"/>
                    </a:lnTo>
                    <a:close/>
                  </a:path>
                </a:pathLst>
              </a:custGeom>
              <a:solidFill>
                <a:schemeClr val="accent4"/>
              </a:solidFill>
              <a:ln w="2485" cap="flat">
                <a:noFill/>
                <a:prstDash val="solid"/>
                <a:miter/>
              </a:ln>
            </p:spPr>
            <p:txBody>
              <a:bodyPr rtlCol="0" anchor="ctr"/>
              <a:lstStyle/>
              <a:p>
                <a:endParaRPr lang="en-GB"/>
              </a:p>
            </p:txBody>
          </p:sp>
          <p:sp>
            <p:nvSpPr>
              <p:cNvPr id="33" name="Freihandform 32">
                <a:extLst>
                  <a:ext uri="{FF2B5EF4-FFF2-40B4-BE49-F238E27FC236}">
                    <a16:creationId xmlns:a16="http://schemas.microsoft.com/office/drawing/2014/main" id="{D6C248E7-42A5-8E2F-F32C-6860133BD172}"/>
                  </a:ext>
                </a:extLst>
              </p:cNvPr>
              <p:cNvSpPr/>
              <p:nvPr/>
            </p:nvSpPr>
            <p:spPr>
              <a:xfrm>
                <a:off x="9255995" y="4508597"/>
                <a:ext cx="239507" cy="790516"/>
              </a:xfrm>
              <a:custGeom>
                <a:avLst/>
                <a:gdLst>
                  <a:gd name="connsiteX0" fmla="*/ 49487 w 239507"/>
                  <a:gd name="connsiteY0" fmla="*/ 790380 h 790516"/>
                  <a:gd name="connsiteX1" fmla="*/ 71624 w 239507"/>
                  <a:gd name="connsiteY1" fmla="*/ 765530 h 790516"/>
                  <a:gd name="connsiteX2" fmla="*/ 49388 w 239507"/>
                  <a:gd name="connsiteY2" fmla="*/ 412434 h 790516"/>
                  <a:gd name="connsiteX3" fmla="*/ 83713 w 239507"/>
                  <a:gd name="connsiteY3" fmla="*/ 285524 h 790516"/>
                  <a:gd name="connsiteX4" fmla="*/ 236211 w 239507"/>
                  <a:gd name="connsiteY4" fmla="*/ 35830 h 790516"/>
                  <a:gd name="connsiteX5" fmla="*/ 228053 w 239507"/>
                  <a:gd name="connsiteY5" fmla="*/ 3847 h 790516"/>
                  <a:gd name="connsiteX6" fmla="*/ 227257 w 239507"/>
                  <a:gd name="connsiteY6" fmla="*/ 3350 h 790516"/>
                  <a:gd name="connsiteX7" fmla="*/ 194946 w 239507"/>
                  <a:gd name="connsiteY7" fmla="*/ 11203 h 790516"/>
                  <a:gd name="connsiteX8" fmla="*/ 20012 w 239507"/>
                  <a:gd name="connsiteY8" fmla="*/ 298421 h 790516"/>
                  <a:gd name="connsiteX9" fmla="*/ 387 w 239507"/>
                  <a:gd name="connsiteY9" fmla="*/ 401798 h 790516"/>
                  <a:gd name="connsiteX10" fmla="*/ 23544 w 239507"/>
                  <a:gd name="connsiteY10" fmla="*/ 768263 h 790516"/>
                  <a:gd name="connsiteX11" fmla="*/ 48517 w 239507"/>
                  <a:gd name="connsiteY11" fmla="*/ 790479 h 790516"/>
                  <a:gd name="connsiteX12" fmla="*/ 49512 w 239507"/>
                  <a:gd name="connsiteY12" fmla="*/ 790380 h 790516"/>
                  <a:gd name="connsiteX13" fmla="*/ 49512 w 239507"/>
                  <a:gd name="connsiteY13" fmla="*/ 790380 h 79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9507" h="790516">
                    <a:moveTo>
                      <a:pt x="49487" y="790380"/>
                    </a:moveTo>
                    <a:cubicBezTo>
                      <a:pt x="62571" y="789684"/>
                      <a:pt x="72545" y="778502"/>
                      <a:pt x="71624" y="765530"/>
                    </a:cubicBezTo>
                    <a:cubicBezTo>
                      <a:pt x="70505" y="748532"/>
                      <a:pt x="63068" y="630767"/>
                      <a:pt x="49388" y="412434"/>
                    </a:cubicBezTo>
                    <a:cubicBezTo>
                      <a:pt x="45756" y="355502"/>
                      <a:pt x="56128" y="330379"/>
                      <a:pt x="83713" y="285524"/>
                    </a:cubicBezTo>
                    <a:cubicBezTo>
                      <a:pt x="163631" y="155483"/>
                      <a:pt x="214472" y="72335"/>
                      <a:pt x="236211" y="35830"/>
                    </a:cubicBezTo>
                    <a:cubicBezTo>
                      <a:pt x="242852" y="24771"/>
                      <a:pt x="239121" y="10383"/>
                      <a:pt x="228053" y="3847"/>
                    </a:cubicBezTo>
                    <a:lnTo>
                      <a:pt x="227257" y="3350"/>
                    </a:lnTo>
                    <a:cubicBezTo>
                      <a:pt x="216188" y="-3284"/>
                      <a:pt x="201787" y="244"/>
                      <a:pt x="194946" y="11203"/>
                    </a:cubicBezTo>
                    <a:cubicBezTo>
                      <a:pt x="170993" y="49124"/>
                      <a:pt x="112715" y="144847"/>
                      <a:pt x="20012" y="298421"/>
                    </a:cubicBezTo>
                    <a:cubicBezTo>
                      <a:pt x="4815" y="323669"/>
                      <a:pt x="-1727" y="358062"/>
                      <a:pt x="387" y="401798"/>
                    </a:cubicBezTo>
                    <a:cubicBezTo>
                      <a:pt x="586" y="406718"/>
                      <a:pt x="8347" y="528807"/>
                      <a:pt x="23544" y="768263"/>
                    </a:cubicBezTo>
                    <a:cubicBezTo>
                      <a:pt x="24340" y="781235"/>
                      <a:pt x="35533" y="791200"/>
                      <a:pt x="48517" y="790479"/>
                    </a:cubicBezTo>
                    <a:lnTo>
                      <a:pt x="49512" y="790380"/>
                    </a:lnTo>
                    <a:lnTo>
                      <a:pt x="49512" y="790380"/>
                    </a:lnTo>
                    <a:close/>
                  </a:path>
                </a:pathLst>
              </a:custGeom>
              <a:solidFill>
                <a:schemeClr val="bg1"/>
              </a:solidFill>
              <a:ln w="2485" cap="flat">
                <a:noFill/>
                <a:prstDash val="solid"/>
                <a:miter/>
              </a:ln>
            </p:spPr>
            <p:txBody>
              <a:bodyPr rtlCol="0" anchor="ctr"/>
              <a:lstStyle/>
              <a:p>
                <a:endParaRPr lang="en-GB"/>
              </a:p>
            </p:txBody>
          </p:sp>
          <p:sp>
            <p:nvSpPr>
              <p:cNvPr id="35" name="Freihandform 34">
                <a:extLst>
                  <a:ext uri="{FF2B5EF4-FFF2-40B4-BE49-F238E27FC236}">
                    <a16:creationId xmlns:a16="http://schemas.microsoft.com/office/drawing/2014/main" id="{960684AC-6138-99C7-A7CD-AAB36165CF1D}"/>
                  </a:ext>
                </a:extLst>
              </p:cNvPr>
              <p:cNvSpPr/>
              <p:nvPr/>
            </p:nvSpPr>
            <p:spPr>
              <a:xfrm>
                <a:off x="9462279" y="4597296"/>
                <a:ext cx="365606" cy="702391"/>
              </a:xfrm>
              <a:custGeom>
                <a:avLst/>
                <a:gdLst>
                  <a:gd name="connsiteX0" fmla="*/ 76515 w 365606"/>
                  <a:gd name="connsiteY0" fmla="*/ 272668 h 702391"/>
                  <a:gd name="connsiteX1" fmla="*/ 67760 w 365606"/>
                  <a:gd name="connsiteY1" fmla="*/ 273165 h 702391"/>
                  <a:gd name="connsiteX2" fmla="*/ 37066 w 365606"/>
                  <a:gd name="connsiteY2" fmla="*/ 235964 h 702391"/>
                  <a:gd name="connsiteX3" fmla="*/ 13113 w 365606"/>
                  <a:gd name="connsiteY3" fmla="*/ 233653 h 702391"/>
                  <a:gd name="connsiteX4" fmla="*/ 7666 w 365606"/>
                  <a:gd name="connsiteY4" fmla="*/ 238076 h 702391"/>
                  <a:gd name="connsiteX5" fmla="*/ 1721 w 365606"/>
                  <a:gd name="connsiteY5" fmla="*/ 262405 h 702391"/>
                  <a:gd name="connsiteX6" fmla="*/ 40673 w 365606"/>
                  <a:gd name="connsiteY6" fmla="*/ 316205 h 702391"/>
                  <a:gd name="connsiteX7" fmla="*/ 42290 w 365606"/>
                  <a:gd name="connsiteY7" fmla="*/ 327761 h 702391"/>
                  <a:gd name="connsiteX8" fmla="*/ 28286 w 365606"/>
                  <a:gd name="connsiteY8" fmla="*/ 352511 h 702391"/>
                  <a:gd name="connsiteX9" fmla="*/ 39454 w 365606"/>
                  <a:gd name="connsiteY9" fmla="*/ 381164 h 702391"/>
                  <a:gd name="connsiteX10" fmla="*/ 70247 w 365606"/>
                  <a:gd name="connsiteY10" fmla="*/ 374131 h 702391"/>
                  <a:gd name="connsiteX11" fmla="*/ 260802 w 365606"/>
                  <a:gd name="connsiteY11" fmla="*/ 63479 h 702391"/>
                  <a:gd name="connsiteX12" fmla="*/ 295823 w 365606"/>
                  <a:gd name="connsiteY12" fmla="*/ 62684 h 702391"/>
                  <a:gd name="connsiteX13" fmla="*/ 310225 w 365606"/>
                  <a:gd name="connsiteY13" fmla="*/ 85919 h 702391"/>
                  <a:gd name="connsiteX14" fmla="*/ 314752 w 365606"/>
                  <a:gd name="connsiteY14" fmla="*/ 141136 h 702391"/>
                  <a:gd name="connsiteX15" fmla="*/ 252842 w 365606"/>
                  <a:gd name="connsiteY15" fmla="*/ 295008 h 702391"/>
                  <a:gd name="connsiteX16" fmla="*/ 244982 w 365606"/>
                  <a:gd name="connsiteY16" fmla="*/ 366204 h 702391"/>
                  <a:gd name="connsiteX17" fmla="*/ 195758 w 365606"/>
                  <a:gd name="connsiteY17" fmla="*/ 585829 h 702391"/>
                  <a:gd name="connsiteX18" fmla="*/ 175213 w 365606"/>
                  <a:gd name="connsiteY18" fmla="*/ 606853 h 702391"/>
                  <a:gd name="connsiteX19" fmla="*/ 164343 w 365606"/>
                  <a:gd name="connsiteY19" fmla="*/ 626460 h 702391"/>
                  <a:gd name="connsiteX20" fmla="*/ 159916 w 365606"/>
                  <a:gd name="connsiteY20" fmla="*/ 680956 h 702391"/>
                  <a:gd name="connsiteX21" fmla="*/ 186903 w 365606"/>
                  <a:gd name="connsiteY21" fmla="*/ 702079 h 702391"/>
                  <a:gd name="connsiteX22" fmla="*/ 188122 w 365606"/>
                  <a:gd name="connsiteY22" fmla="*/ 701880 h 702391"/>
                  <a:gd name="connsiteX23" fmla="*/ 207647 w 365606"/>
                  <a:gd name="connsiteY23" fmla="*/ 677452 h 702391"/>
                  <a:gd name="connsiteX24" fmla="*/ 224362 w 365606"/>
                  <a:gd name="connsiteY24" fmla="*/ 625366 h 702391"/>
                  <a:gd name="connsiteX25" fmla="*/ 291893 w 365606"/>
                  <a:gd name="connsiteY25" fmla="*/ 339564 h 702391"/>
                  <a:gd name="connsiteX26" fmla="*/ 301669 w 365606"/>
                  <a:gd name="connsiteY26" fmla="*/ 304054 h 702391"/>
                  <a:gd name="connsiteX27" fmla="*/ 354624 w 365606"/>
                  <a:gd name="connsiteY27" fmla="*/ 169589 h 702391"/>
                  <a:gd name="connsiteX28" fmla="*/ 325945 w 365606"/>
                  <a:gd name="connsiteY28" fmla="*/ 26278 h 702391"/>
                  <a:gd name="connsiteX29" fmla="*/ 222969 w 365606"/>
                  <a:gd name="connsiteY29" fmla="*/ 34330 h 702391"/>
                  <a:gd name="connsiteX30" fmla="*/ 76515 w 365606"/>
                  <a:gd name="connsiteY30" fmla="*/ 272668 h 702391"/>
                  <a:gd name="connsiteX31" fmla="*/ 76515 w 365606"/>
                  <a:gd name="connsiteY31" fmla="*/ 272668 h 702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5606" h="702391">
                    <a:moveTo>
                      <a:pt x="76515" y="272668"/>
                    </a:moveTo>
                    <a:cubicBezTo>
                      <a:pt x="74501" y="275774"/>
                      <a:pt x="70073" y="276097"/>
                      <a:pt x="67760" y="273165"/>
                    </a:cubicBezTo>
                    <a:lnTo>
                      <a:pt x="37066" y="235964"/>
                    </a:lnTo>
                    <a:cubicBezTo>
                      <a:pt x="31122" y="228733"/>
                      <a:pt x="20351" y="227614"/>
                      <a:pt x="13113" y="233653"/>
                    </a:cubicBezTo>
                    <a:lnTo>
                      <a:pt x="7666" y="238076"/>
                    </a:lnTo>
                    <a:cubicBezTo>
                      <a:pt x="428" y="244015"/>
                      <a:pt x="-1985" y="253856"/>
                      <a:pt x="1721" y="262405"/>
                    </a:cubicBezTo>
                    <a:cubicBezTo>
                      <a:pt x="9158" y="279800"/>
                      <a:pt x="22167" y="297816"/>
                      <a:pt x="40673" y="316205"/>
                    </a:cubicBezTo>
                    <a:cubicBezTo>
                      <a:pt x="43782" y="319212"/>
                      <a:pt x="44404" y="323958"/>
                      <a:pt x="42290" y="327761"/>
                    </a:cubicBezTo>
                    <a:cubicBezTo>
                      <a:pt x="33136" y="343739"/>
                      <a:pt x="28510" y="351989"/>
                      <a:pt x="28286" y="352511"/>
                    </a:cubicBezTo>
                    <a:cubicBezTo>
                      <a:pt x="23560" y="362973"/>
                      <a:pt x="28485" y="375647"/>
                      <a:pt x="39454" y="381164"/>
                    </a:cubicBezTo>
                    <a:cubicBezTo>
                      <a:pt x="52836" y="387898"/>
                      <a:pt x="63109" y="385587"/>
                      <a:pt x="70247" y="374131"/>
                    </a:cubicBezTo>
                    <a:cubicBezTo>
                      <a:pt x="179864" y="198440"/>
                      <a:pt x="243390" y="94865"/>
                      <a:pt x="260802" y="63479"/>
                    </a:cubicBezTo>
                    <a:cubicBezTo>
                      <a:pt x="268363" y="49911"/>
                      <a:pt x="287665" y="49389"/>
                      <a:pt x="295823" y="62684"/>
                    </a:cubicBezTo>
                    <a:lnTo>
                      <a:pt x="310225" y="85919"/>
                    </a:lnTo>
                    <a:cubicBezTo>
                      <a:pt x="320398" y="102519"/>
                      <a:pt x="322090" y="123020"/>
                      <a:pt x="314752" y="141136"/>
                    </a:cubicBezTo>
                    <a:cubicBezTo>
                      <a:pt x="291296" y="198863"/>
                      <a:pt x="270676" y="250153"/>
                      <a:pt x="252842" y="295008"/>
                    </a:cubicBezTo>
                    <a:cubicBezTo>
                      <a:pt x="244186" y="316926"/>
                      <a:pt x="241674" y="341577"/>
                      <a:pt x="244982" y="366204"/>
                    </a:cubicBezTo>
                    <a:cubicBezTo>
                      <a:pt x="254857" y="440108"/>
                      <a:pt x="253439" y="530936"/>
                      <a:pt x="195758" y="585829"/>
                    </a:cubicBezTo>
                    <a:cubicBezTo>
                      <a:pt x="193644" y="587842"/>
                      <a:pt x="186804" y="594875"/>
                      <a:pt x="175213" y="606853"/>
                    </a:cubicBezTo>
                    <a:cubicBezTo>
                      <a:pt x="169989" y="612295"/>
                      <a:pt x="166159" y="619129"/>
                      <a:pt x="164343" y="626460"/>
                    </a:cubicBezTo>
                    <a:cubicBezTo>
                      <a:pt x="159816" y="643954"/>
                      <a:pt x="158398" y="662169"/>
                      <a:pt x="159916" y="680956"/>
                    </a:cubicBezTo>
                    <a:cubicBezTo>
                      <a:pt x="161035" y="694524"/>
                      <a:pt x="173397" y="704290"/>
                      <a:pt x="186903" y="702079"/>
                    </a:cubicBezTo>
                    <a:lnTo>
                      <a:pt x="188122" y="701880"/>
                    </a:lnTo>
                    <a:cubicBezTo>
                      <a:pt x="200011" y="699966"/>
                      <a:pt x="208344" y="689405"/>
                      <a:pt x="207647" y="677452"/>
                    </a:cubicBezTo>
                    <a:cubicBezTo>
                      <a:pt x="206429" y="657448"/>
                      <a:pt x="207051" y="642562"/>
                      <a:pt x="224362" y="625366"/>
                    </a:cubicBezTo>
                    <a:cubicBezTo>
                      <a:pt x="307315" y="543311"/>
                      <a:pt x="301171" y="449278"/>
                      <a:pt x="291893" y="339564"/>
                    </a:cubicBezTo>
                    <a:cubicBezTo>
                      <a:pt x="291396" y="332631"/>
                      <a:pt x="294605" y="320852"/>
                      <a:pt x="301669" y="304054"/>
                    </a:cubicBezTo>
                    <a:cubicBezTo>
                      <a:pt x="315871" y="269959"/>
                      <a:pt x="333581" y="225204"/>
                      <a:pt x="354624" y="169589"/>
                    </a:cubicBezTo>
                    <a:cubicBezTo>
                      <a:pt x="375866" y="113378"/>
                      <a:pt x="366290" y="65591"/>
                      <a:pt x="325945" y="26278"/>
                    </a:cubicBezTo>
                    <a:cubicBezTo>
                      <a:pt x="290625" y="-8015"/>
                      <a:pt x="251250" y="-12140"/>
                      <a:pt x="222969" y="34330"/>
                    </a:cubicBezTo>
                    <a:cubicBezTo>
                      <a:pt x="153100" y="148864"/>
                      <a:pt x="104299" y="228310"/>
                      <a:pt x="76515" y="272668"/>
                    </a:cubicBezTo>
                    <a:lnTo>
                      <a:pt x="76515" y="272668"/>
                    </a:lnTo>
                    <a:close/>
                  </a:path>
                </a:pathLst>
              </a:custGeom>
              <a:solidFill>
                <a:schemeClr val="bg1"/>
              </a:solidFill>
              <a:ln w="2485"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5737367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Engage - Cleanly</a:t>
            </a:r>
            <a:endParaRPr lang="de-DE"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51160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Data and Algorithms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8</a:t>
            </a:fld>
            <a:endParaRPr lang="de-DE"/>
          </a:p>
        </p:txBody>
      </p:sp>
      <p:grpSp>
        <p:nvGrpSpPr>
          <p:cNvPr id="2" name="Group 12">
            <a:extLst>
              <a:ext uri="{FF2B5EF4-FFF2-40B4-BE49-F238E27FC236}">
                <a16:creationId xmlns:a16="http://schemas.microsoft.com/office/drawing/2014/main" id="{7A1EAB99-5EFB-DE58-0EF1-9D26B7D75036}"/>
              </a:ext>
            </a:extLst>
          </p:cNvPr>
          <p:cNvGrpSpPr/>
          <p:nvPr/>
        </p:nvGrpSpPr>
        <p:grpSpPr>
          <a:xfrm>
            <a:off x="3810616" y="1219459"/>
            <a:ext cx="1045993" cy="658361"/>
            <a:chOff x="665223" y="3102185"/>
            <a:chExt cx="1045993" cy="658361"/>
          </a:xfrm>
        </p:grpSpPr>
        <p:pic>
          <p:nvPicPr>
            <p:cNvPr id="4" name="Grafik 9">
              <a:extLst>
                <a:ext uri="{FF2B5EF4-FFF2-40B4-BE49-F238E27FC236}">
                  <a16:creationId xmlns:a16="http://schemas.microsoft.com/office/drawing/2014/main" id="{81C9EFA1-DE15-8BDC-157C-E3CCE957E086}"/>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6" name="Grafik 21">
              <a:extLst>
                <a:ext uri="{FF2B5EF4-FFF2-40B4-BE49-F238E27FC236}">
                  <a16:creationId xmlns:a16="http://schemas.microsoft.com/office/drawing/2014/main" id="{A7987173-D2FD-EF4C-8B8E-4A8E10B3A3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8" name="Grafik 22">
              <a:extLst>
                <a:ext uri="{FF2B5EF4-FFF2-40B4-BE49-F238E27FC236}">
                  <a16:creationId xmlns:a16="http://schemas.microsoft.com/office/drawing/2014/main" id="{0936EA05-D768-7FE9-01B7-58C21BD14AFE}"/>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1" name="Grafik 23">
              <a:extLst>
                <a:ext uri="{FF2B5EF4-FFF2-40B4-BE49-F238E27FC236}">
                  <a16:creationId xmlns:a16="http://schemas.microsoft.com/office/drawing/2014/main" id="{E8AC7DC4-A9F2-DC74-5C12-E6A0698A9C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2" name="Content Placeholder 2">
            <a:extLst>
              <a:ext uri="{FF2B5EF4-FFF2-40B4-BE49-F238E27FC236}">
                <a16:creationId xmlns:a16="http://schemas.microsoft.com/office/drawing/2014/main" id="{55A11FFB-B6FE-7D52-79CC-E7DBA350B972}"/>
              </a:ext>
            </a:extLst>
          </p:cNvPr>
          <p:cNvSpPr txBox="1">
            <a:spLocks/>
          </p:cNvSpPr>
          <p:nvPr/>
        </p:nvSpPr>
        <p:spPr>
          <a:xfrm>
            <a:off x="4820860" y="1306644"/>
            <a:ext cx="4325593" cy="505275"/>
          </a:xfrm>
          <a:prstGeom prst="rect">
            <a:avLst/>
          </a:prstGeom>
        </p:spPr>
        <p:txBody>
          <a:bodyPr>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Worker Case Studies</a:t>
            </a:r>
          </a:p>
        </p:txBody>
      </p:sp>
      <p:sp>
        <p:nvSpPr>
          <p:cNvPr id="23" name="Titel 1">
            <a:extLst>
              <a:ext uri="{FF2B5EF4-FFF2-40B4-BE49-F238E27FC236}">
                <a16:creationId xmlns:a16="http://schemas.microsoft.com/office/drawing/2014/main" id="{68FC146D-5E70-8F45-BD0F-C86FB689AA1D}"/>
              </a:ext>
            </a:extLst>
          </p:cNvPr>
          <p:cNvSpPr txBox="1">
            <a:spLocks/>
          </p:cNvSpPr>
          <p:nvPr/>
        </p:nvSpPr>
        <p:spPr>
          <a:xfrm>
            <a:off x="496695" y="2720487"/>
            <a:ext cx="3240000" cy="3242932"/>
          </a:xfrm>
          <a:prstGeom prst="rect">
            <a:avLst/>
          </a:prstGeom>
        </p:spPr>
        <p:txBody>
          <a:bodyPr lIns="0" tIns="0" rIns="0" bIns="0" numCol="1" anchor="t"/>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pPr>
              <a:lnSpc>
                <a:spcPct val="107000"/>
              </a:lnSpc>
              <a:spcAft>
                <a:spcPts val="800"/>
              </a:spcAft>
            </a:pPr>
            <a:r>
              <a:rPr lang="en-GB" sz="1600" kern="100" dirty="0">
                <a:effectLst/>
                <a:latin typeface="+mn-lt"/>
                <a:ea typeface="Calibri" panose="020F0502020204030204" pitchFamily="34" charset="0"/>
                <a:cs typeface="Calibri" panose="020F0502020204030204" pitchFamily="34" charset="0"/>
              </a:rPr>
              <a:t>Agnes</a:t>
            </a:r>
            <a:endParaRPr lang="en-GB" sz="1600" kern="1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en-GB" sz="1600" b="0" kern="100" dirty="0">
                <a:effectLst/>
                <a:latin typeface="+mn-lt"/>
                <a:ea typeface="Calibri" panose="020F0502020204030204" pitchFamily="34" charset="0"/>
                <a:cs typeface="Times New Roman" panose="02020603050405020304" pitchFamily="18" charset="0"/>
              </a:rPr>
              <a:t>Agnes registered on Cleanly to earn extra money after the birth of her second child. She is a single parent who lives with her mother, who sells vegetables on the street. Agnes often struggles to juggle working and looking after her two children. Her mother fell ill recently, meaning there was nobody to watch her children.</a:t>
            </a:r>
            <a:endParaRPr lang="en-GB" sz="1600" b="0" dirty="0">
              <a:effectLst/>
              <a:latin typeface="+mn-lt"/>
              <a:ea typeface="Calibri" panose="020F0502020204030204" pitchFamily="34" charset="0"/>
              <a:cs typeface="Times New Roman" panose="02020603050405020304" pitchFamily="18" charset="0"/>
            </a:endParaRPr>
          </a:p>
        </p:txBody>
      </p:sp>
      <p:sp>
        <p:nvSpPr>
          <p:cNvPr id="24" name="Titel 1">
            <a:extLst>
              <a:ext uri="{FF2B5EF4-FFF2-40B4-BE49-F238E27FC236}">
                <a16:creationId xmlns:a16="http://schemas.microsoft.com/office/drawing/2014/main" id="{79BCC51F-BF98-C731-A61D-55AD36BF954B}"/>
              </a:ext>
            </a:extLst>
          </p:cNvPr>
          <p:cNvSpPr txBox="1">
            <a:spLocks/>
          </p:cNvSpPr>
          <p:nvPr/>
        </p:nvSpPr>
        <p:spPr>
          <a:xfrm>
            <a:off x="4141388" y="2720487"/>
            <a:ext cx="3909225" cy="3242932"/>
          </a:xfrm>
          <a:prstGeom prst="rect">
            <a:avLst/>
          </a:prstGeom>
        </p:spPr>
        <p:txBody>
          <a:bodyPr lIns="0" tIns="0" rIns="0" bIns="0" numCol="1"/>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pPr>
              <a:lnSpc>
                <a:spcPct val="107000"/>
              </a:lnSpc>
              <a:spcAft>
                <a:spcPts val="800"/>
              </a:spcAft>
            </a:pPr>
            <a:r>
              <a:rPr lang="en-GB" sz="1600" kern="100" dirty="0">
                <a:effectLst/>
                <a:latin typeface="+mn-lt"/>
                <a:ea typeface="Calibri" panose="020F0502020204030204" pitchFamily="34" charset="0"/>
                <a:cs typeface="Times New Roman" panose="02020603050405020304" pitchFamily="18" charset="0"/>
              </a:rPr>
              <a:t>Naomi</a:t>
            </a:r>
          </a:p>
          <a:p>
            <a:pPr>
              <a:lnSpc>
                <a:spcPct val="107000"/>
              </a:lnSpc>
              <a:spcAft>
                <a:spcPts val="800"/>
              </a:spcAft>
            </a:pPr>
            <a:r>
              <a:rPr lang="en-GB" sz="1600" b="0" kern="100" dirty="0">
                <a:effectLst/>
                <a:latin typeface="+mn-lt"/>
                <a:ea typeface="Calibri" panose="020F0502020204030204" pitchFamily="34" charset="0"/>
                <a:cs typeface="Times New Roman" panose="02020603050405020304" pitchFamily="18" charset="0"/>
              </a:rPr>
              <a:t>Naomi registered on Cleanly after losing her job in a hotel. Naomi has friends who are involved in the local trade union and she has begun trying to organise other Cleanly workers in the neighbourhood into the union. Naomi tried to raise a complaint to Cleanly on behalf of another worker who was unfairly suspended, but she got a call from somebody at Cleanly threatening her to never contact them again.</a:t>
            </a:r>
          </a:p>
          <a:p>
            <a:pPr>
              <a:lnSpc>
                <a:spcPct val="107000"/>
              </a:lnSpc>
              <a:spcAft>
                <a:spcPts val="800"/>
              </a:spcAft>
            </a:pPr>
            <a:endParaRPr lang="en-GB" sz="1600" b="0" kern="1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endParaRPr lang="en-GB" sz="1600" b="0" kern="100" dirty="0">
              <a:latin typeface="+mn-lt"/>
              <a:ea typeface="Calibri" panose="020F0502020204030204" pitchFamily="34" charset="0"/>
              <a:cs typeface="Times New Roman" panose="02020603050405020304" pitchFamily="18" charset="0"/>
            </a:endParaRPr>
          </a:p>
          <a:p>
            <a:pPr>
              <a:lnSpc>
                <a:spcPct val="107000"/>
              </a:lnSpc>
              <a:spcAft>
                <a:spcPts val="800"/>
              </a:spcAft>
            </a:pPr>
            <a:endParaRPr lang="en-GB" sz="1600" b="0" kern="1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endParaRPr lang="en-GB" sz="1600" b="0" kern="1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endParaRPr lang="en-GB" sz="1600" b="0" kern="1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endParaRPr lang="en-GB" sz="1600" b="0" kern="100" dirty="0">
              <a:effectLst/>
              <a:latin typeface="+mn-lt"/>
              <a:ea typeface="Calibri" panose="020F0502020204030204" pitchFamily="34" charset="0"/>
              <a:cs typeface="Times New Roman" panose="02020603050405020304" pitchFamily="18" charset="0"/>
            </a:endParaRPr>
          </a:p>
          <a:p>
            <a:pPr lvl="0">
              <a:lnSpc>
                <a:spcPct val="100000"/>
              </a:lnSpc>
            </a:pPr>
            <a:endParaRPr lang="en-GB" sz="1600" b="0" i="0" u="none" strike="noStrike" dirty="0">
              <a:effectLst/>
              <a:latin typeface="+mn-lt"/>
            </a:endParaRPr>
          </a:p>
        </p:txBody>
      </p:sp>
      <p:sp>
        <p:nvSpPr>
          <p:cNvPr id="25" name="Titel 1">
            <a:extLst>
              <a:ext uri="{FF2B5EF4-FFF2-40B4-BE49-F238E27FC236}">
                <a16:creationId xmlns:a16="http://schemas.microsoft.com/office/drawing/2014/main" id="{931AECA6-494D-5832-D2DC-F3050B9DBE8C}"/>
              </a:ext>
            </a:extLst>
          </p:cNvPr>
          <p:cNvSpPr txBox="1">
            <a:spLocks/>
          </p:cNvSpPr>
          <p:nvPr/>
        </p:nvSpPr>
        <p:spPr>
          <a:xfrm>
            <a:off x="8447175" y="2760133"/>
            <a:ext cx="3240000" cy="3242932"/>
          </a:xfrm>
          <a:prstGeom prst="rect">
            <a:avLst/>
          </a:prstGeom>
        </p:spPr>
        <p:txBody>
          <a:bodyPr lIns="0" tIns="0" rIns="0" bIns="0" numCol="1"/>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pPr>
              <a:lnSpc>
                <a:spcPct val="107000"/>
              </a:lnSpc>
              <a:spcAft>
                <a:spcPts val="800"/>
              </a:spcAft>
            </a:pPr>
            <a:r>
              <a:rPr lang="en-GB" sz="1600" kern="100" dirty="0">
                <a:effectLst/>
                <a:latin typeface="+mn-lt"/>
                <a:ea typeface="Calibri" panose="020F0502020204030204" pitchFamily="34" charset="0"/>
                <a:cs typeface="Times New Roman" panose="02020603050405020304" pitchFamily="18" charset="0"/>
              </a:rPr>
              <a:t>George</a:t>
            </a:r>
          </a:p>
          <a:p>
            <a:pPr>
              <a:lnSpc>
                <a:spcPct val="107000"/>
              </a:lnSpc>
              <a:spcAft>
                <a:spcPts val="800"/>
              </a:spcAft>
            </a:pPr>
            <a:r>
              <a:rPr lang="en-GB" sz="1600" b="0" kern="100" dirty="0">
                <a:effectLst/>
                <a:latin typeface="+mn-lt"/>
                <a:ea typeface="Calibri" panose="020F0502020204030204" pitchFamily="34" charset="0"/>
                <a:cs typeface="Times New Roman" panose="02020603050405020304" pitchFamily="18" charset="0"/>
              </a:rPr>
              <a:t>George registered on Cleanly after struggling to find a job when he first moved to the city. He is a member of a minority ethnic group who are looked down upon by wealthier parts of society. George lives with his community in the poorest part of the city.</a:t>
            </a:r>
          </a:p>
          <a:p>
            <a:pPr>
              <a:lnSpc>
                <a:spcPct val="107000"/>
              </a:lnSpc>
              <a:spcAft>
                <a:spcPts val="800"/>
              </a:spcAft>
            </a:pPr>
            <a:endParaRPr lang="en-GB" sz="1600" b="0" kern="1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endParaRPr lang="en-GB" sz="1600" b="0" kern="100" dirty="0">
              <a:effectLst/>
              <a:latin typeface="+mn-lt"/>
              <a:ea typeface="Calibri" panose="020F0502020204030204" pitchFamily="34" charset="0"/>
              <a:cs typeface="Times New Roman" panose="02020603050405020304" pitchFamily="18" charset="0"/>
            </a:endParaRPr>
          </a:p>
          <a:p>
            <a:pPr lvl="0">
              <a:lnSpc>
                <a:spcPct val="100000"/>
              </a:lnSpc>
            </a:pPr>
            <a:endParaRPr lang="en-GB" sz="1600" b="0" i="0" u="none" strike="noStrike" dirty="0">
              <a:effectLst/>
              <a:latin typeface="+mn-lt"/>
            </a:endParaRPr>
          </a:p>
        </p:txBody>
      </p:sp>
      <p:pic>
        <p:nvPicPr>
          <p:cNvPr id="13" name="Grafik 12">
            <a:extLst>
              <a:ext uri="{FF2B5EF4-FFF2-40B4-BE49-F238E27FC236}">
                <a16:creationId xmlns:a16="http://schemas.microsoft.com/office/drawing/2014/main" id="{2FB30FBC-22CB-2DE5-F2D4-E43B90004548}"/>
              </a:ext>
            </a:extLst>
          </p:cNvPr>
          <p:cNvPicPr>
            <a:picLocks noChangeAspect="1"/>
          </p:cNvPicPr>
          <p:nvPr/>
        </p:nvPicPr>
        <p:blipFill>
          <a:blip r:embed="rId5"/>
          <a:stretch>
            <a:fillRect/>
          </a:stretch>
        </p:blipFill>
        <p:spPr>
          <a:xfrm>
            <a:off x="1287262" y="2287145"/>
            <a:ext cx="723900" cy="723900"/>
          </a:xfrm>
          <a:prstGeom prst="rect">
            <a:avLst/>
          </a:prstGeom>
        </p:spPr>
      </p:pic>
      <p:pic>
        <p:nvPicPr>
          <p:cNvPr id="14" name="Grafik 13">
            <a:extLst>
              <a:ext uri="{FF2B5EF4-FFF2-40B4-BE49-F238E27FC236}">
                <a16:creationId xmlns:a16="http://schemas.microsoft.com/office/drawing/2014/main" id="{504E5A85-5BCA-D9D1-3637-DDAB89E475D9}"/>
              </a:ext>
            </a:extLst>
          </p:cNvPr>
          <p:cNvPicPr>
            <a:picLocks noChangeAspect="1"/>
          </p:cNvPicPr>
          <p:nvPr/>
        </p:nvPicPr>
        <p:blipFill>
          <a:blip r:embed="rId6"/>
          <a:stretch>
            <a:fillRect/>
          </a:stretch>
        </p:blipFill>
        <p:spPr>
          <a:xfrm>
            <a:off x="4820860" y="2287145"/>
            <a:ext cx="711200" cy="711200"/>
          </a:xfrm>
          <a:prstGeom prst="rect">
            <a:avLst/>
          </a:prstGeom>
        </p:spPr>
      </p:pic>
      <p:pic>
        <p:nvPicPr>
          <p:cNvPr id="15" name="Grafik 14">
            <a:extLst>
              <a:ext uri="{FF2B5EF4-FFF2-40B4-BE49-F238E27FC236}">
                <a16:creationId xmlns:a16="http://schemas.microsoft.com/office/drawing/2014/main" id="{62832B94-B8A1-FDF6-4D43-33570B37AD28}"/>
              </a:ext>
            </a:extLst>
          </p:cNvPr>
          <p:cNvPicPr>
            <a:picLocks noChangeAspect="1"/>
          </p:cNvPicPr>
          <p:nvPr/>
        </p:nvPicPr>
        <p:blipFill>
          <a:blip r:embed="rId7"/>
          <a:stretch>
            <a:fillRect/>
          </a:stretch>
        </p:blipFill>
        <p:spPr>
          <a:xfrm>
            <a:off x="9231713" y="2287145"/>
            <a:ext cx="723900" cy="723900"/>
          </a:xfrm>
          <a:prstGeom prst="rect">
            <a:avLst/>
          </a:prstGeom>
        </p:spPr>
      </p:pic>
    </p:spTree>
    <p:extLst>
      <p:ext uri="{BB962C8B-B14F-4D97-AF65-F5344CB8AC3E}">
        <p14:creationId xmlns:p14="http://schemas.microsoft.com/office/powerpoint/2010/main" val="40259663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CE13C057-B723-49A4-5CD2-9701A6C15647}"/>
              </a:ext>
            </a:extLst>
          </p:cNvPr>
          <p:cNvPicPr>
            <a:picLocks noChangeAspect="1"/>
          </p:cNvPicPr>
          <p:nvPr/>
        </p:nvPicPr>
        <p:blipFill>
          <a:blip r:embed="rId3"/>
          <a:stretch>
            <a:fillRect/>
          </a:stretch>
        </p:blipFill>
        <p:spPr>
          <a:xfrm>
            <a:off x="3411270" y="1076529"/>
            <a:ext cx="5210759" cy="4527701"/>
          </a:xfrm>
          <a:prstGeom prst="rect">
            <a:avLst/>
          </a:prstGeom>
        </p:spPr>
      </p:pic>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Cleanly Case Study</a:t>
            </a:r>
            <a:endParaRPr lang="de-DE"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Data and Algorithms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9</a:t>
            </a:fld>
            <a:endParaRPr lang="de-DE"/>
          </a:p>
        </p:txBody>
      </p:sp>
      <p:sp>
        <p:nvSpPr>
          <p:cNvPr id="33" name="Textfeld 32">
            <a:extLst>
              <a:ext uri="{FF2B5EF4-FFF2-40B4-BE49-F238E27FC236}">
                <a16:creationId xmlns:a16="http://schemas.microsoft.com/office/drawing/2014/main" id="{797E460A-6146-9B80-36C4-717A08C4F8C6}"/>
              </a:ext>
            </a:extLst>
          </p:cNvPr>
          <p:cNvSpPr txBox="1"/>
          <p:nvPr/>
        </p:nvSpPr>
        <p:spPr>
          <a:xfrm>
            <a:off x="804213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40" name="Textfeld 39">
            <a:extLst>
              <a:ext uri="{FF2B5EF4-FFF2-40B4-BE49-F238E27FC236}">
                <a16:creationId xmlns:a16="http://schemas.microsoft.com/office/drawing/2014/main" id="{9F6E3569-3F1A-7129-1624-CF37D2D2B9F3}"/>
              </a:ext>
            </a:extLst>
          </p:cNvPr>
          <p:cNvSpPr txBox="1"/>
          <p:nvPr/>
        </p:nvSpPr>
        <p:spPr>
          <a:xfrm>
            <a:off x="4976296" y="2896028"/>
            <a:ext cx="2365515" cy="646331"/>
          </a:xfrm>
          <a:prstGeom prst="rect">
            <a:avLst/>
          </a:prstGeom>
          <a:noFill/>
        </p:spPr>
        <p:txBody>
          <a:bodyPr wrap="square">
            <a:spAutoFit/>
          </a:bodyPr>
          <a:lstStyle/>
          <a:p>
            <a:pPr lvl="0" algn="ctr"/>
            <a:r>
              <a:rPr lang="en-GB" sz="1800" b="1" noProof="0" dirty="0">
                <a:solidFill>
                  <a:schemeClr val="bg1"/>
                </a:solidFill>
              </a:rPr>
              <a:t>Impact of </a:t>
            </a:r>
            <a:br>
              <a:rPr lang="en-GB" sz="1800" b="1" noProof="0" dirty="0">
                <a:solidFill>
                  <a:schemeClr val="bg1"/>
                </a:solidFill>
              </a:rPr>
            </a:br>
            <a:r>
              <a:rPr lang="en-GB" sz="1800" b="1" noProof="0" dirty="0">
                <a:solidFill>
                  <a:schemeClr val="bg1"/>
                </a:solidFill>
              </a:rPr>
              <a:t>Algorithm on X</a:t>
            </a:r>
          </a:p>
        </p:txBody>
      </p:sp>
      <p:sp>
        <p:nvSpPr>
          <p:cNvPr id="41" name="Textfeld 40">
            <a:extLst>
              <a:ext uri="{FF2B5EF4-FFF2-40B4-BE49-F238E27FC236}">
                <a16:creationId xmlns:a16="http://schemas.microsoft.com/office/drawing/2014/main" id="{0F375A9B-29AB-21DE-29BF-4798038EC775}"/>
              </a:ext>
            </a:extLst>
          </p:cNvPr>
          <p:cNvSpPr txBox="1"/>
          <p:nvPr/>
        </p:nvSpPr>
        <p:spPr>
          <a:xfrm>
            <a:off x="5932170" y="1520294"/>
            <a:ext cx="980178" cy="307777"/>
          </a:xfrm>
          <a:prstGeom prst="rect">
            <a:avLst/>
          </a:prstGeom>
          <a:noFill/>
        </p:spPr>
        <p:txBody>
          <a:bodyPr wrap="square">
            <a:spAutoFit/>
          </a:bodyPr>
          <a:lstStyle/>
          <a:p>
            <a:pPr algn="ctr"/>
            <a:r>
              <a:rPr lang="en-GB" sz="1400" noProof="0" dirty="0">
                <a:solidFill>
                  <a:schemeClr val="bg1"/>
                </a:solidFill>
              </a:rPr>
              <a:t>Wages…</a:t>
            </a:r>
          </a:p>
        </p:txBody>
      </p:sp>
      <p:sp>
        <p:nvSpPr>
          <p:cNvPr id="42" name="Textfeld 41">
            <a:extLst>
              <a:ext uri="{FF2B5EF4-FFF2-40B4-BE49-F238E27FC236}">
                <a16:creationId xmlns:a16="http://schemas.microsoft.com/office/drawing/2014/main" id="{F7DC29C4-DDEA-A5EE-FA10-E2A06C100581}"/>
              </a:ext>
            </a:extLst>
          </p:cNvPr>
          <p:cNvSpPr txBox="1"/>
          <p:nvPr/>
        </p:nvSpPr>
        <p:spPr>
          <a:xfrm>
            <a:off x="3575435" y="4222538"/>
            <a:ext cx="1520074" cy="523220"/>
          </a:xfrm>
          <a:prstGeom prst="rect">
            <a:avLst/>
          </a:prstGeom>
          <a:noFill/>
        </p:spPr>
        <p:txBody>
          <a:bodyPr wrap="square">
            <a:spAutoFit/>
          </a:bodyPr>
          <a:lstStyle/>
          <a:p>
            <a:pPr algn="ctr"/>
            <a:r>
              <a:rPr lang="en-GB" sz="1400" noProof="0" dirty="0">
                <a:solidFill>
                  <a:schemeClr val="bg1"/>
                </a:solidFill>
              </a:rPr>
              <a:t>Communication with Cleanly…</a:t>
            </a:r>
          </a:p>
        </p:txBody>
      </p:sp>
      <p:sp>
        <p:nvSpPr>
          <p:cNvPr id="43" name="Textfeld 42">
            <a:extLst>
              <a:ext uri="{FF2B5EF4-FFF2-40B4-BE49-F238E27FC236}">
                <a16:creationId xmlns:a16="http://schemas.microsoft.com/office/drawing/2014/main" id="{0F3F084E-7D59-39FB-D582-A4AC4445D630}"/>
              </a:ext>
            </a:extLst>
          </p:cNvPr>
          <p:cNvSpPr txBox="1"/>
          <p:nvPr/>
        </p:nvSpPr>
        <p:spPr>
          <a:xfrm>
            <a:off x="7199408" y="4283609"/>
            <a:ext cx="980178" cy="523220"/>
          </a:xfrm>
          <a:prstGeom prst="rect">
            <a:avLst/>
          </a:prstGeom>
          <a:noFill/>
        </p:spPr>
        <p:txBody>
          <a:bodyPr wrap="square">
            <a:spAutoFit/>
          </a:bodyPr>
          <a:lstStyle/>
          <a:p>
            <a:pPr algn="ctr"/>
            <a:r>
              <a:rPr lang="en-GB" sz="1400" noProof="0" dirty="0">
                <a:solidFill>
                  <a:schemeClr val="bg1"/>
                </a:solidFill>
              </a:rPr>
              <a:t>Worker welfare…</a:t>
            </a:r>
          </a:p>
        </p:txBody>
      </p:sp>
    </p:spTree>
    <p:extLst>
      <p:ext uri="{BB962C8B-B14F-4D97-AF65-F5344CB8AC3E}">
        <p14:creationId xmlns:p14="http://schemas.microsoft.com/office/powerpoint/2010/main" val="3058819551"/>
      </p:ext>
    </p:extLst>
  </p:cSld>
  <p:clrMapOvr>
    <a:masterClrMapping/>
  </p:clrMapOvr>
  <p:transition>
    <p:fade/>
  </p:transition>
</p:sld>
</file>

<file path=ppt/theme/theme1.xml><?xml version="1.0" encoding="utf-8"?>
<a:theme xmlns:a="http://schemas.openxmlformats.org/drawingml/2006/main" name="giz DFD">
  <a:themeElements>
    <a:clrScheme name="giz DFD (Tine) 14/12/2021">
      <a:dk1>
        <a:sysClr val="windowText" lastClr="000000"/>
      </a:dk1>
      <a:lt1>
        <a:sysClr val="window" lastClr="FFFFFF"/>
      </a:lt1>
      <a:dk2>
        <a:srgbClr val="2BC582"/>
      </a:dk2>
      <a:lt2>
        <a:srgbClr val="C0C0C0"/>
      </a:lt2>
      <a:accent1>
        <a:srgbClr val="0A0050"/>
      </a:accent1>
      <a:accent2>
        <a:srgbClr val="0539E3"/>
      </a:accent2>
      <a:accent3>
        <a:srgbClr val="2BC582"/>
      </a:accent3>
      <a:accent4>
        <a:srgbClr val="FF4042"/>
      </a:accent4>
      <a:accent5>
        <a:srgbClr val="FEC800"/>
      </a:accent5>
      <a:accent6>
        <a:srgbClr val="E1E1E1"/>
      </a:accent6>
      <a:hlink>
        <a:srgbClr val="0A0050"/>
      </a:hlink>
      <a:folHlink>
        <a:srgbClr val="0A005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dirty="0"/>
        </a:defPPr>
      </a:lstStyle>
    </a:txDef>
  </a:objectDefaults>
  <a:extraClrSchemeLst/>
  <a:extLst>
    <a:ext uri="{05A4C25C-085E-4340-85A3-A5531E510DB2}">
      <thm15:themeFamily xmlns:thm15="http://schemas.microsoft.com/office/thememl/2012/main" name="giz_DFD_Master_20211216.potx  -  Schreibgeschützt" id="{B74E441D-F17B-4D2B-B137-C9337B1836A5}" vid="{3A6105C1-EA77-4BF3-A3DF-1C4DE7A83BD9}"/>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22abe2-d1e6-4740-9427-7259aa0ddd02">
      <Terms xmlns="http://schemas.microsoft.com/office/infopath/2007/PartnerControls"/>
    </lcf76f155ced4ddcb4097134ff3c332f>
    <TaxCatchAll xmlns="902802d3-d969-4239-88bc-4e03936ef312" xsi:nil="true"/>
    <Inhalt xmlns="5122abe2-d1e6-4740-9427-7259aa0ddd02" xsi:nil="true"/>
    <Absender_x002a_in xmlns="5122abe2-d1e6-4740-9427-7259aa0ddd02" xsi:nil="true"/>
    <MediaLengthInSeconds xmlns="5122abe2-d1e6-4740-9427-7259aa0ddd02" xsi:nil="true"/>
    <SharedWithUsers xmlns="902802d3-d969-4239-88bc-4e03936ef312">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804A2BE7320746469627AA230FACC3ED" ma:contentTypeVersion="20" ma:contentTypeDescription="Ein neues Dokument erstellen." ma:contentTypeScope="" ma:versionID="e537bb821e5c159ba1744811e4a42667">
  <xsd:schema xmlns:xsd="http://www.w3.org/2001/XMLSchema" xmlns:xs="http://www.w3.org/2001/XMLSchema" xmlns:p="http://schemas.microsoft.com/office/2006/metadata/properties" xmlns:ns2="5122abe2-d1e6-4740-9427-7259aa0ddd02" xmlns:ns3="902802d3-d969-4239-88bc-4e03936ef312" targetNamespace="http://schemas.microsoft.com/office/2006/metadata/properties" ma:root="true" ma:fieldsID="b240c335ddcfe3577447b885cc573b7d" ns2:_="" ns3:_="">
    <xsd:import namespace="5122abe2-d1e6-4740-9427-7259aa0ddd02"/>
    <xsd:import namespace="902802d3-d969-4239-88bc-4e03936ef312"/>
    <xsd:element name="properties">
      <xsd:complexType>
        <xsd:sequence>
          <xsd:element name="documentManagement">
            <xsd:complexType>
              <xsd:all>
                <xsd:element ref="ns2:MediaServiceMetadata" minOccurs="0"/>
                <xsd:element ref="ns2:MediaServiceFastMetadata" minOccurs="0"/>
                <xsd:element ref="ns2:Inhalt" minOccurs="0"/>
                <xsd:element ref="ns2:Absender_x002a_in"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22abe2-d1e6-4740-9427-7259aa0ddd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Inhalt" ma:index="10" nillable="true" ma:displayName="Inhalt" ma:internalName="Inhalt">
      <xsd:simpleType>
        <xsd:restriction base="dms:Note">
          <xsd:maxLength value="255"/>
        </xsd:restriction>
      </xsd:simpleType>
    </xsd:element>
    <xsd:element name="Absender_x002a_in" ma:index="11" nillable="true" ma:displayName="Absender*in" ma:format="Dropdown" ma:internalName="Absender_x002a_in">
      <xsd:simpleType>
        <xsd:restriction base="dms:Text">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Bildmarkierungen" ma:readOnly="false" ma:fieldId="{5cf76f15-5ced-4ddc-b409-7134ff3c332f}" ma:taxonomyMulti="true" ma:sspId="0aed264e-563a-469a-8ebe-271e849ec10c" ma:termSetId="09814cd3-568e-fe90-9814-8d621ff8fb84" ma:anchorId="fba54fb3-c3e1-fe81-a776-ca4b69148c4d" ma:open="true" ma:isKeyword="false">
      <xsd:complexType>
        <xsd:sequence>
          <xsd:element ref="pc:Terms" minOccurs="0" maxOccurs="1"/>
        </xsd:sequence>
      </xsd:complexType>
    </xsd:element>
    <xsd:element name="MediaServiceLocation" ma:index="25" nillable="true" ma:displayName="Location" ma:indexed="true" ma:internalName="MediaServiceLocation" ma:readOnly="true">
      <xsd:simpleType>
        <xsd:restriction base="dms:Text"/>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02802d3-d969-4239-88bc-4e03936ef312" elementFormDefault="qualified">
    <xsd:import namespace="http://schemas.microsoft.com/office/2006/documentManagement/types"/>
    <xsd:import namespace="http://schemas.microsoft.com/office/infopath/2007/PartnerControls"/>
    <xsd:element name="SharedWithUsers" ma:index="14"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Freigegeben für - Details" ma:internalName="SharedWithDetails" ma:readOnly="true">
      <xsd:simpleType>
        <xsd:restriction base="dms:Note">
          <xsd:maxLength value="255"/>
        </xsd:restriction>
      </xsd:simpleType>
    </xsd:element>
    <xsd:element name="TaxCatchAll" ma:index="24" nillable="true" ma:displayName="Taxonomy Catch All Column" ma:hidden="true" ma:list="{4c7e0a11-2f96-4223-9b21-c5b65fd1d7a6}" ma:internalName="TaxCatchAll" ma:showField="CatchAllData" ma:web="902802d3-d969-4239-88bc-4e03936ef3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B33D6C-1C3E-45E1-B289-C83DAECB8F72}">
  <ds:schemaRefs>
    <ds:schemaRef ds:uri="http://www.w3.org/XML/1998/namespace"/>
    <ds:schemaRef ds:uri="http://schemas.openxmlformats.org/package/2006/metadata/core-properties"/>
    <ds:schemaRef ds:uri="http://purl.org/dc/elements/1.1/"/>
    <ds:schemaRef ds:uri="http://purl.org/dc/dcmitype/"/>
    <ds:schemaRef ds:uri="5122abe2-d1e6-4740-9427-7259aa0ddd02"/>
    <ds:schemaRef ds:uri="http://purl.org/dc/terms/"/>
    <ds:schemaRef ds:uri="http://schemas.microsoft.com/office/2006/documentManagement/types"/>
    <ds:schemaRef ds:uri="http://schemas.microsoft.com/office/infopath/2007/PartnerControls"/>
    <ds:schemaRef ds:uri="902802d3-d969-4239-88bc-4e03936ef312"/>
    <ds:schemaRef ds:uri="http://schemas.microsoft.com/office/2006/metadata/properties"/>
  </ds:schemaRefs>
</ds:datastoreItem>
</file>

<file path=customXml/itemProps2.xml><?xml version="1.0" encoding="utf-8"?>
<ds:datastoreItem xmlns:ds="http://schemas.openxmlformats.org/officeDocument/2006/customXml" ds:itemID="{E97702F7-A686-4CBF-B236-9910C06B25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22abe2-d1e6-4740-9427-7259aa0ddd02"/>
    <ds:schemaRef ds:uri="902802d3-d969-4239-88bc-4e03936ef3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560DB17-A896-4B31-87BA-71FB5081E23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3743</Words>
  <Application>Microsoft Macintosh PowerPoint</Application>
  <PresentationFormat>Breitbild</PresentationFormat>
  <Paragraphs>319</Paragraphs>
  <Slides>20</Slides>
  <Notes>20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20</vt:i4>
      </vt:variant>
    </vt:vector>
  </HeadingPairs>
  <TitlesOfParts>
    <vt:vector size="25" baseType="lpstr">
      <vt:lpstr>Arial</vt:lpstr>
      <vt:lpstr>Calibri</vt:lpstr>
      <vt:lpstr>Courier New</vt:lpstr>
      <vt:lpstr>Symbol</vt:lpstr>
      <vt:lpstr>giz DFD</vt:lpstr>
      <vt:lpstr>Deep Dive: Data and Algorithms in the Platform Economy</vt:lpstr>
      <vt:lpstr>Agenda</vt:lpstr>
      <vt:lpstr>PowerPoint-Präsentation</vt:lpstr>
      <vt:lpstr>Learn - Data, Algorithms and their Consequences</vt:lpstr>
      <vt:lpstr>Data, Algorithms and their Consequences</vt:lpstr>
      <vt:lpstr>PowerPoint-Präsentation</vt:lpstr>
      <vt:lpstr>Engage – Cleanly Case Study</vt:lpstr>
      <vt:lpstr>Engage - Cleanly</vt:lpstr>
      <vt:lpstr>Cleanly Case Study</vt:lpstr>
      <vt:lpstr>Engage – Cleanly Case Study</vt:lpstr>
      <vt:lpstr>Lessons</vt:lpstr>
      <vt:lpstr>Strategies and options for addressing the impact of data collection and algorithmic management </vt:lpstr>
      <vt:lpstr>Regulating Data and Algorithms</vt:lpstr>
      <vt:lpstr>Engage – Designing a Code of Ethics</vt:lpstr>
      <vt:lpstr>Code of Ethics Considerations</vt:lpstr>
      <vt:lpstr>Learn – Global Good Practice</vt:lpstr>
      <vt:lpstr>Engage – Case Study</vt:lpstr>
      <vt:lpstr>Learn - Beyond Regulation</vt:lpstr>
      <vt:lpstr>Lessons</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1st Meeting of Advisory Committee</dc:title>
  <dc:creator>Wagner, Sarah GIZ</dc:creator>
  <cp:lastModifiedBy>creative republic | Thomas Maxeiner</cp:lastModifiedBy>
  <cp:revision>177</cp:revision>
  <cp:lastPrinted>2023-03-14T11:55:49Z</cp:lastPrinted>
  <dcterms:created xsi:type="dcterms:W3CDTF">2022-07-12T16:59:42Z</dcterms:created>
  <dcterms:modified xsi:type="dcterms:W3CDTF">2026-05-21T11:17:13Z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0x010100804A2BE7320746469627AA230FACC3ED</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ies>
</file>