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handoutMasterIdLst>
    <p:handoutMasterId r:id="rId22"/>
  </p:handoutMasterIdLst>
  <p:sldIdLst>
    <p:sldId id="263" r:id="rId5"/>
    <p:sldId id="993" r:id="rId6"/>
    <p:sldId id="7198" r:id="rId7"/>
    <p:sldId id="7202" r:id="rId8"/>
    <p:sldId id="7204" r:id="rId9"/>
    <p:sldId id="7200" r:id="rId10"/>
    <p:sldId id="7205" r:id="rId11"/>
    <p:sldId id="7209" r:id="rId12"/>
    <p:sldId id="7213" r:id="rId13"/>
    <p:sldId id="7199" r:id="rId14"/>
    <p:sldId id="7201" r:id="rId15"/>
    <p:sldId id="1028" r:id="rId16"/>
    <p:sldId id="7212" r:id="rId17"/>
    <p:sldId id="7206" r:id="rId18"/>
    <p:sldId id="7214" r:id="rId19"/>
    <p:sldId id="7197" r:id="rId2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45" autoAdjust="0"/>
    <p:restoredTop sz="86551" autoAdjust="0"/>
  </p:normalViewPr>
  <p:slideViewPr>
    <p:cSldViewPr snapToGrid="0">
      <p:cViewPr varScale="1">
        <p:scale>
          <a:sx n="112" d="100"/>
          <a:sy n="112" d="100"/>
        </p:scale>
        <p:origin x="1456" y="20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er, Miriam GIZ" userId="fd5243e0-69b7-41ea-8209-dad9ae5c34d4" providerId="ADAL" clId="{62C11BC9-FB81-441E-AB80-E61B01F16009}"/>
    <pc:docChg chg="modSld">
      <pc:chgData name="Oliver, Miriam GIZ" userId="fd5243e0-69b7-41ea-8209-dad9ae5c34d4" providerId="ADAL" clId="{62C11BC9-FB81-441E-AB80-E61B01F16009}" dt="2026-05-11T11:59:00.236" v="328" actId="20577"/>
      <pc:docMkLst>
        <pc:docMk/>
      </pc:docMkLst>
      <pc:sldChg chg="modSp mod">
        <pc:chgData name="Oliver, Miriam GIZ" userId="fd5243e0-69b7-41ea-8209-dad9ae5c34d4" providerId="ADAL" clId="{62C11BC9-FB81-441E-AB80-E61B01F16009}" dt="2026-05-05T09:25:25.285" v="35" actId="20577"/>
        <pc:sldMkLst>
          <pc:docMk/>
          <pc:sldMk cId="1368657333" sldId="993"/>
        </pc:sldMkLst>
        <pc:spChg chg="mod">
          <ac:chgData name="Oliver, Miriam GIZ" userId="fd5243e0-69b7-41ea-8209-dad9ae5c34d4" providerId="ADAL" clId="{62C11BC9-FB81-441E-AB80-E61B01F16009}" dt="2026-05-05T09:25:25.285" v="35" actId="20577"/>
          <ac:spMkLst>
            <pc:docMk/>
            <pc:sldMk cId="1368657333" sldId="993"/>
            <ac:spMk id="3" creationId="{BE2ECCDA-DE74-46CC-8334-31ED7479F05A}"/>
          </ac:spMkLst>
        </pc:spChg>
      </pc:sldChg>
      <pc:sldChg chg="modSp mod">
        <pc:chgData name="Oliver, Miriam GIZ" userId="fd5243e0-69b7-41ea-8209-dad9ae5c34d4" providerId="ADAL" clId="{62C11BC9-FB81-441E-AB80-E61B01F16009}" dt="2026-05-11T11:58:10.098" v="315" actId="20577"/>
        <pc:sldMkLst>
          <pc:docMk/>
          <pc:sldMk cId="2141022856" sldId="1028"/>
        </pc:sldMkLst>
        <pc:spChg chg="mod">
          <ac:chgData name="Oliver, Miriam GIZ" userId="fd5243e0-69b7-41ea-8209-dad9ae5c34d4" providerId="ADAL" clId="{62C11BC9-FB81-441E-AB80-E61B01F16009}" dt="2026-05-11T11:58:10.098" v="315" actId="20577"/>
          <ac:spMkLst>
            <pc:docMk/>
            <pc:sldMk cId="2141022856" sldId="1028"/>
            <ac:spMk id="3" creationId="{4DC02A94-C870-45E4-83BC-A168BC310AB7}"/>
          </ac:spMkLst>
        </pc:spChg>
        <pc:picChg chg="mod">
          <ac:chgData name="Oliver, Miriam GIZ" userId="fd5243e0-69b7-41ea-8209-dad9ae5c34d4" providerId="ADAL" clId="{62C11BC9-FB81-441E-AB80-E61B01F16009}" dt="2026-05-11T11:58:08.644" v="314" actId="1076"/>
          <ac:picMkLst>
            <pc:docMk/>
            <pc:sldMk cId="2141022856" sldId="1028"/>
            <ac:picMk id="4" creationId="{17C5F2CF-4785-4795-DFBE-D820069D142D}"/>
          </ac:picMkLst>
        </pc:picChg>
      </pc:sldChg>
      <pc:sldChg chg="modSp mod">
        <pc:chgData name="Oliver, Miriam GIZ" userId="fd5243e0-69b7-41ea-8209-dad9ae5c34d4" providerId="ADAL" clId="{62C11BC9-FB81-441E-AB80-E61B01F16009}" dt="2026-05-05T09:33:59.893" v="113" actId="20577"/>
        <pc:sldMkLst>
          <pc:docMk/>
          <pc:sldMk cId="4008442958" sldId="7199"/>
        </pc:sldMkLst>
        <pc:spChg chg="mod">
          <ac:chgData name="Oliver, Miriam GIZ" userId="fd5243e0-69b7-41ea-8209-dad9ae5c34d4" providerId="ADAL" clId="{62C11BC9-FB81-441E-AB80-E61B01F16009}" dt="2026-05-05T09:33:59.893" v="113" actId="20577"/>
          <ac:spMkLst>
            <pc:docMk/>
            <pc:sldMk cId="4008442958" sldId="7199"/>
            <ac:spMk id="7" creationId="{DBD1B0B1-1935-63C3-480C-2FF3A8A9A78B}"/>
          </ac:spMkLst>
        </pc:spChg>
      </pc:sldChg>
      <pc:sldChg chg="modSp mod">
        <pc:chgData name="Oliver, Miriam GIZ" userId="fd5243e0-69b7-41ea-8209-dad9ae5c34d4" providerId="ADAL" clId="{62C11BC9-FB81-441E-AB80-E61B01F16009}" dt="2026-05-11T11:56:10.146" v="291" actId="20577"/>
        <pc:sldMkLst>
          <pc:docMk/>
          <pc:sldMk cId="1363971904" sldId="7200"/>
        </pc:sldMkLst>
        <pc:spChg chg="mod">
          <ac:chgData name="Oliver, Miriam GIZ" userId="fd5243e0-69b7-41ea-8209-dad9ae5c34d4" providerId="ADAL" clId="{62C11BC9-FB81-441E-AB80-E61B01F16009}" dt="2026-05-11T11:56:10.146" v="291" actId="20577"/>
          <ac:spMkLst>
            <pc:docMk/>
            <pc:sldMk cId="1363971904" sldId="7200"/>
            <ac:spMk id="3" creationId="{4DC02A94-C870-45E4-83BC-A168BC310AB7}"/>
          </ac:spMkLst>
        </pc:spChg>
      </pc:sldChg>
      <pc:sldChg chg="modSp mod">
        <pc:chgData name="Oliver, Miriam GIZ" userId="fd5243e0-69b7-41ea-8209-dad9ae5c34d4" providerId="ADAL" clId="{62C11BC9-FB81-441E-AB80-E61B01F16009}" dt="2026-05-05T09:25:43.815" v="68" actId="20577"/>
        <pc:sldMkLst>
          <pc:docMk/>
          <pc:sldMk cId="2687013048" sldId="7202"/>
        </pc:sldMkLst>
        <pc:spChg chg="mod">
          <ac:chgData name="Oliver, Miriam GIZ" userId="fd5243e0-69b7-41ea-8209-dad9ae5c34d4" providerId="ADAL" clId="{62C11BC9-FB81-441E-AB80-E61B01F16009}" dt="2026-05-05T09:25:39.133" v="57" actId="20577"/>
          <ac:spMkLst>
            <pc:docMk/>
            <pc:sldMk cId="2687013048" sldId="7202"/>
            <ac:spMk id="2" creationId="{8F0CE281-9DA1-4043-F5A7-197A83297AE1}"/>
          </ac:spMkLst>
        </pc:spChg>
        <pc:spChg chg="mod">
          <ac:chgData name="Oliver, Miriam GIZ" userId="fd5243e0-69b7-41ea-8209-dad9ae5c34d4" providerId="ADAL" clId="{62C11BC9-FB81-441E-AB80-E61B01F16009}" dt="2026-05-05T09:25:33.480" v="46" actId="20577"/>
          <ac:spMkLst>
            <pc:docMk/>
            <pc:sldMk cId="2687013048" sldId="7202"/>
            <ac:spMk id="3" creationId="{4DC02A94-C870-45E4-83BC-A168BC310AB7}"/>
          </ac:spMkLst>
        </pc:spChg>
        <pc:spChg chg="mod">
          <ac:chgData name="Oliver, Miriam GIZ" userId="fd5243e0-69b7-41ea-8209-dad9ae5c34d4" providerId="ADAL" clId="{62C11BC9-FB81-441E-AB80-E61B01F16009}" dt="2026-05-05T09:25:43.815" v="68" actId="20577"/>
          <ac:spMkLst>
            <pc:docMk/>
            <pc:sldMk cId="2687013048" sldId="7202"/>
            <ac:spMk id="8" creationId="{1795FD13-690F-9912-6737-40D8E3D35D88}"/>
          </ac:spMkLst>
        </pc:spChg>
      </pc:sldChg>
      <pc:sldChg chg="modSp mod">
        <pc:chgData name="Oliver, Miriam GIZ" userId="fd5243e0-69b7-41ea-8209-dad9ae5c34d4" providerId="ADAL" clId="{62C11BC9-FB81-441E-AB80-E61B01F16009}" dt="2026-05-11T11:56:13.111" v="292" actId="20577"/>
        <pc:sldMkLst>
          <pc:docMk/>
          <pc:sldMk cId="402596632" sldId="7204"/>
        </pc:sldMkLst>
        <pc:spChg chg="mod">
          <ac:chgData name="Oliver, Miriam GIZ" userId="fd5243e0-69b7-41ea-8209-dad9ae5c34d4" providerId="ADAL" clId="{62C11BC9-FB81-441E-AB80-E61B01F16009}" dt="2026-05-11T11:56:13.111" v="292" actId="20577"/>
          <ac:spMkLst>
            <pc:docMk/>
            <pc:sldMk cId="402596632" sldId="7204"/>
            <ac:spMk id="3" creationId="{4DC02A94-C870-45E4-83BC-A168BC310AB7}"/>
          </ac:spMkLst>
        </pc:spChg>
      </pc:sldChg>
      <pc:sldChg chg="modSp mod">
        <pc:chgData name="Oliver, Miriam GIZ" userId="fd5243e0-69b7-41ea-8209-dad9ae5c34d4" providerId="ADAL" clId="{62C11BC9-FB81-441E-AB80-E61B01F16009}" dt="2026-05-11T11:56:19.206" v="298" actId="20577"/>
        <pc:sldMkLst>
          <pc:docMk/>
          <pc:sldMk cId="2357373675" sldId="7205"/>
        </pc:sldMkLst>
        <pc:spChg chg="mod">
          <ac:chgData name="Oliver, Miriam GIZ" userId="fd5243e0-69b7-41ea-8209-dad9ae5c34d4" providerId="ADAL" clId="{62C11BC9-FB81-441E-AB80-E61B01F16009}" dt="2026-05-11T11:56:19.206" v="298" actId="20577"/>
          <ac:spMkLst>
            <pc:docMk/>
            <pc:sldMk cId="2357373675" sldId="7205"/>
            <ac:spMk id="18" creationId="{A9435EB9-E596-DFD9-03E1-A8283107F4CB}"/>
          </ac:spMkLst>
        </pc:spChg>
      </pc:sldChg>
      <pc:sldChg chg="modSp mod">
        <pc:chgData name="Oliver, Miriam GIZ" userId="fd5243e0-69b7-41ea-8209-dad9ae5c34d4" providerId="ADAL" clId="{62C11BC9-FB81-441E-AB80-E61B01F16009}" dt="2026-05-11T11:59:00.236" v="328" actId="20577"/>
        <pc:sldMkLst>
          <pc:docMk/>
          <pc:sldMk cId="1121581601" sldId="7206"/>
        </pc:sldMkLst>
        <pc:spChg chg="mod">
          <ac:chgData name="Oliver, Miriam GIZ" userId="fd5243e0-69b7-41ea-8209-dad9ae5c34d4" providerId="ADAL" clId="{62C11BC9-FB81-441E-AB80-E61B01F16009}" dt="2026-05-11T11:59:00.236" v="328" actId="20577"/>
          <ac:spMkLst>
            <pc:docMk/>
            <pc:sldMk cId="1121581601" sldId="7206"/>
            <ac:spMk id="3" creationId="{4DC02A94-C870-45E4-83BC-A168BC310AB7}"/>
          </ac:spMkLst>
        </pc:spChg>
      </pc:sldChg>
      <pc:sldChg chg="modSp mod">
        <pc:chgData name="Oliver, Miriam GIZ" userId="fd5243e0-69b7-41ea-8209-dad9ae5c34d4" providerId="ADAL" clId="{62C11BC9-FB81-441E-AB80-E61B01F16009}" dt="2026-05-11T11:56:24.440" v="304" actId="20577"/>
        <pc:sldMkLst>
          <pc:docMk/>
          <pc:sldMk cId="1526067963" sldId="7209"/>
        </pc:sldMkLst>
        <pc:spChg chg="mod">
          <ac:chgData name="Oliver, Miriam GIZ" userId="fd5243e0-69b7-41ea-8209-dad9ae5c34d4" providerId="ADAL" clId="{62C11BC9-FB81-441E-AB80-E61B01F16009}" dt="2026-05-11T11:56:24.440" v="304" actId="20577"/>
          <ac:spMkLst>
            <pc:docMk/>
            <pc:sldMk cId="1526067963" sldId="7209"/>
            <ac:spMk id="3" creationId="{4DC02A94-C870-45E4-83BC-A168BC310AB7}"/>
          </ac:spMkLst>
        </pc:spChg>
      </pc:sldChg>
      <pc:sldChg chg="modSp mod">
        <pc:chgData name="Oliver, Miriam GIZ" userId="fd5243e0-69b7-41ea-8209-dad9ae5c34d4" providerId="ADAL" clId="{62C11BC9-FB81-441E-AB80-E61B01F16009}" dt="2026-05-11T11:58:45.950" v="322" actId="20577"/>
        <pc:sldMkLst>
          <pc:docMk/>
          <pc:sldMk cId="3156381008" sldId="7212"/>
        </pc:sldMkLst>
        <pc:spChg chg="mod">
          <ac:chgData name="Oliver, Miriam GIZ" userId="fd5243e0-69b7-41ea-8209-dad9ae5c34d4" providerId="ADAL" clId="{62C11BC9-FB81-441E-AB80-E61B01F16009}" dt="2026-05-11T11:58:45.950" v="322" actId="20577"/>
          <ac:spMkLst>
            <pc:docMk/>
            <pc:sldMk cId="3156381008" sldId="7212"/>
            <ac:spMk id="3" creationId="{4DC02A94-C870-45E4-83BC-A168BC310AB7}"/>
          </ac:spMkLst>
        </pc:spChg>
        <pc:graphicFrameChg chg="modGraphic">
          <ac:chgData name="Oliver, Miriam GIZ" userId="fd5243e0-69b7-41ea-8209-dad9ae5c34d4" providerId="ADAL" clId="{62C11BC9-FB81-441E-AB80-E61B01F16009}" dt="2026-05-05T09:55:26.087" v="276" actId="20577"/>
          <ac:graphicFrameMkLst>
            <pc:docMk/>
            <pc:sldMk cId="3156381008" sldId="7212"/>
            <ac:graphicFrameMk id="2" creationId="{3D50F810-BAEE-BDA1-930E-02C44C0E6669}"/>
          </ac:graphicFrameMkLst>
        </pc:graphicFrameChg>
      </pc:sldChg>
      <pc:sldChg chg="modSp mod">
        <pc:chgData name="Oliver, Miriam GIZ" userId="fd5243e0-69b7-41ea-8209-dad9ae5c34d4" providerId="ADAL" clId="{62C11BC9-FB81-441E-AB80-E61B01F16009}" dt="2026-05-05T09:31:25.710" v="103" actId="20577"/>
        <pc:sldMkLst>
          <pc:docMk/>
          <pc:sldMk cId="1556305708" sldId="7213"/>
        </pc:sldMkLst>
        <pc:spChg chg="mod">
          <ac:chgData name="Oliver, Miriam GIZ" userId="fd5243e0-69b7-41ea-8209-dad9ae5c34d4" providerId="ADAL" clId="{62C11BC9-FB81-441E-AB80-E61B01F16009}" dt="2026-05-05T09:31:25.710" v="103" actId="20577"/>
          <ac:spMkLst>
            <pc:docMk/>
            <pc:sldMk cId="1556305708" sldId="7213"/>
            <ac:spMk id="3" creationId="{BE2ECCDA-DE74-46CC-8334-31ED7479F05A}"/>
          </ac:spMkLst>
        </pc:spChg>
      </pc:sldChg>
      <pc:sldChg chg="modSp mod">
        <pc:chgData name="Oliver, Miriam GIZ" userId="fd5243e0-69b7-41ea-8209-dad9ae5c34d4" providerId="ADAL" clId="{62C11BC9-FB81-441E-AB80-E61B01F16009}" dt="2026-05-05T10:00:07.796" v="285" actId="20577"/>
        <pc:sldMkLst>
          <pc:docMk/>
          <pc:sldMk cId="1746792694" sldId="7214"/>
        </pc:sldMkLst>
        <pc:spChg chg="mod">
          <ac:chgData name="Oliver, Miriam GIZ" userId="fd5243e0-69b7-41ea-8209-dad9ae5c34d4" providerId="ADAL" clId="{62C11BC9-FB81-441E-AB80-E61B01F16009}" dt="2026-05-05T10:00:07.796" v="285" actId="20577"/>
          <ac:spMkLst>
            <pc:docMk/>
            <pc:sldMk cId="1746792694" sldId="7214"/>
            <ac:spMk id="5" creationId="{055ABD03-FFFA-1EDE-1C00-F37E02754F9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9019A786-2D43-5F46-A1B0-EC81FF79D74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latin typeface="Arial" panose="020B0604020202020204" pitchFamily="34" charset="0"/>
            </a:endParaRPr>
          </a:p>
        </p:txBody>
      </p:sp>
      <p:sp>
        <p:nvSpPr>
          <p:cNvPr id="3" name="Datumsplatzhalter 2">
            <a:extLst>
              <a:ext uri="{FF2B5EF4-FFF2-40B4-BE49-F238E27FC236}">
                <a16:creationId xmlns:a16="http://schemas.microsoft.com/office/drawing/2014/main" id="{DBB3D134-D0F0-9046-B1B5-B176E42139F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FF8923-7482-0D4E-AF91-EF87BAC2BB0D}" type="datetimeFigureOut">
              <a:rPr lang="de-DE" smtClean="0">
                <a:latin typeface="Arial" panose="020B0604020202020204" pitchFamily="34" charset="0"/>
              </a:rPr>
              <a:t>21.05.26</a:t>
            </a:fld>
            <a:endParaRPr lang="de-DE" dirty="0">
              <a:latin typeface="Arial" panose="020B0604020202020204" pitchFamily="34" charset="0"/>
            </a:endParaRPr>
          </a:p>
        </p:txBody>
      </p:sp>
      <p:sp>
        <p:nvSpPr>
          <p:cNvPr id="4" name="Fußzeilenplatzhalter 3">
            <a:extLst>
              <a:ext uri="{FF2B5EF4-FFF2-40B4-BE49-F238E27FC236}">
                <a16:creationId xmlns:a16="http://schemas.microsoft.com/office/drawing/2014/main" id="{F252147E-6B97-3F46-A6BF-8361F3EB04E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latin typeface="Arial" panose="020B0604020202020204" pitchFamily="34" charset="0"/>
            </a:endParaRPr>
          </a:p>
        </p:txBody>
      </p:sp>
      <p:sp>
        <p:nvSpPr>
          <p:cNvPr id="5" name="Foliennummernplatzhalter 4">
            <a:extLst>
              <a:ext uri="{FF2B5EF4-FFF2-40B4-BE49-F238E27FC236}">
                <a16:creationId xmlns:a16="http://schemas.microsoft.com/office/drawing/2014/main" id="{77144339-C1AC-3A41-BBEB-BF4DE9D3BB8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526296-77F8-E645-85E3-C9A12C15B2D0}" type="slidenum">
              <a:rPr lang="de-DE" smtClean="0">
                <a:latin typeface="Arial" panose="020B0604020202020204" pitchFamily="34" charset="0"/>
              </a:rPr>
              <a:t>‹Nr.›</a:t>
            </a:fld>
            <a:endParaRPr lang="de-DE" dirty="0">
              <a:latin typeface="Arial" panose="020B0604020202020204" pitchFamily="34" charset="0"/>
            </a:endParaRPr>
          </a:p>
        </p:txBody>
      </p:sp>
    </p:spTree>
    <p:extLst>
      <p:ext uri="{BB962C8B-B14F-4D97-AF65-F5344CB8AC3E}">
        <p14:creationId xmlns:p14="http://schemas.microsoft.com/office/powerpoint/2010/main" val="416275812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hapter 5">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B12DE-5ECC-4A6C-90C5-889B8B34CE60}"/>
              </a:ext>
            </a:extLst>
          </p:cNvPr>
          <p:cNvSpPr>
            <a:spLocks noGrp="1"/>
          </p:cNvSpPr>
          <p:nvPr>
            <p:ph type="title"/>
          </p:nvPr>
        </p:nvSpPr>
        <p:spPr>
          <a:xfrm>
            <a:off x="1135463" y="1217584"/>
            <a:ext cx="5413180" cy="893094"/>
          </a:xfrm>
          <a:prstGeom prst="rect">
            <a:avLst/>
          </a:prstGeom>
        </p:spPr>
        <p:txBody>
          <a:bodyPr lIns="0" anchor="b"/>
          <a:lstStyle>
            <a:lvl1pPr>
              <a:lnSpc>
                <a:spcPct val="104000"/>
              </a:lnSpc>
              <a:defRPr sz="3200">
                <a:solidFill>
                  <a:schemeClr val="bg1"/>
                </a:solidFill>
              </a:defRPr>
            </a:lvl1pPr>
          </a:lstStyle>
          <a:p>
            <a:r>
              <a:rPr lang="de-DE" dirty="0"/>
              <a:t>Mastertitelformat bearbeiten</a:t>
            </a:r>
            <a:endParaRPr lang="en-US" dirty="0"/>
          </a:p>
        </p:txBody>
      </p:sp>
      <p:sp>
        <p:nvSpPr>
          <p:cNvPr id="3" name="Text Placeholder 2">
            <a:extLst>
              <a:ext uri="{FF2B5EF4-FFF2-40B4-BE49-F238E27FC236}">
                <a16:creationId xmlns:a16="http://schemas.microsoft.com/office/drawing/2014/main" id="{37D5A461-5B2A-4C22-884F-F9AE4E427075}"/>
              </a:ext>
            </a:extLst>
          </p:cNvPr>
          <p:cNvSpPr>
            <a:spLocks noGrp="1"/>
          </p:cNvSpPr>
          <p:nvPr>
            <p:ph type="body" idx="1"/>
          </p:nvPr>
        </p:nvSpPr>
        <p:spPr>
          <a:xfrm>
            <a:off x="1135463" y="2156448"/>
            <a:ext cx="5414400" cy="892800"/>
          </a:xfrm>
        </p:spPr>
        <p:txBody>
          <a:bodyPr/>
          <a:lstStyle>
            <a:lvl1pPr marL="0" indent="0">
              <a:spcAft>
                <a:spcPts val="0"/>
              </a:spcAft>
              <a:buNone/>
              <a:defRPr sz="19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Mastertextformat bearbeiten</a:t>
            </a:r>
          </a:p>
        </p:txBody>
      </p:sp>
      <p:sp>
        <p:nvSpPr>
          <p:cNvPr id="6" name="Slide Number Placeholder 5">
            <a:extLst>
              <a:ext uri="{FF2B5EF4-FFF2-40B4-BE49-F238E27FC236}">
                <a16:creationId xmlns:a16="http://schemas.microsoft.com/office/drawing/2014/main" id="{DF11BF50-E5B1-437E-9179-B76218E04069}"/>
              </a:ext>
            </a:extLst>
          </p:cNvPr>
          <p:cNvSpPr>
            <a:spLocks noGrp="1"/>
          </p:cNvSpPr>
          <p:nvPr>
            <p:ph type="sldNum" sz="quarter" idx="12"/>
          </p:nvPr>
        </p:nvSpPr>
        <p:spPr>
          <a:xfrm>
            <a:off x="378506" y="6440400"/>
            <a:ext cx="335869" cy="180000"/>
          </a:xfrm>
          <a:prstGeom prst="rect">
            <a:avLst/>
          </a:prstGeom>
        </p:spPr>
        <p:txBody>
          <a:bodyPr/>
          <a:lstStyle>
            <a:lvl1pPr>
              <a:defRPr>
                <a:solidFill>
                  <a:schemeClr val="bg1"/>
                </a:solidFill>
              </a:defRPr>
            </a:lvl1pPr>
          </a:lstStyle>
          <a:p>
            <a:fld id="{D5CAEDA0-6F27-4F9B-B320-EDE47966784F}" type="slidenum">
              <a:rPr lang="en-US" smtClean="0"/>
              <a:pPr/>
              <a:t>‹Nr.›</a:t>
            </a:fld>
            <a:endParaRPr lang="en-US"/>
          </a:p>
        </p:txBody>
      </p:sp>
      <p:sp>
        <p:nvSpPr>
          <p:cNvPr id="9" name="Grafik 6">
            <a:extLst>
              <a:ext uri="{FF2B5EF4-FFF2-40B4-BE49-F238E27FC236}">
                <a16:creationId xmlns:a16="http://schemas.microsoft.com/office/drawing/2014/main" id="{0836E5CC-6E27-4B42-9756-4E2C54B34286}"/>
              </a:ext>
            </a:extLst>
          </p:cNvPr>
          <p:cNvSpPr>
            <a:spLocks noChangeAspect="1"/>
          </p:cNvSpPr>
          <p:nvPr userDrawn="1"/>
        </p:nvSpPr>
        <p:spPr>
          <a:xfrm>
            <a:off x="714375" y="615463"/>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0" name="Grafik 6">
            <a:extLst>
              <a:ext uri="{FF2B5EF4-FFF2-40B4-BE49-F238E27FC236}">
                <a16:creationId xmlns:a16="http://schemas.microsoft.com/office/drawing/2014/main" id="{B599C5A5-650E-4539-BED6-5EF4D82753A0}"/>
              </a:ext>
            </a:extLst>
          </p:cNvPr>
          <p:cNvSpPr>
            <a:spLocks noChangeAspect="1"/>
          </p:cNvSpPr>
          <p:nvPr userDrawn="1"/>
        </p:nvSpPr>
        <p:spPr>
          <a:xfrm rot="10800000">
            <a:off x="4195022" y="1654848"/>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7" name="Textfeld 6">
            <a:extLst>
              <a:ext uri="{FF2B5EF4-FFF2-40B4-BE49-F238E27FC236}">
                <a16:creationId xmlns:a16="http://schemas.microsoft.com/office/drawing/2014/main" id="{4D6A6E0F-C501-8642-BE78-85B812B7012B}"/>
              </a:ext>
            </a:extLst>
          </p:cNvPr>
          <p:cNvSpPr txBox="1"/>
          <p:nvPr userDrawn="1"/>
        </p:nvSpPr>
        <p:spPr>
          <a:xfrm>
            <a:off x="-270344" y="4397071"/>
            <a:ext cx="0" cy="0"/>
          </a:xfrm>
          <a:prstGeom prst="rect">
            <a:avLst/>
          </a:prstGeom>
          <a:noFill/>
        </p:spPr>
        <p:txBody>
          <a:bodyPr wrap="none" lIns="0" tIns="0" rIns="0" bIns="0" rtlCol="0">
            <a:noAutofit/>
          </a:bodyPr>
          <a:lstStyle/>
          <a:p>
            <a:pPr algn="l"/>
            <a:endParaRPr lang="de-DE"/>
          </a:p>
        </p:txBody>
      </p:sp>
      <p:pic>
        <p:nvPicPr>
          <p:cNvPr id="16" name="Grafik 15">
            <a:extLst>
              <a:ext uri="{FF2B5EF4-FFF2-40B4-BE49-F238E27FC236}">
                <a16:creationId xmlns:a16="http://schemas.microsoft.com/office/drawing/2014/main" id="{CB2E2B79-C830-4946-9C63-D7FE603770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5846"/>
          <a:stretch/>
        </p:blipFill>
        <p:spPr>
          <a:xfrm rot="20571510" flipH="1">
            <a:off x="5400194" y="2038393"/>
            <a:ext cx="7932169" cy="5713853"/>
          </a:xfrm>
          <a:prstGeom prst="rect">
            <a:avLst/>
          </a:prstGeom>
        </p:spPr>
      </p:pic>
      <p:sp>
        <p:nvSpPr>
          <p:cNvPr id="17" name="Textfeld 16">
            <a:extLst>
              <a:ext uri="{FF2B5EF4-FFF2-40B4-BE49-F238E27FC236}">
                <a16:creationId xmlns:a16="http://schemas.microsoft.com/office/drawing/2014/main" id="{DA05662B-1EAC-5F4A-8115-85644982D275}"/>
              </a:ext>
            </a:extLst>
          </p:cNvPr>
          <p:cNvSpPr txBox="1"/>
          <p:nvPr userDrawn="1"/>
        </p:nvSpPr>
        <p:spPr>
          <a:xfrm>
            <a:off x="1553497" y="5112774"/>
            <a:ext cx="0" cy="0"/>
          </a:xfrm>
          <a:prstGeom prst="rect">
            <a:avLst/>
          </a:prstGeom>
          <a:noFill/>
        </p:spPr>
        <p:txBody>
          <a:bodyPr wrap="none" lIns="0" tIns="0" rIns="0" bIns="0" rtlCol="0">
            <a:noAutofit/>
          </a:bodyPr>
          <a:lstStyle/>
          <a:p>
            <a:pPr algn="l"/>
            <a:endParaRPr lang="de-DE"/>
          </a:p>
        </p:txBody>
      </p:sp>
      <p:sp>
        <p:nvSpPr>
          <p:cNvPr id="18" name="Textfeld 17">
            <a:extLst>
              <a:ext uri="{FF2B5EF4-FFF2-40B4-BE49-F238E27FC236}">
                <a16:creationId xmlns:a16="http://schemas.microsoft.com/office/drawing/2014/main" id="{0D6DEE48-D723-AE41-B70E-370058BB42AA}"/>
              </a:ext>
            </a:extLst>
          </p:cNvPr>
          <p:cNvSpPr txBox="1"/>
          <p:nvPr userDrawn="1"/>
        </p:nvSpPr>
        <p:spPr>
          <a:xfrm>
            <a:off x="1759974" y="3578942"/>
            <a:ext cx="0" cy="0"/>
          </a:xfrm>
          <a:prstGeom prst="rect">
            <a:avLst/>
          </a:prstGeom>
          <a:noFill/>
        </p:spPr>
        <p:txBody>
          <a:bodyPr wrap="none" lIns="0" tIns="0" rIns="0" bIns="0" rtlCol="0">
            <a:noAutofit/>
          </a:bodyPr>
          <a:lstStyle/>
          <a:p>
            <a:pPr algn="l"/>
            <a:endParaRPr lang="de-DE"/>
          </a:p>
        </p:txBody>
      </p:sp>
      <p:sp>
        <p:nvSpPr>
          <p:cNvPr id="19" name="Textfeld 18">
            <a:extLst>
              <a:ext uri="{FF2B5EF4-FFF2-40B4-BE49-F238E27FC236}">
                <a16:creationId xmlns:a16="http://schemas.microsoft.com/office/drawing/2014/main" id="{20276B86-153F-8E41-81D4-F0A8F5300733}"/>
              </a:ext>
            </a:extLst>
          </p:cNvPr>
          <p:cNvSpPr txBox="1"/>
          <p:nvPr userDrawn="1"/>
        </p:nvSpPr>
        <p:spPr>
          <a:xfrm>
            <a:off x="1238865" y="4807974"/>
            <a:ext cx="0" cy="0"/>
          </a:xfrm>
          <a:prstGeom prst="rect">
            <a:avLst/>
          </a:prstGeom>
          <a:noFill/>
        </p:spPr>
        <p:txBody>
          <a:bodyPr wrap="none" lIns="0" tIns="0" rIns="0" bIns="0" rtlCol="0">
            <a:noAutofit/>
          </a:bodyPr>
          <a:lstStyle/>
          <a:p>
            <a:pPr algn="l"/>
            <a:endParaRPr lang="de-DE"/>
          </a:p>
        </p:txBody>
      </p:sp>
      <p:sp>
        <p:nvSpPr>
          <p:cNvPr id="8" name="Date Placeholder 3">
            <a:extLst>
              <a:ext uri="{FF2B5EF4-FFF2-40B4-BE49-F238E27FC236}">
                <a16:creationId xmlns:a16="http://schemas.microsoft.com/office/drawing/2014/main" id="{0280F3B9-9C3F-5A84-50AC-F3C366F3DCEE}"/>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bg1"/>
                </a:solidFill>
              </a:defRPr>
            </a:lvl1pPr>
          </a:lstStyle>
          <a:p>
            <a:fld id="{857AAD2D-3CC8-0140-B414-8F218802D695}" type="datetime1">
              <a:rPr lang="de-DE" smtClean="0"/>
              <a:t>21.05.26</a:t>
            </a:fld>
            <a:endParaRPr lang="en-US"/>
          </a:p>
        </p:txBody>
      </p:sp>
      <p:sp>
        <p:nvSpPr>
          <p:cNvPr id="11" name="Footer Placeholder 4">
            <a:extLst>
              <a:ext uri="{FF2B5EF4-FFF2-40B4-BE49-F238E27FC236}">
                <a16:creationId xmlns:a16="http://schemas.microsoft.com/office/drawing/2014/main" id="{17A78A37-2442-8B3C-A506-138463E78EDA}"/>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bg1"/>
                </a:solidFill>
              </a:defRPr>
            </a:lvl1pPr>
          </a:lstStyle>
          <a:p>
            <a:r>
              <a:rPr lang="en-GB"/>
              <a:t>Introduction to the Platform Economy</a:t>
            </a:r>
            <a:endParaRPr lang="en-GB" dirty="0"/>
          </a:p>
        </p:txBody>
      </p:sp>
    </p:spTree>
    <p:extLst>
      <p:ext uri="{BB962C8B-B14F-4D97-AF65-F5344CB8AC3E}">
        <p14:creationId xmlns:p14="http://schemas.microsoft.com/office/powerpoint/2010/main" val="1308997576"/>
      </p:ext>
    </p:extLst>
  </p:cSld>
  <p:clrMapOvr>
    <a:masterClrMapping/>
  </p:clrMapOvr>
  <p:extLst>
    <p:ext uri="{DCECCB84-F9BA-43D5-87BE-67443E8EF086}">
      <p15:sldGuideLst xmlns:p15="http://schemas.microsoft.com/office/powerpoint/2012/main">
        <p15:guide id="1" pos="438" userDrawn="1">
          <p15:clr>
            <a:srgbClr val="FBAE40"/>
          </p15:clr>
        </p15:guide>
        <p15:guide id="2" pos="3953">
          <p15:clr>
            <a:srgbClr val="FBAE40"/>
          </p15:clr>
        </p15:guide>
        <p15:guide id="3" orient="horz" pos="1448">
          <p15:clr>
            <a:srgbClr val="FBAE40"/>
          </p15:clr>
        </p15:guide>
        <p15:guide id="4" orient="horz" pos="1550">
          <p15:clr>
            <a:srgbClr val="FBAE40"/>
          </p15:clr>
        </p15:guide>
        <p15:guide id="5" orient="horz" pos="21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43314297-E819-5746-A600-9FC67A143A0E}"/>
              </a:ext>
            </a:extLst>
          </p:cNvPr>
          <p:cNvSpPr/>
          <p:nvPr userDrawn="1"/>
        </p:nvSpPr>
        <p:spPr>
          <a:xfrm>
            <a:off x="0" y="-78658"/>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tangle 40">
            <a:extLst>
              <a:ext uri="{FF2B5EF4-FFF2-40B4-BE49-F238E27FC236}">
                <a16:creationId xmlns:a16="http://schemas.microsoft.com/office/drawing/2014/main" id="{3A24FC39-D30A-4858-8121-11EF86B07F1C}"/>
              </a:ext>
            </a:extLst>
          </p:cNvPr>
          <p:cNvSpPr/>
          <p:nvPr userDrawn="1"/>
        </p:nvSpPr>
        <p:spPr>
          <a:xfrm>
            <a:off x="111" y="5722937"/>
            <a:ext cx="12309875" cy="1215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64A11C7-45B1-470D-82D9-60C2D90F28F9}"/>
              </a:ext>
            </a:extLst>
          </p:cNvPr>
          <p:cNvSpPr>
            <a:spLocks noGrp="1"/>
          </p:cNvSpPr>
          <p:nvPr>
            <p:ph type="ctrTitle"/>
          </p:nvPr>
        </p:nvSpPr>
        <p:spPr>
          <a:xfrm>
            <a:off x="1084963" y="464050"/>
            <a:ext cx="11181600" cy="970515"/>
          </a:xfrm>
          <a:prstGeom prst="rect">
            <a:avLst/>
          </a:prstGeom>
        </p:spPr>
        <p:txBody>
          <a:bodyPr lIns="0" anchor="b"/>
          <a:lstStyle>
            <a:lvl1pPr algn="l">
              <a:lnSpc>
                <a:spcPct val="104000"/>
              </a:lnSpc>
              <a:defRPr sz="3200">
                <a:solidFill>
                  <a:schemeClr val="bg1"/>
                </a:solidFill>
              </a:defRPr>
            </a:lvl1pPr>
          </a:lstStyle>
          <a:p>
            <a:r>
              <a:rPr lang="de-DE" dirty="0"/>
              <a:t>Mastertitelformat bearbeiten</a:t>
            </a:r>
            <a:endParaRPr lang="en-US" dirty="0"/>
          </a:p>
        </p:txBody>
      </p:sp>
      <p:sp>
        <p:nvSpPr>
          <p:cNvPr id="3" name="Subtitle 2">
            <a:extLst>
              <a:ext uri="{FF2B5EF4-FFF2-40B4-BE49-F238E27FC236}">
                <a16:creationId xmlns:a16="http://schemas.microsoft.com/office/drawing/2014/main" id="{F8E54910-2F41-4337-9CDF-608827AE0FBB}"/>
              </a:ext>
            </a:extLst>
          </p:cNvPr>
          <p:cNvSpPr>
            <a:spLocks noGrp="1"/>
          </p:cNvSpPr>
          <p:nvPr>
            <p:ph type="subTitle" idx="1"/>
          </p:nvPr>
        </p:nvSpPr>
        <p:spPr>
          <a:xfrm>
            <a:off x="1085726" y="1596857"/>
            <a:ext cx="11181600" cy="972000"/>
          </a:xfrm>
        </p:spPr>
        <p:txBody>
          <a:bodyPr/>
          <a:lstStyle>
            <a:lvl1pPr marL="0" indent="0" algn="l">
              <a:spcAft>
                <a:spcPts val="0"/>
              </a:spcAft>
              <a:buNone/>
              <a:defRPr sz="1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a:p>
        </p:txBody>
      </p:sp>
      <p:sp>
        <p:nvSpPr>
          <p:cNvPr id="4" name="Textfeld 3">
            <a:extLst>
              <a:ext uri="{FF2B5EF4-FFF2-40B4-BE49-F238E27FC236}">
                <a16:creationId xmlns:a16="http://schemas.microsoft.com/office/drawing/2014/main" id="{DD138330-3E45-D948-9BCB-DB39464BC64C}"/>
              </a:ext>
            </a:extLst>
          </p:cNvPr>
          <p:cNvSpPr txBox="1"/>
          <p:nvPr userDrawn="1"/>
        </p:nvSpPr>
        <p:spPr>
          <a:xfrm>
            <a:off x="1140542" y="-88490"/>
            <a:ext cx="0" cy="0"/>
          </a:xfrm>
          <a:prstGeom prst="rect">
            <a:avLst/>
          </a:prstGeom>
          <a:noFill/>
        </p:spPr>
        <p:txBody>
          <a:bodyPr wrap="none" lIns="0" tIns="0" rIns="0" bIns="0" rtlCol="0">
            <a:noAutofit/>
          </a:bodyPr>
          <a:lstStyle/>
          <a:p>
            <a:pPr algn="l"/>
            <a:endParaRPr lang="de-DE"/>
          </a:p>
        </p:txBody>
      </p:sp>
      <p:pic>
        <p:nvPicPr>
          <p:cNvPr id="9" name="Grafik 8">
            <a:extLst>
              <a:ext uri="{FF2B5EF4-FFF2-40B4-BE49-F238E27FC236}">
                <a16:creationId xmlns:a16="http://schemas.microsoft.com/office/drawing/2014/main" id="{90029486-0D29-654D-BDBB-6C587B279C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2447496" y="1123428"/>
            <a:ext cx="15223807" cy="5024870"/>
          </a:xfrm>
          <a:prstGeom prst="rect">
            <a:avLst/>
          </a:prstGeom>
        </p:spPr>
      </p:pic>
      <p:sp>
        <p:nvSpPr>
          <p:cNvPr id="6" name="Rectangle 4">
            <a:extLst>
              <a:ext uri="{FF2B5EF4-FFF2-40B4-BE49-F238E27FC236}">
                <a16:creationId xmlns:a16="http://schemas.microsoft.com/office/drawing/2014/main" id="{D6694B20-350E-4BA3-820D-581EB97E3CD0}"/>
              </a:ext>
            </a:extLst>
          </p:cNvPr>
          <p:cNvSpPr>
            <a:spLocks noChangeArrowheads="1"/>
          </p:cNvSpPr>
          <p:nvPr userDrawn="1"/>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Grafik 10">
            <a:extLst>
              <a:ext uri="{FF2B5EF4-FFF2-40B4-BE49-F238E27FC236}">
                <a16:creationId xmlns:a16="http://schemas.microsoft.com/office/drawing/2014/main" id="{82D9531B-3C2F-016D-19B6-7096E7361B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71888" y="5805775"/>
            <a:ext cx="7012759" cy="1069571"/>
          </a:xfrm>
          <a:prstGeom prst="rect">
            <a:avLst/>
          </a:prstGeom>
        </p:spPr>
      </p:pic>
    </p:spTree>
    <p:extLst>
      <p:ext uri="{BB962C8B-B14F-4D97-AF65-F5344CB8AC3E}">
        <p14:creationId xmlns:p14="http://schemas.microsoft.com/office/powerpoint/2010/main" val="2772309680"/>
      </p:ext>
    </p:extLst>
  </p:cSld>
  <p:clrMapOvr>
    <a:masterClrMapping/>
  </p:clrMapOvr>
  <p:extLst>
    <p:ext uri="{DCECCB84-F9BA-43D5-87BE-67443E8EF086}">
      <p15:sldGuideLst xmlns:p15="http://schemas.microsoft.com/office/powerpoint/2012/main">
        <p15:guide id="1" orient="horz" pos="1550">
          <p15:clr>
            <a:srgbClr val="FBAE40"/>
          </p15:clr>
        </p15:guide>
        <p15:guide id="2" orient="horz" pos="145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extfolie Standar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p:nvPr>
        </p:nvSpPr>
        <p:spPr bwMode="gray">
          <a:xfrm>
            <a:off x="515867" y="1993713"/>
            <a:ext cx="9030805" cy="1546441"/>
          </a:xfrm>
        </p:spPr>
        <p:txBody>
          <a:bodyPr/>
          <a:lstStyle/>
          <a:p>
            <a:pPr lvl="0"/>
            <a:r>
              <a:rPr lang="de-DE" dirty="0"/>
              <a:t>Formatvorlagen des Textmasters bearbeiten</a:t>
            </a:r>
          </a:p>
          <a:p>
            <a:pPr lvl="1"/>
            <a:r>
              <a:rPr lang="de-DE" dirty="0"/>
              <a:t>Zweite Ebene</a:t>
            </a:r>
          </a:p>
          <a:p>
            <a:pPr lvl="2"/>
            <a:r>
              <a:rPr lang="de-DE" dirty="0"/>
              <a:t>Dritte Ebene</a:t>
            </a:r>
          </a:p>
        </p:txBody>
      </p:sp>
      <p:sp>
        <p:nvSpPr>
          <p:cNvPr id="5" name="Foliennummernplatzhalter 4">
            <a:extLst>
              <a:ext uri="{FF2B5EF4-FFF2-40B4-BE49-F238E27FC236}">
                <a16:creationId xmlns:a16="http://schemas.microsoft.com/office/drawing/2014/main" id="{7970A760-2D10-4D79-B1A9-41D0DCCF1EE1}"/>
              </a:ext>
            </a:extLst>
          </p:cNvPr>
          <p:cNvSpPr>
            <a:spLocks noGrp="1"/>
          </p:cNvSpPr>
          <p:nvPr>
            <p:ph type="sldNum" sz="quarter" idx="12"/>
          </p:nvPr>
        </p:nvSpPr>
        <p:spPr bwMode="gray">
          <a:xfrm>
            <a:off x="378506" y="6440400"/>
            <a:ext cx="335869" cy="180000"/>
          </a:xfrm>
          <a:prstGeom prst="rect">
            <a:avLst/>
          </a:prstGeom>
        </p:spPr>
        <p:txBody>
          <a:bodyPr/>
          <a:lstStyle/>
          <a:p>
            <a:fld id="{3A8B5DB7-81A8-4ED4-916B-6B23CD603687}" type="slidenum">
              <a:rPr smtClean="0"/>
              <a:pPr/>
              <a:t>‹Nr.›</a:t>
            </a:fld>
            <a:endParaRPr/>
          </a:p>
        </p:txBody>
      </p:sp>
      <p:sp>
        <p:nvSpPr>
          <p:cNvPr id="6" name="Textfeld 5">
            <a:extLst>
              <a:ext uri="{FF2B5EF4-FFF2-40B4-BE49-F238E27FC236}">
                <a16:creationId xmlns:a16="http://schemas.microsoft.com/office/drawing/2014/main" id="{0684A4BF-011F-1E4C-9774-33F138F5DCE5}"/>
              </a:ext>
            </a:extLst>
          </p:cNvPr>
          <p:cNvSpPr txBox="1"/>
          <p:nvPr userDrawn="1"/>
        </p:nvSpPr>
        <p:spPr>
          <a:xfrm>
            <a:off x="68826" y="570271"/>
            <a:ext cx="0" cy="0"/>
          </a:xfrm>
          <a:prstGeom prst="rect">
            <a:avLst/>
          </a:prstGeom>
          <a:noFill/>
        </p:spPr>
        <p:txBody>
          <a:bodyPr wrap="none" lIns="0" tIns="0" rIns="0" bIns="0" rtlCol="0">
            <a:noAutofit/>
          </a:bodyPr>
          <a:lstStyle/>
          <a:p>
            <a:pPr algn="l"/>
            <a:endParaRPr lang="de-DE"/>
          </a:p>
        </p:txBody>
      </p:sp>
      <p:sp>
        <p:nvSpPr>
          <p:cNvPr id="9" name="Textfeld 8">
            <a:extLst>
              <a:ext uri="{FF2B5EF4-FFF2-40B4-BE49-F238E27FC236}">
                <a16:creationId xmlns:a16="http://schemas.microsoft.com/office/drawing/2014/main" id="{F0276B4D-AA3A-094F-979E-80B9256C613E}"/>
              </a:ext>
            </a:extLst>
          </p:cNvPr>
          <p:cNvSpPr txBox="1"/>
          <p:nvPr userDrawn="1"/>
        </p:nvSpPr>
        <p:spPr>
          <a:xfrm>
            <a:off x="7570839" y="521110"/>
            <a:ext cx="0" cy="0"/>
          </a:xfrm>
          <a:prstGeom prst="rect">
            <a:avLst/>
          </a:prstGeom>
          <a:noFill/>
        </p:spPr>
        <p:txBody>
          <a:bodyPr wrap="none" lIns="0" tIns="0" rIns="0" bIns="0" rtlCol="0">
            <a:noAutofit/>
          </a:bodyPr>
          <a:lstStyle/>
          <a:p>
            <a:pPr algn="l"/>
            <a:endParaRPr lang="de-DE"/>
          </a:p>
        </p:txBody>
      </p:sp>
      <p:sp>
        <p:nvSpPr>
          <p:cNvPr id="10" name="Textfeld 9">
            <a:extLst>
              <a:ext uri="{FF2B5EF4-FFF2-40B4-BE49-F238E27FC236}">
                <a16:creationId xmlns:a16="http://schemas.microsoft.com/office/drawing/2014/main" id="{6733DA6F-F66C-2849-BCE7-5649C49895A5}"/>
              </a:ext>
            </a:extLst>
          </p:cNvPr>
          <p:cNvSpPr txBox="1"/>
          <p:nvPr userDrawn="1"/>
        </p:nvSpPr>
        <p:spPr>
          <a:xfrm>
            <a:off x="3431458" y="-98323"/>
            <a:ext cx="0" cy="0"/>
          </a:xfrm>
          <a:prstGeom prst="rect">
            <a:avLst/>
          </a:prstGeom>
          <a:noFill/>
        </p:spPr>
        <p:txBody>
          <a:bodyPr wrap="none" lIns="0" tIns="0" rIns="0" bIns="0" rtlCol="0">
            <a:noAutofit/>
          </a:bodyPr>
          <a:lstStyle/>
          <a:p>
            <a:pPr algn="l"/>
            <a:endParaRPr lang="de-DE"/>
          </a:p>
        </p:txBody>
      </p:sp>
      <p:sp>
        <p:nvSpPr>
          <p:cNvPr id="7" name="Titel 6">
            <a:extLst>
              <a:ext uri="{FF2B5EF4-FFF2-40B4-BE49-F238E27FC236}">
                <a16:creationId xmlns:a16="http://schemas.microsoft.com/office/drawing/2014/main" id="{DC4D9E6D-56F2-30FE-B6A9-3325CF58AFE6}"/>
              </a:ext>
            </a:extLst>
          </p:cNvPr>
          <p:cNvSpPr>
            <a:spLocks noGrp="1"/>
          </p:cNvSpPr>
          <p:nvPr>
            <p:ph type="title"/>
          </p:nvPr>
        </p:nvSpPr>
        <p:spPr/>
        <p:txBody>
          <a:bodyPr/>
          <a:lstStyle/>
          <a:p>
            <a:r>
              <a:rPr lang="de-DE" dirty="0"/>
              <a:t>Mastertitelformat bearbeiten</a:t>
            </a:r>
          </a:p>
        </p:txBody>
      </p:sp>
      <p:sp>
        <p:nvSpPr>
          <p:cNvPr id="2" name="Date Placeholder 3">
            <a:extLst>
              <a:ext uri="{FF2B5EF4-FFF2-40B4-BE49-F238E27FC236}">
                <a16:creationId xmlns:a16="http://schemas.microsoft.com/office/drawing/2014/main" id="{D04A7CB0-93A7-9564-D3DA-20333E49E56E}"/>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2DDC2035-90D3-CF4D-983A-8CF23338CE1C}" type="datetime1">
              <a:rPr lang="de-DE" smtClean="0"/>
              <a:t>21.05.26</a:t>
            </a:fld>
            <a:endParaRPr lang="en-US"/>
          </a:p>
        </p:txBody>
      </p:sp>
      <p:sp>
        <p:nvSpPr>
          <p:cNvPr id="11" name="Footer Placeholder 4">
            <a:extLst>
              <a:ext uri="{FF2B5EF4-FFF2-40B4-BE49-F238E27FC236}">
                <a16:creationId xmlns:a16="http://schemas.microsoft.com/office/drawing/2014/main" id="{9D7ECA94-D79E-1BE6-B6BC-2EA546EC3F3B}"/>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430188395"/>
      </p:ext>
    </p:extLst>
  </p:cSld>
  <p:clrMapOvr>
    <a:masterClrMapping/>
  </p:clrMapOvr>
  <p:transition>
    <p:fade/>
  </p:transition>
  <p:extLst>
    <p:ext uri="{DCECCB84-F9BA-43D5-87BE-67443E8EF086}">
      <p15:sldGuideLst xmlns:p15="http://schemas.microsoft.com/office/powerpoint/2012/main">
        <p15:guide id="1" orient="horz" pos="52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chemeClr val="bg1">
            <a:alpha val="99000"/>
          </a:schemeClr>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F11BF50-E5B1-437E-9179-B76218E04069}"/>
              </a:ext>
            </a:extLst>
          </p:cNvPr>
          <p:cNvSpPr>
            <a:spLocks noGrp="1"/>
          </p:cNvSpPr>
          <p:nvPr>
            <p:ph type="sldNum" sz="quarter" idx="12"/>
          </p:nvPr>
        </p:nvSpPr>
        <p:spPr>
          <a:xfrm>
            <a:off x="378506" y="6440400"/>
            <a:ext cx="335869" cy="180000"/>
          </a:xfrm>
          <a:prstGeom prst="rect">
            <a:avLst/>
          </a:prstGeom>
        </p:spPr>
        <p:txBody>
          <a:bodyPr/>
          <a:lstStyle>
            <a:lvl1pPr>
              <a:defRPr>
                <a:solidFill>
                  <a:schemeClr val="accent1"/>
                </a:solidFill>
              </a:defRPr>
            </a:lvl1pPr>
          </a:lstStyle>
          <a:p>
            <a:fld id="{D5CAEDA0-6F27-4F9B-B320-EDE47966784F}" type="slidenum">
              <a:rPr lang="en-US" smtClean="0"/>
              <a:pPr/>
              <a:t>‹Nr.›</a:t>
            </a:fld>
            <a:endParaRPr lang="en-US"/>
          </a:p>
        </p:txBody>
      </p:sp>
      <p:sp>
        <p:nvSpPr>
          <p:cNvPr id="4" name="Date Placeholder 3">
            <a:extLst>
              <a:ext uri="{FF2B5EF4-FFF2-40B4-BE49-F238E27FC236}">
                <a16:creationId xmlns:a16="http://schemas.microsoft.com/office/drawing/2014/main" id="{EF2FA51E-CC17-ECE2-D1DF-9E6A7B0031B5}"/>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FE0A70D6-C946-D945-BE00-00C06289F029}" type="datetime1">
              <a:rPr lang="de-DE" smtClean="0"/>
              <a:t>21.05.26</a:t>
            </a:fld>
            <a:endParaRPr lang="en-US"/>
          </a:p>
        </p:txBody>
      </p:sp>
      <p:sp>
        <p:nvSpPr>
          <p:cNvPr id="5" name="Footer Placeholder 4">
            <a:extLst>
              <a:ext uri="{FF2B5EF4-FFF2-40B4-BE49-F238E27FC236}">
                <a16:creationId xmlns:a16="http://schemas.microsoft.com/office/drawing/2014/main" id="{791BDCE7-5B05-BB59-98C2-FC328D41DC69}"/>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990423344"/>
      </p:ext>
    </p:extLst>
  </p:cSld>
  <p:clrMapOvr>
    <a:masterClrMapping/>
  </p:clrMapOvr>
  <p:extLst>
    <p:ext uri="{DCECCB84-F9BA-43D5-87BE-67443E8EF086}">
      <p15:sldGuideLst xmlns:p15="http://schemas.microsoft.com/office/powerpoint/2012/main">
        <p15:guide id="1" pos="2026">
          <p15:clr>
            <a:srgbClr val="FBAE40"/>
          </p15:clr>
        </p15:guide>
        <p15:guide id="2" pos="3953">
          <p15:clr>
            <a:srgbClr val="FBAE40"/>
          </p15:clr>
        </p15:guide>
        <p15:guide id="3" orient="horz" pos="1448">
          <p15:clr>
            <a:srgbClr val="FBAE40"/>
          </p15:clr>
        </p15:guide>
        <p15:guide id="4" orient="horz" pos="1550">
          <p15:clr>
            <a:srgbClr val="FBAE40"/>
          </p15:clr>
        </p15:guide>
        <p15:guide id="5" orient="horz" pos="211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1" preserve="1" userDrawn="1">
  <p:cSld name="1_Two Content 1">
    <p:spTree>
      <p:nvGrpSpPr>
        <p:cNvPr id="1" name="Shape 313"/>
        <p:cNvGrpSpPr/>
        <p:nvPr/>
      </p:nvGrpSpPr>
      <p:grpSpPr>
        <a:xfrm>
          <a:off x="0" y="0"/>
          <a:ext cx="0" cy="0"/>
          <a:chOff x="0" y="0"/>
          <a:chExt cx="0" cy="0"/>
        </a:xfrm>
      </p:grpSpPr>
      <p:sp>
        <p:nvSpPr>
          <p:cNvPr id="317" name="Google Shape;317;p86"/>
          <p:cNvSpPr txBox="1">
            <a:spLocks noGrp="1"/>
          </p:cNvSpPr>
          <p:nvPr>
            <p:ph type="sldNum" idx="12"/>
          </p:nvPr>
        </p:nvSpPr>
        <p:spPr>
          <a:xfrm>
            <a:off x="378506" y="6440400"/>
            <a:ext cx="335869" cy="180000"/>
          </a:xfrm>
          <a:prstGeom prst="rect">
            <a:avLst/>
          </a:prstGeom>
          <a:noFill/>
          <a:ln>
            <a:noFill/>
          </a:ln>
        </p:spPr>
        <p:txBody>
          <a:bodyPr spcFirstLastPara="1" wrap="square" lIns="0" tIns="0" rIns="0" bIns="0" anchor="b" anchorCtr="0">
            <a:noAutofit/>
          </a:bodyPr>
          <a:lstStyle>
            <a:lvl1pPr marL="0" lvl="0"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1pPr>
            <a:lvl2pPr marL="0" lvl="1"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2pPr>
            <a:lvl3pPr marL="0" lvl="2"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3pPr>
            <a:lvl4pPr marL="0" lvl="3"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4pPr>
            <a:lvl5pPr marL="0" lvl="4"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5pPr>
            <a:lvl6pPr marL="0" lvl="5"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6pPr>
            <a:lvl7pPr marL="0" lvl="6"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7pPr>
            <a:lvl8pPr marL="0" lvl="7"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8pPr>
            <a:lvl9pPr marL="0" lvl="8"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‹Nr.›</a:t>
            </a:fld>
            <a:endParaRPr/>
          </a:p>
        </p:txBody>
      </p:sp>
      <p:sp>
        <p:nvSpPr>
          <p:cNvPr id="3" name="Textfeld 2">
            <a:extLst>
              <a:ext uri="{FF2B5EF4-FFF2-40B4-BE49-F238E27FC236}">
                <a16:creationId xmlns:a16="http://schemas.microsoft.com/office/drawing/2014/main" id="{D38735EE-53DB-1D40-85BF-983F77294F0B}"/>
              </a:ext>
            </a:extLst>
          </p:cNvPr>
          <p:cNvSpPr txBox="1"/>
          <p:nvPr userDrawn="1"/>
        </p:nvSpPr>
        <p:spPr>
          <a:xfrm>
            <a:off x="10024844" y="1526796"/>
            <a:ext cx="0" cy="0"/>
          </a:xfrm>
          <a:prstGeom prst="rect">
            <a:avLst/>
          </a:prstGeom>
          <a:noFill/>
        </p:spPr>
        <p:txBody>
          <a:bodyPr wrap="none" lIns="0" tIns="0" rIns="0" bIns="0" rtlCol="0">
            <a:noAutofit/>
          </a:bodyPr>
          <a:lstStyle/>
          <a:p>
            <a:pPr algn="l"/>
            <a:endParaRPr lang="de-DE"/>
          </a:p>
        </p:txBody>
      </p:sp>
      <p:sp>
        <p:nvSpPr>
          <p:cNvPr id="10" name="Rechteck 9">
            <a:extLst>
              <a:ext uri="{FF2B5EF4-FFF2-40B4-BE49-F238E27FC236}">
                <a16:creationId xmlns:a16="http://schemas.microsoft.com/office/drawing/2014/main" id="{70049901-B4BC-F647-BEE2-62385FCA1E13}"/>
              </a:ext>
            </a:extLst>
          </p:cNvPr>
          <p:cNvSpPr/>
          <p:nvPr userDrawn="1"/>
        </p:nvSpPr>
        <p:spPr>
          <a:xfrm>
            <a:off x="6274862" y="1963024"/>
            <a:ext cx="5413375" cy="37599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Google Shape;318;p86">
            <a:extLst>
              <a:ext uri="{FF2B5EF4-FFF2-40B4-BE49-F238E27FC236}">
                <a16:creationId xmlns:a16="http://schemas.microsoft.com/office/drawing/2014/main" id="{A4A3A555-57E0-DB45-A6F6-81C696509DE3}"/>
              </a:ext>
            </a:extLst>
          </p:cNvPr>
          <p:cNvSpPr txBox="1">
            <a:spLocks noGrp="1"/>
          </p:cNvSpPr>
          <p:nvPr>
            <p:ph type="body" idx="13"/>
          </p:nvPr>
        </p:nvSpPr>
        <p:spPr>
          <a:xfrm>
            <a:off x="6719582" y="2407641"/>
            <a:ext cx="4521508" cy="2871234"/>
          </a:xfrm>
          <a:prstGeom prst="rect">
            <a:avLst/>
          </a:prstGeom>
          <a:noFill/>
          <a:ln>
            <a:noFill/>
          </a:ln>
        </p:spPr>
        <p:txBody>
          <a:bodyPr spcFirstLastPara="1" wrap="square" lIns="0" tIns="0" rIns="0" bIns="0" anchor="t" anchorCtr="0">
            <a:noAutofit/>
          </a:bodyPr>
          <a:lstStyle>
            <a:lvl1pPr marL="457200" lvl="0" indent="-228600" algn="l">
              <a:lnSpc>
                <a:spcPct val="114000"/>
              </a:lnSpc>
              <a:spcBef>
                <a:spcPts val="0"/>
              </a:spcBef>
              <a:spcAft>
                <a:spcPts val="0"/>
              </a:spcAft>
              <a:buClr>
                <a:schemeClr val="accent1"/>
              </a:buClr>
              <a:buSzPts val="1900"/>
              <a:buFont typeface="Arial"/>
              <a:buNone/>
              <a:defRPr>
                <a:solidFill>
                  <a:schemeClr val="accent1"/>
                </a:solidFill>
              </a:defRPr>
            </a:lvl1pPr>
            <a:lvl2pPr marL="914400" lvl="1" indent="-228600" algn="l">
              <a:lnSpc>
                <a:spcPct val="113000"/>
              </a:lnSpc>
              <a:spcBef>
                <a:spcPts val="1150"/>
              </a:spcBef>
              <a:spcAft>
                <a:spcPts val="0"/>
              </a:spcAft>
              <a:buClr>
                <a:schemeClr val="accent1"/>
              </a:buClr>
              <a:buSzPts val="1700"/>
              <a:buFont typeface="Arial"/>
              <a:buNone/>
              <a:defRPr>
                <a:solidFill>
                  <a:schemeClr val="accent1"/>
                </a:solidFill>
              </a:defRPr>
            </a:lvl2pPr>
            <a:lvl3pPr marL="1371600" lvl="2" indent="-336550" algn="l">
              <a:lnSpc>
                <a:spcPct val="113000"/>
              </a:lnSpc>
              <a:spcBef>
                <a:spcPts val="1150"/>
              </a:spcBef>
              <a:spcAft>
                <a:spcPts val="0"/>
              </a:spcAft>
              <a:buClr>
                <a:schemeClr val="accent1"/>
              </a:buClr>
              <a:buSzPts val="1700"/>
              <a:buChar char="•"/>
              <a:defRPr>
                <a:solidFill>
                  <a:schemeClr val="accent1"/>
                </a:solidFill>
              </a:defRPr>
            </a:lvl3pPr>
            <a:lvl4pPr marL="1828800" lvl="3" indent="-228600" algn="l">
              <a:lnSpc>
                <a:spcPct val="113000"/>
              </a:lnSpc>
              <a:spcBef>
                <a:spcPts val="1150"/>
              </a:spcBef>
              <a:spcAft>
                <a:spcPts val="0"/>
              </a:spcAft>
              <a:buClr>
                <a:schemeClr val="accent1"/>
              </a:buClr>
              <a:buSzPts val="1400"/>
              <a:buFont typeface="Arial"/>
              <a:buNone/>
              <a:defRPr>
                <a:solidFill>
                  <a:schemeClr val="accent1"/>
                </a:solidFill>
              </a:defRPr>
            </a:lvl4pPr>
            <a:lvl5pPr marL="2286000" lvl="4" indent="-317500" algn="l">
              <a:lnSpc>
                <a:spcPct val="113000"/>
              </a:lnSpc>
              <a:spcBef>
                <a:spcPts val="950"/>
              </a:spcBef>
              <a:spcAft>
                <a:spcPts val="0"/>
              </a:spcAft>
              <a:buClr>
                <a:schemeClr val="accent1"/>
              </a:buClr>
              <a:buSzPts val="1400"/>
              <a:buChar char="•"/>
              <a:defRPr>
                <a:solidFill>
                  <a:schemeClr val="accent1"/>
                </a:solidFill>
              </a:defRPr>
            </a:lvl5pPr>
            <a:lvl6pPr marL="2743200" lvl="5" indent="-228600" algn="l">
              <a:lnSpc>
                <a:spcPct val="113000"/>
              </a:lnSpc>
              <a:spcBef>
                <a:spcPts val="950"/>
              </a:spcBef>
              <a:spcAft>
                <a:spcPts val="0"/>
              </a:spcAft>
              <a:buClr>
                <a:schemeClr val="accent1"/>
              </a:buClr>
              <a:buSzPts val="1200"/>
              <a:buFont typeface="Arial"/>
              <a:buNone/>
              <a:defRPr>
                <a:solidFill>
                  <a:schemeClr val="accent1"/>
                </a:solidFill>
              </a:defRPr>
            </a:lvl6pPr>
            <a:lvl7pPr marL="3200400" lvl="6" indent="-304800" algn="l">
              <a:lnSpc>
                <a:spcPct val="113000"/>
              </a:lnSpc>
              <a:spcBef>
                <a:spcPts val="800"/>
              </a:spcBef>
              <a:spcAft>
                <a:spcPts val="0"/>
              </a:spcAft>
              <a:buClr>
                <a:schemeClr val="accent1"/>
              </a:buClr>
              <a:buSzPts val="1200"/>
              <a:buChar char="•"/>
              <a:defRPr>
                <a:solidFill>
                  <a:schemeClr val="accent1"/>
                </a:solidFill>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3" name="Grafik 6">
            <a:extLst>
              <a:ext uri="{FF2B5EF4-FFF2-40B4-BE49-F238E27FC236}">
                <a16:creationId xmlns:a16="http://schemas.microsoft.com/office/drawing/2014/main" id="{DCCA414B-8404-A34C-A9BA-67EA946D1B68}"/>
              </a:ext>
            </a:extLst>
          </p:cNvPr>
          <p:cNvSpPr>
            <a:spLocks noChangeAspect="1"/>
          </p:cNvSpPr>
          <p:nvPr userDrawn="1"/>
        </p:nvSpPr>
        <p:spPr>
          <a:xfrm>
            <a:off x="6274863" y="1963024"/>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4" name="Grafik 6">
            <a:extLst>
              <a:ext uri="{FF2B5EF4-FFF2-40B4-BE49-F238E27FC236}">
                <a16:creationId xmlns:a16="http://schemas.microsoft.com/office/drawing/2014/main" id="{281E0C6D-63B3-A645-94E1-3D2A35E7CECE}"/>
              </a:ext>
            </a:extLst>
          </p:cNvPr>
          <p:cNvSpPr>
            <a:spLocks noChangeAspect="1"/>
          </p:cNvSpPr>
          <p:nvPr userDrawn="1"/>
        </p:nvSpPr>
        <p:spPr>
          <a:xfrm rot="10800000">
            <a:off x="10858682" y="4470138"/>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 name="Textfeld 1">
            <a:extLst>
              <a:ext uri="{FF2B5EF4-FFF2-40B4-BE49-F238E27FC236}">
                <a16:creationId xmlns:a16="http://schemas.microsoft.com/office/drawing/2014/main" id="{8FB80600-A380-5A4B-99DE-7016400FAC82}"/>
              </a:ext>
            </a:extLst>
          </p:cNvPr>
          <p:cNvSpPr txBox="1"/>
          <p:nvPr userDrawn="1"/>
        </p:nvSpPr>
        <p:spPr>
          <a:xfrm>
            <a:off x="503238" y="1963024"/>
            <a:ext cx="5413375" cy="3759914"/>
          </a:xfrm>
          <a:prstGeom prst="rect">
            <a:avLst/>
          </a:prstGeom>
          <a:noFill/>
        </p:spPr>
        <p:txBody>
          <a:bodyPr wrap="square" lIns="0" tIns="0" rIns="0" bIns="0" rtlCol="0">
            <a:noAutofit/>
          </a:bodyPr>
          <a:lstStyle/>
          <a:p>
            <a:pPr algn="l"/>
            <a:r>
              <a:rPr lang="de-DE" dirty="0" err="1">
                <a:solidFill>
                  <a:schemeClr val="accent1"/>
                </a:solidFill>
              </a:rPr>
              <a:t>Lorem</a:t>
            </a:r>
            <a:r>
              <a:rPr lang="de-DE" dirty="0">
                <a:solidFill>
                  <a:schemeClr val="accent1"/>
                </a:solidFill>
              </a:rPr>
              <a:t> Ipsum </a:t>
            </a:r>
          </a:p>
          <a:p>
            <a:pPr algn="l"/>
            <a:endParaRPr lang="de-DE" dirty="0">
              <a:solidFill>
                <a:schemeClr val="accent1"/>
              </a:solidFill>
            </a:endParaRPr>
          </a:p>
          <a:p>
            <a:pPr algn="l"/>
            <a:r>
              <a:rPr lang="de-DE" sz="1400" dirty="0">
                <a:solidFill>
                  <a:schemeClr val="accent1"/>
                </a:solidFill>
              </a:rPr>
              <a:t>Hier steht ein Text… </a:t>
            </a:r>
          </a:p>
        </p:txBody>
      </p:sp>
      <p:sp>
        <p:nvSpPr>
          <p:cNvPr id="4" name="Date Placeholder 3">
            <a:extLst>
              <a:ext uri="{FF2B5EF4-FFF2-40B4-BE49-F238E27FC236}">
                <a16:creationId xmlns:a16="http://schemas.microsoft.com/office/drawing/2014/main" id="{DECE19CD-5D5E-37CD-DB24-4CE7C001246F}"/>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5D3E901C-1B5F-6E47-B33D-BE5109C648E3}" type="datetime1">
              <a:rPr lang="de-DE" smtClean="0"/>
              <a:t>21.05.26</a:t>
            </a:fld>
            <a:endParaRPr lang="en-US"/>
          </a:p>
        </p:txBody>
      </p:sp>
      <p:sp>
        <p:nvSpPr>
          <p:cNvPr id="5" name="Footer Placeholder 4">
            <a:extLst>
              <a:ext uri="{FF2B5EF4-FFF2-40B4-BE49-F238E27FC236}">
                <a16:creationId xmlns:a16="http://schemas.microsoft.com/office/drawing/2014/main" id="{7B155BC0-1D26-A508-0FE0-6348CD9AB219}"/>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827336784"/>
      </p:ext>
    </p:extLst>
  </p:cSld>
  <p:clrMapOvr>
    <a:masterClrMapping/>
  </p:clrMapOvr>
  <p:extLst>
    <p:ext uri="{DCECCB84-F9BA-43D5-87BE-67443E8EF086}">
      <p15:sldGuideLst xmlns:p15="http://schemas.microsoft.com/office/powerpoint/2012/main">
        <p15:guide id="1" pos="3727">
          <p15:clr>
            <a:srgbClr val="FBAE40"/>
          </p15:clr>
        </p15:guide>
        <p15:guide id="2" pos="39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1" preserve="1" userDrawn="1">
  <p:cSld name="1_Two Content 1">
    <p:spTree>
      <p:nvGrpSpPr>
        <p:cNvPr id="1" name="Shape 313"/>
        <p:cNvGrpSpPr/>
        <p:nvPr/>
      </p:nvGrpSpPr>
      <p:grpSpPr>
        <a:xfrm>
          <a:off x="0" y="0"/>
          <a:ext cx="0" cy="0"/>
          <a:chOff x="0" y="0"/>
          <a:chExt cx="0" cy="0"/>
        </a:xfrm>
      </p:grpSpPr>
      <p:sp>
        <p:nvSpPr>
          <p:cNvPr id="317" name="Google Shape;317;p86"/>
          <p:cNvSpPr txBox="1">
            <a:spLocks noGrp="1"/>
          </p:cNvSpPr>
          <p:nvPr>
            <p:ph type="sldNum" idx="12"/>
          </p:nvPr>
        </p:nvSpPr>
        <p:spPr>
          <a:xfrm>
            <a:off x="378506" y="6440400"/>
            <a:ext cx="335869" cy="180000"/>
          </a:xfrm>
          <a:prstGeom prst="rect">
            <a:avLst/>
          </a:prstGeom>
          <a:noFill/>
          <a:ln>
            <a:noFill/>
          </a:ln>
        </p:spPr>
        <p:txBody>
          <a:bodyPr spcFirstLastPara="1" wrap="square" lIns="0" tIns="0" rIns="0" bIns="0" anchor="b" anchorCtr="0">
            <a:noAutofit/>
          </a:bodyPr>
          <a:lstStyle>
            <a:lvl1pPr marL="0" lvl="0"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1pPr>
            <a:lvl2pPr marL="0" lvl="1"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2pPr>
            <a:lvl3pPr marL="0" lvl="2"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3pPr>
            <a:lvl4pPr marL="0" lvl="3"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4pPr>
            <a:lvl5pPr marL="0" lvl="4"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5pPr>
            <a:lvl6pPr marL="0" lvl="5"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6pPr>
            <a:lvl7pPr marL="0" lvl="6"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7pPr>
            <a:lvl8pPr marL="0" lvl="7"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8pPr>
            <a:lvl9pPr marL="0" lvl="8"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‹Nr.›</a:t>
            </a:fld>
            <a:endParaRPr/>
          </a:p>
        </p:txBody>
      </p:sp>
      <p:sp>
        <p:nvSpPr>
          <p:cNvPr id="3" name="Textfeld 2">
            <a:extLst>
              <a:ext uri="{FF2B5EF4-FFF2-40B4-BE49-F238E27FC236}">
                <a16:creationId xmlns:a16="http://schemas.microsoft.com/office/drawing/2014/main" id="{D38735EE-53DB-1D40-85BF-983F77294F0B}"/>
              </a:ext>
            </a:extLst>
          </p:cNvPr>
          <p:cNvSpPr txBox="1"/>
          <p:nvPr userDrawn="1"/>
        </p:nvSpPr>
        <p:spPr>
          <a:xfrm>
            <a:off x="10024844" y="1526796"/>
            <a:ext cx="0" cy="0"/>
          </a:xfrm>
          <a:prstGeom prst="rect">
            <a:avLst/>
          </a:prstGeom>
          <a:noFill/>
        </p:spPr>
        <p:txBody>
          <a:bodyPr wrap="none" lIns="0" tIns="0" rIns="0" bIns="0" rtlCol="0">
            <a:noAutofit/>
          </a:bodyPr>
          <a:lstStyle/>
          <a:p>
            <a:pPr algn="l"/>
            <a:endParaRPr lang="de-DE"/>
          </a:p>
        </p:txBody>
      </p:sp>
      <p:sp>
        <p:nvSpPr>
          <p:cNvPr id="10" name="Rechteck 9">
            <a:extLst>
              <a:ext uri="{FF2B5EF4-FFF2-40B4-BE49-F238E27FC236}">
                <a16:creationId xmlns:a16="http://schemas.microsoft.com/office/drawing/2014/main" id="{70049901-B4BC-F647-BEE2-62385FCA1E13}"/>
              </a:ext>
            </a:extLst>
          </p:cNvPr>
          <p:cNvSpPr/>
          <p:nvPr userDrawn="1"/>
        </p:nvSpPr>
        <p:spPr>
          <a:xfrm>
            <a:off x="6274862" y="1963024"/>
            <a:ext cx="5413375" cy="37599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Google Shape;318;p86">
            <a:extLst>
              <a:ext uri="{FF2B5EF4-FFF2-40B4-BE49-F238E27FC236}">
                <a16:creationId xmlns:a16="http://schemas.microsoft.com/office/drawing/2014/main" id="{A4A3A555-57E0-DB45-A6F6-81C696509DE3}"/>
              </a:ext>
            </a:extLst>
          </p:cNvPr>
          <p:cNvSpPr txBox="1">
            <a:spLocks noGrp="1"/>
          </p:cNvSpPr>
          <p:nvPr>
            <p:ph type="body" idx="13"/>
          </p:nvPr>
        </p:nvSpPr>
        <p:spPr>
          <a:xfrm>
            <a:off x="6719582" y="2407641"/>
            <a:ext cx="4521508" cy="2871234"/>
          </a:xfrm>
          <a:prstGeom prst="rect">
            <a:avLst/>
          </a:prstGeom>
          <a:noFill/>
          <a:ln>
            <a:noFill/>
          </a:ln>
        </p:spPr>
        <p:txBody>
          <a:bodyPr spcFirstLastPara="1" wrap="square" lIns="0" tIns="0" rIns="0" bIns="0" anchor="t" anchorCtr="0">
            <a:noAutofit/>
          </a:bodyPr>
          <a:lstStyle>
            <a:lvl1pPr marL="457200" lvl="0" indent="-228600" algn="l">
              <a:lnSpc>
                <a:spcPct val="114000"/>
              </a:lnSpc>
              <a:spcBef>
                <a:spcPts val="0"/>
              </a:spcBef>
              <a:spcAft>
                <a:spcPts val="0"/>
              </a:spcAft>
              <a:buClr>
                <a:schemeClr val="accent1"/>
              </a:buClr>
              <a:buSzPts val="1900"/>
              <a:buFont typeface="Arial"/>
              <a:buNone/>
              <a:defRPr>
                <a:solidFill>
                  <a:schemeClr val="accent1"/>
                </a:solidFill>
              </a:defRPr>
            </a:lvl1pPr>
            <a:lvl2pPr marL="914400" lvl="1" indent="-228600" algn="l">
              <a:lnSpc>
                <a:spcPct val="113000"/>
              </a:lnSpc>
              <a:spcBef>
                <a:spcPts val="1150"/>
              </a:spcBef>
              <a:spcAft>
                <a:spcPts val="0"/>
              </a:spcAft>
              <a:buClr>
                <a:schemeClr val="accent1"/>
              </a:buClr>
              <a:buSzPts val="1700"/>
              <a:buFont typeface="Arial"/>
              <a:buNone/>
              <a:defRPr>
                <a:solidFill>
                  <a:schemeClr val="accent1"/>
                </a:solidFill>
              </a:defRPr>
            </a:lvl2pPr>
            <a:lvl3pPr marL="1371600" lvl="2" indent="-336550" algn="l">
              <a:lnSpc>
                <a:spcPct val="113000"/>
              </a:lnSpc>
              <a:spcBef>
                <a:spcPts val="1150"/>
              </a:spcBef>
              <a:spcAft>
                <a:spcPts val="0"/>
              </a:spcAft>
              <a:buClr>
                <a:schemeClr val="accent1"/>
              </a:buClr>
              <a:buSzPts val="1700"/>
              <a:buChar char="•"/>
              <a:defRPr>
                <a:solidFill>
                  <a:schemeClr val="accent1"/>
                </a:solidFill>
              </a:defRPr>
            </a:lvl3pPr>
            <a:lvl4pPr marL="1828800" lvl="3" indent="-228600" algn="l">
              <a:lnSpc>
                <a:spcPct val="113000"/>
              </a:lnSpc>
              <a:spcBef>
                <a:spcPts val="1150"/>
              </a:spcBef>
              <a:spcAft>
                <a:spcPts val="0"/>
              </a:spcAft>
              <a:buClr>
                <a:schemeClr val="accent1"/>
              </a:buClr>
              <a:buSzPts val="1400"/>
              <a:buFont typeface="Arial"/>
              <a:buNone/>
              <a:defRPr>
                <a:solidFill>
                  <a:schemeClr val="accent1"/>
                </a:solidFill>
              </a:defRPr>
            </a:lvl4pPr>
            <a:lvl5pPr marL="2286000" lvl="4" indent="-317500" algn="l">
              <a:lnSpc>
                <a:spcPct val="113000"/>
              </a:lnSpc>
              <a:spcBef>
                <a:spcPts val="950"/>
              </a:spcBef>
              <a:spcAft>
                <a:spcPts val="0"/>
              </a:spcAft>
              <a:buClr>
                <a:schemeClr val="accent1"/>
              </a:buClr>
              <a:buSzPts val="1400"/>
              <a:buChar char="•"/>
              <a:defRPr>
                <a:solidFill>
                  <a:schemeClr val="accent1"/>
                </a:solidFill>
              </a:defRPr>
            </a:lvl5pPr>
            <a:lvl6pPr marL="2743200" lvl="5" indent="-228600" algn="l">
              <a:lnSpc>
                <a:spcPct val="113000"/>
              </a:lnSpc>
              <a:spcBef>
                <a:spcPts val="950"/>
              </a:spcBef>
              <a:spcAft>
                <a:spcPts val="0"/>
              </a:spcAft>
              <a:buClr>
                <a:schemeClr val="accent1"/>
              </a:buClr>
              <a:buSzPts val="1200"/>
              <a:buFont typeface="Arial"/>
              <a:buNone/>
              <a:defRPr>
                <a:solidFill>
                  <a:schemeClr val="accent1"/>
                </a:solidFill>
              </a:defRPr>
            </a:lvl6pPr>
            <a:lvl7pPr marL="3200400" lvl="6" indent="-304800" algn="l">
              <a:lnSpc>
                <a:spcPct val="113000"/>
              </a:lnSpc>
              <a:spcBef>
                <a:spcPts val="800"/>
              </a:spcBef>
              <a:spcAft>
                <a:spcPts val="0"/>
              </a:spcAft>
              <a:buClr>
                <a:schemeClr val="accent1"/>
              </a:buClr>
              <a:buSzPts val="1200"/>
              <a:buChar char="•"/>
              <a:defRPr>
                <a:solidFill>
                  <a:schemeClr val="accent1"/>
                </a:solidFill>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 name="Grafik 6">
            <a:extLst>
              <a:ext uri="{FF2B5EF4-FFF2-40B4-BE49-F238E27FC236}">
                <a16:creationId xmlns:a16="http://schemas.microsoft.com/office/drawing/2014/main" id="{DCCA414B-8404-A34C-A9BA-67EA946D1B68}"/>
              </a:ext>
            </a:extLst>
          </p:cNvPr>
          <p:cNvSpPr>
            <a:spLocks noChangeAspect="1"/>
          </p:cNvSpPr>
          <p:nvPr userDrawn="1"/>
        </p:nvSpPr>
        <p:spPr>
          <a:xfrm>
            <a:off x="6274863" y="1963024"/>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4" name="Grafik 6">
            <a:extLst>
              <a:ext uri="{FF2B5EF4-FFF2-40B4-BE49-F238E27FC236}">
                <a16:creationId xmlns:a16="http://schemas.microsoft.com/office/drawing/2014/main" id="{281E0C6D-63B3-A645-94E1-3D2A35E7CECE}"/>
              </a:ext>
            </a:extLst>
          </p:cNvPr>
          <p:cNvSpPr>
            <a:spLocks noChangeAspect="1"/>
          </p:cNvSpPr>
          <p:nvPr userDrawn="1"/>
        </p:nvSpPr>
        <p:spPr>
          <a:xfrm rot="10800000">
            <a:off x="10858682" y="4470138"/>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 name="Textfeld 1">
            <a:extLst>
              <a:ext uri="{FF2B5EF4-FFF2-40B4-BE49-F238E27FC236}">
                <a16:creationId xmlns:a16="http://schemas.microsoft.com/office/drawing/2014/main" id="{8FB80600-A380-5A4B-99DE-7016400FAC82}"/>
              </a:ext>
            </a:extLst>
          </p:cNvPr>
          <p:cNvSpPr txBox="1"/>
          <p:nvPr userDrawn="1"/>
        </p:nvSpPr>
        <p:spPr>
          <a:xfrm>
            <a:off x="503238" y="1963024"/>
            <a:ext cx="5413375" cy="3759914"/>
          </a:xfrm>
          <a:prstGeom prst="rect">
            <a:avLst/>
          </a:prstGeom>
          <a:noFill/>
        </p:spPr>
        <p:txBody>
          <a:bodyPr wrap="square" lIns="0" tIns="0" rIns="0" bIns="0" rtlCol="0">
            <a:noAutofit/>
          </a:bodyPr>
          <a:lstStyle/>
          <a:p>
            <a:pPr algn="l"/>
            <a:r>
              <a:rPr lang="de-DE" dirty="0" err="1">
                <a:solidFill>
                  <a:schemeClr val="accent1"/>
                </a:solidFill>
              </a:rPr>
              <a:t>Lorem</a:t>
            </a:r>
            <a:r>
              <a:rPr lang="de-DE" dirty="0">
                <a:solidFill>
                  <a:schemeClr val="accent1"/>
                </a:solidFill>
              </a:rPr>
              <a:t> Ipsum </a:t>
            </a:r>
          </a:p>
          <a:p>
            <a:pPr algn="l"/>
            <a:endParaRPr lang="de-DE" dirty="0">
              <a:solidFill>
                <a:schemeClr val="accent1"/>
              </a:solidFill>
            </a:endParaRPr>
          </a:p>
          <a:p>
            <a:pPr algn="l"/>
            <a:r>
              <a:rPr lang="de-DE" sz="1400" dirty="0">
                <a:solidFill>
                  <a:schemeClr val="accent1"/>
                </a:solidFill>
              </a:rPr>
              <a:t>Hier steht ein Text… </a:t>
            </a:r>
          </a:p>
        </p:txBody>
      </p:sp>
      <p:sp>
        <p:nvSpPr>
          <p:cNvPr id="4" name="Textfeld 3">
            <a:extLst>
              <a:ext uri="{FF2B5EF4-FFF2-40B4-BE49-F238E27FC236}">
                <a16:creationId xmlns:a16="http://schemas.microsoft.com/office/drawing/2014/main" id="{AA6BEF7D-6529-924A-8823-933F8CB390BE}"/>
              </a:ext>
            </a:extLst>
          </p:cNvPr>
          <p:cNvSpPr txBox="1"/>
          <p:nvPr userDrawn="1"/>
        </p:nvSpPr>
        <p:spPr>
          <a:xfrm>
            <a:off x="4370664" y="-92279"/>
            <a:ext cx="0" cy="0"/>
          </a:xfrm>
          <a:prstGeom prst="rect">
            <a:avLst/>
          </a:prstGeom>
          <a:noFill/>
        </p:spPr>
        <p:txBody>
          <a:bodyPr wrap="none" lIns="0" tIns="0" rIns="0" bIns="0" rtlCol="0">
            <a:noAutofit/>
          </a:bodyPr>
          <a:lstStyle/>
          <a:p>
            <a:pPr algn="l"/>
            <a:endParaRPr lang="de-DE"/>
          </a:p>
        </p:txBody>
      </p:sp>
      <p:sp>
        <p:nvSpPr>
          <p:cNvPr id="5" name="Textfeld 4">
            <a:extLst>
              <a:ext uri="{FF2B5EF4-FFF2-40B4-BE49-F238E27FC236}">
                <a16:creationId xmlns:a16="http://schemas.microsoft.com/office/drawing/2014/main" id="{86B791AC-1960-2047-B9A0-96E1DEC13906}"/>
              </a:ext>
            </a:extLst>
          </p:cNvPr>
          <p:cNvSpPr txBox="1"/>
          <p:nvPr userDrawn="1"/>
        </p:nvSpPr>
        <p:spPr>
          <a:xfrm>
            <a:off x="4009938" y="612396"/>
            <a:ext cx="0" cy="0"/>
          </a:xfrm>
          <a:prstGeom prst="rect">
            <a:avLst/>
          </a:prstGeom>
          <a:noFill/>
        </p:spPr>
        <p:txBody>
          <a:bodyPr wrap="none" lIns="0" tIns="0" rIns="0" bIns="0" rtlCol="0">
            <a:noAutofit/>
          </a:bodyPr>
          <a:lstStyle/>
          <a:p>
            <a:pPr algn="l"/>
            <a:endParaRPr lang="de-DE"/>
          </a:p>
        </p:txBody>
      </p:sp>
      <p:sp>
        <p:nvSpPr>
          <p:cNvPr id="6" name="Textfeld 5">
            <a:extLst>
              <a:ext uri="{FF2B5EF4-FFF2-40B4-BE49-F238E27FC236}">
                <a16:creationId xmlns:a16="http://schemas.microsoft.com/office/drawing/2014/main" id="{81327B78-98FD-B549-AD3F-4582898D8AA4}"/>
              </a:ext>
            </a:extLst>
          </p:cNvPr>
          <p:cNvSpPr txBox="1"/>
          <p:nvPr userDrawn="1"/>
        </p:nvSpPr>
        <p:spPr>
          <a:xfrm>
            <a:off x="4681057" y="805343"/>
            <a:ext cx="0" cy="0"/>
          </a:xfrm>
          <a:prstGeom prst="rect">
            <a:avLst/>
          </a:prstGeom>
          <a:noFill/>
        </p:spPr>
        <p:txBody>
          <a:bodyPr wrap="none" lIns="0" tIns="0" rIns="0" bIns="0" rtlCol="0">
            <a:noAutofit/>
          </a:bodyPr>
          <a:lstStyle/>
          <a:p>
            <a:pPr algn="l"/>
            <a:endParaRPr lang="de-DE"/>
          </a:p>
        </p:txBody>
      </p:sp>
      <p:sp>
        <p:nvSpPr>
          <p:cNvPr id="7" name="Textfeld 6">
            <a:extLst>
              <a:ext uri="{FF2B5EF4-FFF2-40B4-BE49-F238E27FC236}">
                <a16:creationId xmlns:a16="http://schemas.microsoft.com/office/drawing/2014/main" id="{948788B4-73C1-4B4E-8F6B-6CA588911E60}"/>
              </a:ext>
            </a:extLst>
          </p:cNvPr>
          <p:cNvSpPr txBox="1"/>
          <p:nvPr userDrawn="1"/>
        </p:nvSpPr>
        <p:spPr>
          <a:xfrm>
            <a:off x="3632433" y="989901"/>
            <a:ext cx="0" cy="0"/>
          </a:xfrm>
          <a:prstGeom prst="rect">
            <a:avLst/>
          </a:prstGeom>
          <a:noFill/>
        </p:spPr>
        <p:txBody>
          <a:bodyPr wrap="none" lIns="0" tIns="0" rIns="0" bIns="0" rtlCol="0">
            <a:noAutofit/>
          </a:bodyPr>
          <a:lstStyle/>
          <a:p>
            <a:pPr algn="l"/>
            <a:endParaRPr lang="de-DE"/>
          </a:p>
        </p:txBody>
      </p:sp>
      <p:sp>
        <p:nvSpPr>
          <p:cNvPr id="8" name="Textfeld 7">
            <a:extLst>
              <a:ext uri="{FF2B5EF4-FFF2-40B4-BE49-F238E27FC236}">
                <a16:creationId xmlns:a16="http://schemas.microsoft.com/office/drawing/2014/main" id="{0561FF1F-5F02-7C4C-915A-A6F5C9859708}"/>
              </a:ext>
            </a:extLst>
          </p:cNvPr>
          <p:cNvSpPr txBox="1"/>
          <p:nvPr userDrawn="1"/>
        </p:nvSpPr>
        <p:spPr>
          <a:xfrm>
            <a:off x="4949505" y="805343"/>
            <a:ext cx="0" cy="0"/>
          </a:xfrm>
          <a:prstGeom prst="rect">
            <a:avLst/>
          </a:prstGeom>
          <a:noFill/>
        </p:spPr>
        <p:txBody>
          <a:bodyPr wrap="none" lIns="0" tIns="0" rIns="0" bIns="0" rtlCol="0">
            <a:noAutofit/>
          </a:bodyPr>
          <a:lstStyle/>
          <a:p>
            <a:pPr algn="l"/>
            <a:endParaRPr lang="de-DE"/>
          </a:p>
        </p:txBody>
      </p:sp>
      <p:sp>
        <p:nvSpPr>
          <p:cNvPr id="9" name="Textfeld 8">
            <a:extLst>
              <a:ext uri="{FF2B5EF4-FFF2-40B4-BE49-F238E27FC236}">
                <a16:creationId xmlns:a16="http://schemas.microsoft.com/office/drawing/2014/main" id="{A3B3EE75-58F7-7F41-997C-3EAEE6F5041D}"/>
              </a:ext>
            </a:extLst>
          </p:cNvPr>
          <p:cNvSpPr txBox="1"/>
          <p:nvPr userDrawn="1"/>
        </p:nvSpPr>
        <p:spPr>
          <a:xfrm>
            <a:off x="5578679" y="838899"/>
            <a:ext cx="0" cy="0"/>
          </a:xfrm>
          <a:prstGeom prst="rect">
            <a:avLst/>
          </a:prstGeom>
          <a:noFill/>
        </p:spPr>
        <p:txBody>
          <a:bodyPr wrap="none" lIns="0" tIns="0" rIns="0" bIns="0" rtlCol="0">
            <a:noAutofit/>
          </a:bodyPr>
          <a:lstStyle/>
          <a:p>
            <a:pPr algn="l"/>
            <a:endParaRPr lang="de-DE"/>
          </a:p>
        </p:txBody>
      </p:sp>
      <p:sp>
        <p:nvSpPr>
          <p:cNvPr id="11" name="Date Placeholder 3">
            <a:extLst>
              <a:ext uri="{FF2B5EF4-FFF2-40B4-BE49-F238E27FC236}">
                <a16:creationId xmlns:a16="http://schemas.microsoft.com/office/drawing/2014/main" id="{C2385FE0-5AD1-D519-F21F-FCFA761E537D}"/>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7F193D03-0449-BE4A-9CF1-EACB5B4B4918}" type="datetime1">
              <a:rPr lang="de-DE" smtClean="0"/>
              <a:t>21.05.26</a:t>
            </a:fld>
            <a:endParaRPr lang="en-US"/>
          </a:p>
        </p:txBody>
      </p:sp>
      <p:sp>
        <p:nvSpPr>
          <p:cNvPr id="15" name="Footer Placeholder 4">
            <a:extLst>
              <a:ext uri="{FF2B5EF4-FFF2-40B4-BE49-F238E27FC236}">
                <a16:creationId xmlns:a16="http://schemas.microsoft.com/office/drawing/2014/main" id="{707F46BD-FC5A-44CC-CAB0-9BF21C2C3619}"/>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641843923"/>
      </p:ext>
    </p:extLst>
  </p:cSld>
  <p:clrMapOvr>
    <a:masterClrMapping/>
  </p:clrMapOvr>
  <p:extLst>
    <p:ext uri="{DCECCB84-F9BA-43D5-87BE-67443E8EF086}">
      <p15:sldGuideLst xmlns:p15="http://schemas.microsoft.com/office/powerpoint/2012/main">
        <p15:guide id="1" pos="3727">
          <p15:clr>
            <a:srgbClr val="FBAE40"/>
          </p15:clr>
        </p15:guide>
        <p15:guide id="2" pos="395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wo Content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ECFB6FFE-B530-4B4F-BEBE-595A94EEB644}"/>
              </a:ext>
            </a:extLst>
          </p:cNvPr>
          <p:cNvSpPr>
            <a:spLocks noGrp="1"/>
          </p:cNvSpPr>
          <p:nvPr>
            <p:ph type="body" sz="quarter" idx="13" hasCustomPrompt="1"/>
          </p:nvPr>
        </p:nvSpPr>
        <p:spPr>
          <a:xfrm>
            <a:off x="503238" y="1332000"/>
            <a:ext cx="5413375" cy="439093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stStyle>
          <a:p>
            <a:pPr lvl="0"/>
            <a:r>
              <a:rPr lang="en-US" dirty="0"/>
              <a:t>Click to edit Master text styles </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1" name="Text Placeholder 7">
            <a:extLst>
              <a:ext uri="{FF2B5EF4-FFF2-40B4-BE49-F238E27FC236}">
                <a16:creationId xmlns:a16="http://schemas.microsoft.com/office/drawing/2014/main" id="{4CEE236C-865B-4708-BEBB-D4A9FF883E59}"/>
              </a:ext>
            </a:extLst>
          </p:cNvPr>
          <p:cNvSpPr>
            <a:spLocks noGrp="1"/>
          </p:cNvSpPr>
          <p:nvPr>
            <p:ph type="body" sz="quarter" idx="14" hasCustomPrompt="1"/>
          </p:nvPr>
        </p:nvSpPr>
        <p:spPr>
          <a:xfrm>
            <a:off x="6275825" y="1332000"/>
            <a:ext cx="5413375" cy="439093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stStyle>
          <a:p>
            <a:pPr lvl="0"/>
            <a:r>
              <a:rPr lang="en-US"/>
              <a:t>Click to edit Master text styles </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
        <p:nvSpPr>
          <p:cNvPr id="3" name="Titel 2">
            <a:extLst>
              <a:ext uri="{FF2B5EF4-FFF2-40B4-BE49-F238E27FC236}">
                <a16:creationId xmlns:a16="http://schemas.microsoft.com/office/drawing/2014/main" id="{401A1DFB-2B0B-0AE7-3451-5E39019CED2F}"/>
              </a:ext>
            </a:extLst>
          </p:cNvPr>
          <p:cNvSpPr>
            <a:spLocks noGrp="1"/>
          </p:cNvSpPr>
          <p:nvPr>
            <p:ph type="title"/>
          </p:nvPr>
        </p:nvSpPr>
        <p:spPr/>
        <p:txBody>
          <a:bodyPr/>
          <a:lstStyle/>
          <a:p>
            <a:r>
              <a:rPr lang="de-DE"/>
              <a:t>Mastertitelformat bearbeiten</a:t>
            </a:r>
          </a:p>
        </p:txBody>
      </p:sp>
      <p:sp>
        <p:nvSpPr>
          <p:cNvPr id="13" name="Google Shape;317;p86">
            <a:extLst>
              <a:ext uri="{FF2B5EF4-FFF2-40B4-BE49-F238E27FC236}">
                <a16:creationId xmlns:a16="http://schemas.microsoft.com/office/drawing/2014/main" id="{38BB4C57-056E-79A4-84BA-E7ECF66815B9}"/>
              </a:ext>
            </a:extLst>
          </p:cNvPr>
          <p:cNvSpPr txBox="1">
            <a:spLocks noGrp="1"/>
          </p:cNvSpPr>
          <p:nvPr>
            <p:ph type="sldNum" idx="12"/>
          </p:nvPr>
        </p:nvSpPr>
        <p:spPr>
          <a:xfrm>
            <a:off x="378506" y="6440400"/>
            <a:ext cx="335869" cy="180000"/>
          </a:xfrm>
          <a:prstGeom prst="rect">
            <a:avLst/>
          </a:prstGeom>
          <a:noFill/>
          <a:ln>
            <a:noFill/>
          </a:ln>
        </p:spPr>
        <p:txBody>
          <a:bodyPr spcFirstLastPara="1" wrap="square" lIns="0" tIns="0" rIns="0" bIns="0" anchor="b" anchorCtr="0">
            <a:noAutofit/>
          </a:bodyPr>
          <a:lstStyle>
            <a:lvl1pPr marL="0" lvl="0"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1pPr>
            <a:lvl2pPr marL="0" lvl="1"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2pPr>
            <a:lvl3pPr marL="0" lvl="2"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3pPr>
            <a:lvl4pPr marL="0" lvl="3"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4pPr>
            <a:lvl5pPr marL="0" lvl="4"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5pPr>
            <a:lvl6pPr marL="0" lvl="5"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6pPr>
            <a:lvl7pPr marL="0" lvl="6"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7pPr>
            <a:lvl8pPr marL="0" lvl="7"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8pPr>
            <a:lvl9pPr marL="0" lvl="8" indent="0" algn="r">
              <a:lnSpc>
                <a:spcPct val="114000"/>
              </a:lnSpc>
              <a:spcBef>
                <a:spcPts val="0"/>
              </a:spcBef>
              <a:spcAft>
                <a:spcPts val="0"/>
              </a:spcAft>
              <a:buClr>
                <a:schemeClr val="accent1"/>
              </a:buClr>
              <a:buSzPts val="1000"/>
              <a:buFont typeface="Arial"/>
              <a:buNone/>
              <a:defRPr sz="1000" b="1">
                <a:solidFill>
                  <a:schemeClr val="accen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‹Nr.›</a:t>
            </a:fld>
            <a:endParaRPr/>
          </a:p>
        </p:txBody>
      </p:sp>
      <p:sp>
        <p:nvSpPr>
          <p:cNvPr id="2" name="Date Placeholder 3">
            <a:extLst>
              <a:ext uri="{FF2B5EF4-FFF2-40B4-BE49-F238E27FC236}">
                <a16:creationId xmlns:a16="http://schemas.microsoft.com/office/drawing/2014/main" id="{71D5FEB7-EFCF-18FC-5C7E-CA18B8398D40}"/>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CA33E294-B9F6-C04F-B4D7-B9BB914B3FFB}" type="datetime1">
              <a:rPr lang="de-DE" smtClean="0"/>
              <a:t>21.05.26</a:t>
            </a:fld>
            <a:endParaRPr lang="en-US"/>
          </a:p>
        </p:txBody>
      </p:sp>
      <p:sp>
        <p:nvSpPr>
          <p:cNvPr id="4" name="Footer Placeholder 4">
            <a:extLst>
              <a:ext uri="{FF2B5EF4-FFF2-40B4-BE49-F238E27FC236}">
                <a16:creationId xmlns:a16="http://schemas.microsoft.com/office/drawing/2014/main" id="{AC92E2A3-F2A4-FE70-BA29-C52CB12B0B7E}"/>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Tree>
    <p:extLst>
      <p:ext uri="{BB962C8B-B14F-4D97-AF65-F5344CB8AC3E}">
        <p14:creationId xmlns:p14="http://schemas.microsoft.com/office/powerpoint/2010/main" val="3163692421"/>
      </p:ext>
    </p:extLst>
  </p:cSld>
  <p:clrMapOvr>
    <a:masterClrMapping/>
  </p:clrMapOvr>
  <p:extLst>
    <p:ext uri="{DCECCB84-F9BA-43D5-87BE-67443E8EF086}">
      <p15:sldGuideLst xmlns:p15="http://schemas.microsoft.com/office/powerpoint/2012/main">
        <p15:guide id="1" pos="3727">
          <p15:clr>
            <a:srgbClr val="FBAE40"/>
          </p15:clr>
        </p15:guide>
        <p15:guide id="2" pos="39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FBB52CC1-0455-23C5-DDB7-5221F9B4BF1F}"/>
              </a:ext>
            </a:extLst>
          </p:cNvPr>
          <p:cNvSpPr/>
          <p:nvPr userDrawn="1"/>
        </p:nvSpPr>
        <p:spPr>
          <a:xfrm flipV="1">
            <a:off x="0" y="6208713"/>
            <a:ext cx="12192000" cy="649287"/>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Text Placeholder 2">
            <a:extLst>
              <a:ext uri="{FF2B5EF4-FFF2-40B4-BE49-F238E27FC236}">
                <a16:creationId xmlns:a16="http://schemas.microsoft.com/office/drawing/2014/main" id="{55B6B222-7983-4F24-9F80-16375850B422}"/>
              </a:ext>
            </a:extLst>
          </p:cNvPr>
          <p:cNvSpPr>
            <a:spLocks noGrp="1"/>
          </p:cNvSpPr>
          <p:nvPr>
            <p:ph type="body" idx="1"/>
          </p:nvPr>
        </p:nvSpPr>
        <p:spPr>
          <a:xfrm>
            <a:off x="503999" y="1943860"/>
            <a:ext cx="11183175" cy="4877581"/>
          </a:xfrm>
          <a:prstGeom prst="rect">
            <a:avLst/>
          </a:prstGeom>
        </p:spPr>
        <p:txBody>
          <a:bodyPr vert="horz" lIns="0" tIns="0" rIns="0" bIns="0" rtlCol="0" anchor="t" anchorCtr="0">
            <a:noAutofit/>
          </a:bodyPr>
          <a:lstStyle/>
          <a:p>
            <a:pPr lvl="0"/>
            <a:r>
              <a:rPr lang="en-US" dirty="0"/>
              <a:t>Click to edit Master text styles </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4" name="Date Placeholder 3">
            <a:extLst>
              <a:ext uri="{FF2B5EF4-FFF2-40B4-BE49-F238E27FC236}">
                <a16:creationId xmlns:a16="http://schemas.microsoft.com/office/drawing/2014/main" id="{8C52FAB8-47BE-4E6B-82E6-DD208540A2CE}"/>
              </a:ext>
            </a:extLst>
          </p:cNvPr>
          <p:cNvSpPr>
            <a:spLocks noGrp="1"/>
          </p:cNvSpPr>
          <p:nvPr>
            <p:ph type="dt" sz="half" idx="2"/>
          </p:nvPr>
        </p:nvSpPr>
        <p:spPr>
          <a:xfrm>
            <a:off x="1092881" y="6440400"/>
            <a:ext cx="828000" cy="180000"/>
          </a:xfrm>
          <a:prstGeom prst="rect">
            <a:avLst/>
          </a:prstGeom>
        </p:spPr>
        <p:txBody>
          <a:bodyPr vert="horz" lIns="0" tIns="0" rIns="0" bIns="0" rtlCol="0" anchor="b" anchorCtr="0"/>
          <a:lstStyle>
            <a:lvl1pPr algn="l">
              <a:defRPr sz="1000">
                <a:solidFill>
                  <a:schemeClr val="accent1"/>
                </a:solidFill>
              </a:defRPr>
            </a:lvl1pPr>
          </a:lstStyle>
          <a:p>
            <a:fld id="{CDCBF1E9-05D7-0E45-9D1D-9626B554478B}" type="datetime1">
              <a:rPr lang="de-DE" smtClean="0"/>
              <a:t>21.05.26</a:t>
            </a:fld>
            <a:endParaRPr lang="en-US"/>
          </a:p>
        </p:txBody>
      </p:sp>
      <p:sp>
        <p:nvSpPr>
          <p:cNvPr id="5" name="Footer Placeholder 4">
            <a:extLst>
              <a:ext uri="{FF2B5EF4-FFF2-40B4-BE49-F238E27FC236}">
                <a16:creationId xmlns:a16="http://schemas.microsoft.com/office/drawing/2014/main" id="{BDC668CD-14E7-496A-81BC-B6575394DAC7}"/>
              </a:ext>
            </a:extLst>
          </p:cNvPr>
          <p:cNvSpPr>
            <a:spLocks noGrp="1"/>
          </p:cNvSpPr>
          <p:nvPr>
            <p:ph type="ftr" sz="quarter" idx="3"/>
          </p:nvPr>
        </p:nvSpPr>
        <p:spPr>
          <a:xfrm>
            <a:off x="2299387" y="6440400"/>
            <a:ext cx="8010121" cy="180000"/>
          </a:xfrm>
          <a:prstGeom prst="rect">
            <a:avLst/>
          </a:prstGeom>
        </p:spPr>
        <p:txBody>
          <a:bodyPr vert="horz" lIns="0" tIns="0" rIns="0" bIns="0" rtlCol="0" anchor="b" anchorCtr="0"/>
          <a:lstStyle>
            <a:lvl1pPr algn="l">
              <a:defRPr sz="1000" b="1">
                <a:solidFill>
                  <a:schemeClr val="accent1"/>
                </a:solidFill>
              </a:defRPr>
            </a:lvl1pPr>
          </a:lstStyle>
          <a:p>
            <a:r>
              <a:rPr lang="en-GB"/>
              <a:t>Introduction to the Platform Economy</a:t>
            </a:r>
            <a:endParaRPr lang="en-GB" dirty="0"/>
          </a:p>
        </p:txBody>
      </p:sp>
      <p:sp>
        <p:nvSpPr>
          <p:cNvPr id="6" name="Slide Number Placeholder 5">
            <a:extLst>
              <a:ext uri="{FF2B5EF4-FFF2-40B4-BE49-F238E27FC236}">
                <a16:creationId xmlns:a16="http://schemas.microsoft.com/office/drawing/2014/main" id="{25493E65-FED0-4E39-AE14-74CC37FF34A0}"/>
              </a:ext>
            </a:extLst>
          </p:cNvPr>
          <p:cNvSpPr>
            <a:spLocks noGrp="1"/>
          </p:cNvSpPr>
          <p:nvPr>
            <p:ph type="sldNum" sz="quarter" idx="4"/>
          </p:nvPr>
        </p:nvSpPr>
        <p:spPr>
          <a:xfrm>
            <a:off x="378506" y="6440400"/>
            <a:ext cx="335869" cy="180000"/>
          </a:xfrm>
          <a:prstGeom prst="rect">
            <a:avLst/>
          </a:prstGeom>
        </p:spPr>
        <p:txBody>
          <a:bodyPr vert="horz" lIns="0" tIns="0" rIns="0" bIns="0" rtlCol="0" anchor="b" anchorCtr="0"/>
          <a:lstStyle>
            <a:lvl1pPr algn="r">
              <a:defRPr sz="1000">
                <a:solidFill>
                  <a:schemeClr val="accent1"/>
                </a:solidFill>
              </a:defRPr>
            </a:lvl1pPr>
          </a:lstStyle>
          <a:p>
            <a:fld id="{D5CAEDA0-6F27-4F9B-B320-EDE47966784F}" type="slidenum">
              <a:rPr lang="en-US" smtClean="0"/>
              <a:pPr/>
              <a:t>‹Nr.›</a:t>
            </a:fld>
            <a:endParaRPr lang="en-US"/>
          </a:p>
        </p:txBody>
      </p:sp>
      <p:sp>
        <p:nvSpPr>
          <p:cNvPr id="7" name="Titel 2">
            <a:extLst>
              <a:ext uri="{FF2B5EF4-FFF2-40B4-BE49-F238E27FC236}">
                <a16:creationId xmlns:a16="http://schemas.microsoft.com/office/drawing/2014/main" id="{F09593D3-19F6-2F40-9AE3-F574316CF90D}"/>
              </a:ext>
            </a:extLst>
          </p:cNvPr>
          <p:cNvSpPr txBox="1">
            <a:spLocks/>
          </p:cNvSpPr>
          <p:nvPr userDrawn="1"/>
        </p:nvSpPr>
        <p:spPr>
          <a:xfrm>
            <a:off x="503239" y="568177"/>
            <a:ext cx="6647656" cy="720725"/>
          </a:xfrm>
          <a:prstGeom prst="rect">
            <a:avLst/>
          </a:prstGeom>
        </p:spPr>
        <p:txBody>
          <a:bodyPr vert="horz" lIns="0" tIns="0" rIns="0" bIns="0" rtlCol="0" anchor="t" anchorCtr="0">
            <a:noAutofit/>
          </a:bodyPr>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marL="9525"/>
            <a:br>
              <a:rPr lang="en-US" b="0">
                <a:latin typeface="Arial" panose="020B0604020202020204" pitchFamily="34" charset="0"/>
                <a:cs typeface="Arial" panose="020B0604020202020204" pitchFamily="34" charset="0"/>
              </a:rPr>
            </a:br>
            <a:br>
              <a:rPr lang="en-US" sz="2400" b="0">
                <a:latin typeface="Arial" panose="020B0604020202020204" pitchFamily="34" charset="0"/>
                <a:cs typeface="Arial" panose="020B0604020202020204" pitchFamily="34" charset="0"/>
              </a:rPr>
            </a:br>
            <a:br>
              <a:rPr lang="en-US" sz="2400" b="0">
                <a:solidFill>
                  <a:srgbClr val="000000"/>
                </a:solidFill>
                <a:latin typeface="Arial" panose="020B0604020202020204" pitchFamily="34" charset="0"/>
                <a:cs typeface="Arial" panose="020B0604020202020204" pitchFamily="34" charset="0"/>
              </a:rPr>
            </a:br>
            <a:r>
              <a:rPr lang="en-US" b="0">
                <a:solidFill>
                  <a:srgbClr val="000000"/>
                </a:solidFill>
                <a:latin typeface="Arial" panose="020B0604020202020204" pitchFamily="34" charset="0"/>
                <a:cs typeface="Arial" panose="020B0604020202020204" pitchFamily="34" charset="0"/>
              </a:rPr>
              <a:t> </a:t>
            </a:r>
            <a:endParaRPr lang="de-DE">
              <a:latin typeface="Arial" panose="020B0604020202020204" pitchFamily="34" charset="0"/>
              <a:cs typeface="Arial" panose="020B0604020202020204" pitchFamily="34" charset="0"/>
            </a:endParaRPr>
          </a:p>
        </p:txBody>
      </p:sp>
      <p:sp>
        <p:nvSpPr>
          <p:cNvPr id="8" name="Titelplatzhalter 7">
            <a:extLst>
              <a:ext uri="{FF2B5EF4-FFF2-40B4-BE49-F238E27FC236}">
                <a16:creationId xmlns:a16="http://schemas.microsoft.com/office/drawing/2014/main" id="{7A08D9E4-0D5A-682C-B8C4-74B3FD4BBBDF}"/>
              </a:ext>
            </a:extLst>
          </p:cNvPr>
          <p:cNvSpPr>
            <a:spLocks noGrp="1"/>
          </p:cNvSpPr>
          <p:nvPr>
            <p:ph type="title"/>
          </p:nvPr>
        </p:nvSpPr>
        <p:spPr>
          <a:xfrm>
            <a:off x="503239" y="535913"/>
            <a:ext cx="11183936" cy="480453"/>
          </a:xfrm>
          <a:prstGeom prst="rect">
            <a:avLst/>
          </a:prstGeom>
        </p:spPr>
        <p:txBody>
          <a:bodyPr vert="horz" wrap="square" lIns="0" tIns="45720" rIns="91440" bIns="45720" rtlCol="0" anchor="t" anchorCtr="0">
            <a:spAutoFit/>
          </a:bodyPr>
          <a:lstStyle/>
          <a:p>
            <a:r>
              <a:rPr lang="de-DE" dirty="0"/>
              <a:t>Mastertitelformat bearbeiten</a:t>
            </a:r>
          </a:p>
        </p:txBody>
      </p:sp>
      <p:pic>
        <p:nvPicPr>
          <p:cNvPr id="2" name="Grafik 1">
            <a:extLst>
              <a:ext uri="{FF2B5EF4-FFF2-40B4-BE49-F238E27FC236}">
                <a16:creationId xmlns:a16="http://schemas.microsoft.com/office/drawing/2014/main" id="{E15F4179-8A11-C118-A69C-23F2E7F7CE30}"/>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10744200" y="197217"/>
            <a:ext cx="1123122" cy="1185430"/>
          </a:xfrm>
          <a:prstGeom prst="rect">
            <a:avLst/>
          </a:prstGeom>
        </p:spPr>
      </p:pic>
    </p:spTree>
    <p:extLst>
      <p:ext uri="{BB962C8B-B14F-4D97-AF65-F5344CB8AC3E}">
        <p14:creationId xmlns:p14="http://schemas.microsoft.com/office/powerpoint/2010/main" val="3179949363"/>
      </p:ext>
    </p:extLst>
  </p:cSld>
  <p:clrMap bg1="lt1" tx1="dk1" bg2="lt2" tx2="dk2" accent1="accent1" accent2="accent2" accent3="accent3" accent4="accent4" accent5="accent5" accent6="accent6" hlink="hlink" folHlink="folHlink"/>
  <p:sldLayoutIdLst>
    <p:sldLayoutId id="2147483671" r:id="rId1"/>
    <p:sldLayoutId id="2147483660" r:id="rId2"/>
    <p:sldLayoutId id="2147483719" r:id="rId3"/>
    <p:sldLayoutId id="2147483668" r:id="rId4"/>
    <p:sldLayoutId id="2147483722" r:id="rId5"/>
    <p:sldLayoutId id="2147483723" r:id="rId6"/>
    <p:sldLayoutId id="2147483725" r:id="rId7"/>
  </p:sldLayoutIdLst>
  <p:hf hdr="0"/>
  <p:txStyles>
    <p:titleStyle>
      <a:lvl1pPr algn="l" defTabSz="914400" rtl="0" eaLnBrk="1" latinLnBrk="0" hangingPunct="1">
        <a:lnSpc>
          <a:spcPct val="97000"/>
        </a:lnSpc>
        <a:spcBef>
          <a:spcPct val="0"/>
        </a:spcBef>
        <a:buNone/>
        <a:defRPr sz="2600" b="1" kern="1200">
          <a:solidFill>
            <a:schemeClr val="accent4"/>
          </a:solidFill>
          <a:latin typeface="+mj-lt"/>
          <a:ea typeface="+mj-ea"/>
          <a:cs typeface="+mj-cs"/>
        </a:defRPr>
      </a:lvl1pPr>
    </p:titleStyle>
    <p:body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1pPr>
      <a:lvl2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2pPr>
      <a:lvl3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3pPr>
      <a:lvl4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4pPr>
      <a:lvl5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5pPr>
      <a:lvl6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7" userDrawn="1">
          <p15:clr>
            <a:srgbClr val="F26B43"/>
          </p15:clr>
        </p15:guide>
        <p15:guide id="2" pos="7362" userDrawn="1">
          <p15:clr>
            <a:srgbClr val="F26B43"/>
          </p15:clr>
        </p15:guide>
        <p15:guide id="3" orient="horz" pos="391" userDrawn="1">
          <p15:clr>
            <a:srgbClr val="F26B43"/>
          </p15:clr>
        </p15:guide>
        <p15:guide id="4" orient="horz" pos="777" userDrawn="1">
          <p15:clr>
            <a:srgbClr val="F26B43"/>
          </p15:clr>
        </p15:guide>
        <p15:guide id="6" orient="horz" pos="3605" userDrawn="1">
          <p15:clr>
            <a:srgbClr val="F26B43"/>
          </p15:clr>
        </p15:guide>
        <p15:guide id="7" orient="horz" pos="3911" userDrawn="1">
          <p15:clr>
            <a:srgbClr val="F26B43"/>
          </p15:clr>
        </p15:guide>
        <p15:guide id="8" orient="horz" pos="55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0.svg"/></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E720007-B382-D04D-AF05-ADBC5612A5FE}"/>
              </a:ext>
            </a:extLst>
          </p:cNvPr>
          <p:cNvSpPr txBox="1"/>
          <p:nvPr/>
        </p:nvSpPr>
        <p:spPr>
          <a:xfrm>
            <a:off x="-643944" y="2962141"/>
            <a:ext cx="0" cy="0"/>
          </a:xfrm>
          <a:prstGeom prst="rect">
            <a:avLst/>
          </a:prstGeom>
          <a:noFill/>
        </p:spPr>
        <p:txBody>
          <a:bodyPr wrap="none" lIns="0" tIns="0" rIns="0" bIns="0" rtlCol="0">
            <a:noAutofit/>
          </a:bodyPr>
          <a:lstStyle/>
          <a:p>
            <a:pPr algn="l"/>
            <a:endParaRPr lang="de-DE"/>
          </a:p>
        </p:txBody>
      </p:sp>
      <p:sp>
        <p:nvSpPr>
          <p:cNvPr id="5" name="Textfeld 4">
            <a:extLst>
              <a:ext uri="{FF2B5EF4-FFF2-40B4-BE49-F238E27FC236}">
                <a16:creationId xmlns:a16="http://schemas.microsoft.com/office/drawing/2014/main" id="{D499D19C-1AB8-E449-A97D-9A64E9E27D2C}"/>
              </a:ext>
            </a:extLst>
          </p:cNvPr>
          <p:cNvSpPr txBox="1"/>
          <p:nvPr/>
        </p:nvSpPr>
        <p:spPr>
          <a:xfrm>
            <a:off x="6735097" y="2192594"/>
            <a:ext cx="0" cy="0"/>
          </a:xfrm>
          <a:prstGeom prst="rect">
            <a:avLst/>
          </a:prstGeom>
          <a:noFill/>
        </p:spPr>
        <p:txBody>
          <a:bodyPr wrap="none" lIns="0" tIns="0" rIns="0" bIns="0" rtlCol="0">
            <a:noAutofit/>
          </a:bodyPr>
          <a:lstStyle/>
          <a:p>
            <a:pPr algn="l"/>
            <a:endParaRPr lang="de-DE"/>
          </a:p>
        </p:txBody>
      </p:sp>
      <p:sp>
        <p:nvSpPr>
          <p:cNvPr id="6" name="Textfeld 5">
            <a:extLst>
              <a:ext uri="{FF2B5EF4-FFF2-40B4-BE49-F238E27FC236}">
                <a16:creationId xmlns:a16="http://schemas.microsoft.com/office/drawing/2014/main" id="{A0C23595-9A24-A343-869C-B3057EC54DDC}"/>
              </a:ext>
            </a:extLst>
          </p:cNvPr>
          <p:cNvSpPr txBox="1"/>
          <p:nvPr/>
        </p:nvSpPr>
        <p:spPr>
          <a:xfrm>
            <a:off x="5869858" y="6204155"/>
            <a:ext cx="0" cy="0"/>
          </a:xfrm>
          <a:prstGeom prst="rect">
            <a:avLst/>
          </a:prstGeom>
          <a:noFill/>
        </p:spPr>
        <p:txBody>
          <a:bodyPr wrap="none" lIns="0" tIns="0" rIns="0" bIns="0" rtlCol="0">
            <a:noAutofit/>
          </a:bodyPr>
          <a:lstStyle/>
          <a:p>
            <a:pPr algn="l"/>
            <a:endParaRPr lang="de-DE"/>
          </a:p>
        </p:txBody>
      </p:sp>
      <p:sp>
        <p:nvSpPr>
          <p:cNvPr id="7" name="Textfeld 6">
            <a:extLst>
              <a:ext uri="{FF2B5EF4-FFF2-40B4-BE49-F238E27FC236}">
                <a16:creationId xmlns:a16="http://schemas.microsoft.com/office/drawing/2014/main" id="{2CCE7937-4877-8F45-8359-D897A73209C3}"/>
              </a:ext>
            </a:extLst>
          </p:cNvPr>
          <p:cNvSpPr txBox="1"/>
          <p:nvPr/>
        </p:nvSpPr>
        <p:spPr>
          <a:xfrm>
            <a:off x="5392271" y="309282"/>
            <a:ext cx="0" cy="0"/>
          </a:xfrm>
          <a:prstGeom prst="rect">
            <a:avLst/>
          </a:prstGeom>
          <a:noFill/>
        </p:spPr>
        <p:txBody>
          <a:bodyPr wrap="none" lIns="0" tIns="0" rIns="0" bIns="0" rtlCol="0">
            <a:noAutofit/>
          </a:bodyPr>
          <a:lstStyle/>
          <a:p>
            <a:pPr algn="l"/>
            <a:endParaRPr lang="de-DE"/>
          </a:p>
        </p:txBody>
      </p:sp>
      <p:sp>
        <p:nvSpPr>
          <p:cNvPr id="3" name="Untertitel 7">
            <a:extLst>
              <a:ext uri="{FF2B5EF4-FFF2-40B4-BE49-F238E27FC236}">
                <a16:creationId xmlns:a16="http://schemas.microsoft.com/office/drawing/2014/main" id="{7E0067B2-FB3F-4B69-1A71-7CEE0FEBD583}"/>
              </a:ext>
            </a:extLst>
          </p:cNvPr>
          <p:cNvSpPr txBox="1">
            <a:spLocks/>
          </p:cNvSpPr>
          <p:nvPr/>
        </p:nvSpPr>
        <p:spPr>
          <a:xfrm>
            <a:off x="1050556" y="2423334"/>
            <a:ext cx="7768128" cy="448794"/>
          </a:xfrm>
          <a:prstGeom prst="rect">
            <a:avLst/>
          </a:prstGeom>
        </p:spPr>
        <p:txBody>
          <a:bodyPr vert="horz" lIns="0" tIns="0" rIns="0" bIns="0" rtlCol="0" anchor="t" anchorCtr="0">
            <a:noAutofit/>
          </a:bodyPr>
          <a:lstStyle>
            <a:lvl1pPr marL="0" indent="0" algn="l" defTabSz="914400" rtl="0" eaLnBrk="1" latinLnBrk="0" hangingPunct="1">
              <a:lnSpc>
                <a:spcPct val="114000"/>
              </a:lnSpc>
              <a:spcBef>
                <a:spcPts val="0"/>
              </a:spcBef>
              <a:spcAft>
                <a:spcPts val="0"/>
              </a:spcAft>
              <a:buFontTx/>
              <a:buNone/>
              <a:defRPr sz="1900" b="1" kern="1200">
                <a:solidFill>
                  <a:schemeClr val="bg1"/>
                </a:solidFill>
                <a:latin typeface="+mn-lt"/>
                <a:ea typeface="+mn-ea"/>
                <a:cs typeface="+mn-cs"/>
              </a:defRPr>
            </a:lvl1pPr>
            <a:lvl2pPr marL="457200" indent="0" algn="ctr" defTabSz="914400" rtl="0" eaLnBrk="1" latinLnBrk="0" hangingPunct="1">
              <a:lnSpc>
                <a:spcPct val="113000"/>
              </a:lnSpc>
              <a:spcBef>
                <a:spcPts val="0"/>
              </a:spcBef>
              <a:spcAft>
                <a:spcPts val="1150"/>
              </a:spcAft>
              <a:buFontTx/>
              <a:buNone/>
              <a:defRPr sz="2000" kern="1200">
                <a:solidFill>
                  <a:schemeClr val="accent1"/>
                </a:solidFill>
                <a:latin typeface="+mn-lt"/>
                <a:ea typeface="+mn-ea"/>
                <a:cs typeface="+mn-cs"/>
              </a:defRPr>
            </a:lvl2pPr>
            <a:lvl3pPr marL="914400" indent="0" algn="ctr" defTabSz="914400" rtl="0" eaLnBrk="1" latinLnBrk="0" hangingPunct="1">
              <a:lnSpc>
                <a:spcPct val="113000"/>
              </a:lnSpc>
              <a:spcBef>
                <a:spcPts val="0"/>
              </a:spcBef>
              <a:spcAft>
                <a:spcPts val="1150"/>
              </a:spcAft>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113000"/>
              </a:lnSpc>
              <a:spcBef>
                <a:spcPts val="0"/>
              </a:spcBef>
              <a:spcAft>
                <a:spcPts val="950"/>
              </a:spcAft>
              <a:buFontTx/>
              <a:buNone/>
              <a:defRPr sz="1600" kern="1200">
                <a:solidFill>
                  <a:schemeClr val="accent1"/>
                </a:solidFill>
                <a:latin typeface="+mn-lt"/>
                <a:ea typeface="+mn-ea"/>
                <a:cs typeface="+mn-cs"/>
              </a:defRPr>
            </a:lvl4pPr>
            <a:lvl5pPr marL="1828800" indent="0" algn="ctr" defTabSz="914400" rtl="0" eaLnBrk="1" latinLnBrk="0" hangingPunct="1">
              <a:lnSpc>
                <a:spcPct val="113000"/>
              </a:lnSpc>
              <a:spcBef>
                <a:spcPts val="0"/>
              </a:spcBef>
              <a:spcAft>
                <a:spcPts val="950"/>
              </a:spcAft>
              <a:buFont typeface="Arial" panose="020B0604020202020204" pitchFamily="34" charset="0"/>
              <a:buNone/>
              <a:defRPr sz="1600" kern="1200">
                <a:solidFill>
                  <a:schemeClr val="accent1"/>
                </a:solidFill>
                <a:latin typeface="+mn-lt"/>
                <a:ea typeface="+mn-ea"/>
                <a:cs typeface="+mn-cs"/>
              </a:defRPr>
            </a:lvl5pPr>
            <a:lvl6pPr marL="2286000" indent="0" algn="ctr" defTabSz="914400" rtl="0" eaLnBrk="1" latinLnBrk="0" hangingPunct="1">
              <a:lnSpc>
                <a:spcPct val="113000"/>
              </a:lnSpc>
              <a:spcBef>
                <a:spcPts val="0"/>
              </a:spcBef>
              <a:spcAft>
                <a:spcPts val="800"/>
              </a:spcAft>
              <a:buFontTx/>
              <a:buNone/>
              <a:defRPr sz="1600" kern="1200">
                <a:solidFill>
                  <a:schemeClr val="accent1"/>
                </a:solidFill>
                <a:latin typeface="+mn-lt"/>
                <a:ea typeface="+mn-ea"/>
                <a:cs typeface="+mn-cs"/>
              </a:defRPr>
            </a:lvl6pPr>
            <a:lvl7pPr marL="2743200" indent="0" algn="ctr" defTabSz="914400" rtl="0" eaLnBrk="1" latinLnBrk="0" hangingPunct="1">
              <a:lnSpc>
                <a:spcPct val="113000"/>
              </a:lnSpc>
              <a:spcBef>
                <a:spcPts val="0"/>
              </a:spcBef>
              <a:spcAft>
                <a:spcPts val="800"/>
              </a:spcAft>
              <a:buFont typeface="Arial" panose="020B0604020202020204" pitchFamily="34" charset="0"/>
              <a:buNone/>
              <a:defRPr sz="1600" kern="1200">
                <a:solidFill>
                  <a:schemeClr val="accent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de-DE" dirty="0"/>
          </a:p>
        </p:txBody>
      </p:sp>
      <p:sp>
        <p:nvSpPr>
          <p:cNvPr id="10" name="Textfeld 9">
            <a:extLst>
              <a:ext uri="{FF2B5EF4-FFF2-40B4-BE49-F238E27FC236}">
                <a16:creationId xmlns:a16="http://schemas.microsoft.com/office/drawing/2014/main" id="{2ECE8E5D-0F1A-AF09-88AB-2F8014D74805}"/>
              </a:ext>
            </a:extLst>
          </p:cNvPr>
          <p:cNvSpPr txBox="1"/>
          <p:nvPr/>
        </p:nvSpPr>
        <p:spPr>
          <a:xfrm>
            <a:off x="1084963" y="2212485"/>
            <a:ext cx="3588637" cy="646331"/>
          </a:xfrm>
          <a:prstGeom prst="rect">
            <a:avLst/>
          </a:prstGeom>
          <a:noFill/>
        </p:spPr>
        <p:txBody>
          <a:bodyPr wrap="square" lIns="0" tIns="45720" rIns="0" bIns="45720" anchor="t">
            <a:spAutoFit/>
          </a:bodyPr>
          <a:lstStyle/>
          <a:p>
            <a:r>
              <a:rPr lang="en-GB" sz="1800" i="1" kern="100" dirty="0">
                <a:solidFill>
                  <a:schemeClr val="bg1"/>
                </a:solidFill>
                <a:latin typeface="Calibri"/>
                <a:ea typeface="Calibri" panose="020F0502020204030204" pitchFamily="34" charset="0"/>
                <a:cs typeface="Times New Roman"/>
              </a:rPr>
              <a:t>Date, Place</a:t>
            </a:r>
            <a:br>
              <a:rPr lang="en-GB" sz="1800" i="1" kern="100" dirty="0">
                <a:solidFill>
                  <a:schemeClr val="bg1"/>
                </a:solidFill>
                <a:latin typeface="Calibri"/>
                <a:ea typeface="Calibri" panose="020F0502020204030204" pitchFamily="34" charset="0"/>
                <a:cs typeface="Times New Roman"/>
              </a:rPr>
            </a:br>
            <a:r>
              <a:rPr lang="en-GB" sz="1800" i="1" kern="100" dirty="0">
                <a:solidFill>
                  <a:schemeClr val="bg1"/>
                </a:solidFill>
                <a:latin typeface="Calibri"/>
                <a:ea typeface="Calibri" panose="020F0502020204030204" pitchFamily="34" charset="0"/>
                <a:cs typeface="Times New Roman"/>
              </a:rPr>
              <a:t>Speaker</a:t>
            </a:r>
            <a:endParaRPr lang="en-US" i="1" dirty="0">
              <a:solidFill>
                <a:schemeClr val="bg1"/>
              </a:solidFill>
              <a:latin typeface="Calibri"/>
              <a:cs typeface="Times New Roman"/>
            </a:endParaRPr>
          </a:p>
        </p:txBody>
      </p:sp>
      <p:sp>
        <p:nvSpPr>
          <p:cNvPr id="16" name="Title 1">
            <a:extLst>
              <a:ext uri="{FF2B5EF4-FFF2-40B4-BE49-F238E27FC236}">
                <a16:creationId xmlns:a16="http://schemas.microsoft.com/office/drawing/2014/main" id="{437A154F-91A3-73BB-1214-CC6E92B31BCB}"/>
              </a:ext>
            </a:extLst>
          </p:cNvPr>
          <p:cNvSpPr>
            <a:spLocks noGrp="1"/>
          </p:cNvSpPr>
          <p:nvPr>
            <p:ph type="ctrTitle"/>
          </p:nvPr>
        </p:nvSpPr>
        <p:spPr>
          <a:xfrm>
            <a:off x="1084963" y="665882"/>
            <a:ext cx="5731473" cy="1205779"/>
          </a:xfrm>
        </p:spPr>
        <p:txBody>
          <a:bodyPr/>
          <a:lstStyle/>
          <a:p>
            <a:r>
              <a:rPr lang="en-GB" sz="3600" kern="100" dirty="0">
                <a:effectLst/>
                <a:latin typeface="Arial" panose="020B0604020202020204" pitchFamily="34" charset="0"/>
                <a:ea typeface="Calibri" panose="020F0502020204030204" pitchFamily="34" charset="0"/>
                <a:cs typeface="Times New Roman" panose="02020603050405020304" pitchFamily="18" charset="0"/>
              </a:rPr>
              <a:t>Deep Dive: Gender </a:t>
            </a:r>
            <a:br>
              <a:rPr lang="en-GB" sz="3600" kern="100" dirty="0">
                <a:effectLst/>
                <a:latin typeface="Arial" panose="020B0604020202020204" pitchFamily="34" charset="0"/>
                <a:ea typeface="Calibri" panose="020F0502020204030204" pitchFamily="34" charset="0"/>
                <a:cs typeface="Times New Roman" panose="02020603050405020304" pitchFamily="18" charset="0"/>
              </a:rPr>
            </a:br>
            <a:r>
              <a:rPr lang="en-GB" sz="3600" kern="100" dirty="0">
                <a:effectLst/>
                <a:latin typeface="Arial" panose="020B0604020202020204" pitchFamily="34" charset="0"/>
                <a:ea typeface="Calibri" panose="020F0502020204030204" pitchFamily="34" charset="0"/>
                <a:cs typeface="Times New Roman" panose="02020603050405020304" pitchFamily="18" charset="0"/>
              </a:rPr>
              <a:t>in the Platform Economy</a:t>
            </a:r>
          </a:p>
        </p:txBody>
      </p:sp>
      <p:sp>
        <p:nvSpPr>
          <p:cNvPr id="17" name="Grafik 6">
            <a:extLst>
              <a:ext uri="{FF2B5EF4-FFF2-40B4-BE49-F238E27FC236}">
                <a16:creationId xmlns:a16="http://schemas.microsoft.com/office/drawing/2014/main" id="{67C51DD3-92EF-4C02-D267-ED138BB31399}"/>
              </a:ext>
            </a:extLst>
          </p:cNvPr>
          <p:cNvSpPr>
            <a:spLocks noChangeAspect="1"/>
          </p:cNvSpPr>
          <p:nvPr/>
        </p:nvSpPr>
        <p:spPr>
          <a:xfrm>
            <a:off x="505682" y="272225"/>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18" name="Grafik 6">
            <a:extLst>
              <a:ext uri="{FF2B5EF4-FFF2-40B4-BE49-F238E27FC236}">
                <a16:creationId xmlns:a16="http://schemas.microsoft.com/office/drawing/2014/main" id="{28F17C2E-CEB2-E9B2-C71F-5C301CBBBFD4}"/>
              </a:ext>
            </a:extLst>
          </p:cNvPr>
          <p:cNvSpPr>
            <a:spLocks noChangeAspect="1"/>
          </p:cNvSpPr>
          <p:nvPr/>
        </p:nvSpPr>
        <p:spPr>
          <a:xfrm rot="10800000">
            <a:off x="6203156" y="959685"/>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Tree>
    <p:extLst>
      <p:ext uri="{BB962C8B-B14F-4D97-AF65-F5344CB8AC3E}">
        <p14:creationId xmlns:p14="http://schemas.microsoft.com/office/powerpoint/2010/main" val="175464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a:off x="4299834" y="2919374"/>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Gender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10</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
        <p:nvSpPr>
          <p:cNvPr id="6" name="Grafik 6">
            <a:extLst>
              <a:ext uri="{FF2B5EF4-FFF2-40B4-BE49-F238E27FC236}">
                <a16:creationId xmlns:a16="http://schemas.microsoft.com/office/drawing/2014/main" id="{194D8236-6B4E-16D1-6FCF-28CC3E14E4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7" name="Titel 1">
            <a:extLst>
              <a:ext uri="{FF2B5EF4-FFF2-40B4-BE49-F238E27FC236}">
                <a16:creationId xmlns:a16="http://schemas.microsoft.com/office/drawing/2014/main" id="{DBD1B0B1-1935-63C3-480C-2FF3A8A9A78B}"/>
              </a:ext>
            </a:extLst>
          </p:cNvPr>
          <p:cNvSpPr txBox="1">
            <a:spLocks/>
          </p:cNvSpPr>
          <p:nvPr/>
        </p:nvSpPr>
        <p:spPr>
          <a:xfrm>
            <a:off x="1009649" y="438681"/>
            <a:ext cx="8338338" cy="1883593"/>
          </a:xfrm>
          <a:prstGeom prst="rect">
            <a:avLst/>
          </a:prstGeom>
        </p:spPr>
        <p:txBody>
          <a:bodyPr vert="horz" wrap="square" lIns="0" tIns="45720" rIns="91440" bIns="45720" rtlCol="0" anchor="ctr" anchorCtr="0">
            <a:spAutoFit/>
          </a:bodyPr>
          <a:lstStyle>
            <a:lvl1pPr algn="l" defTabSz="914400" rtl="0" eaLnBrk="1" latinLnBrk="0" hangingPunct="1">
              <a:lnSpc>
                <a:spcPct val="97000"/>
              </a:lnSpc>
              <a:spcBef>
                <a:spcPct val="0"/>
              </a:spcBef>
              <a:buNone/>
              <a:defRPr sz="2600" b="1" kern="1200">
                <a:solidFill>
                  <a:schemeClr val="accent4"/>
                </a:solidFill>
                <a:latin typeface="+mj-lt"/>
                <a:ea typeface="+mj-ea"/>
                <a:cs typeface="+mj-cs"/>
              </a:defRPr>
            </a:lvl1pPr>
          </a:lstStyle>
          <a:p>
            <a:r>
              <a:rPr lang="en-GB" sz="4000" dirty="0">
                <a:solidFill>
                  <a:schemeClr val="bg1"/>
                </a:solidFill>
                <a:latin typeface="Arial" panose="020B0604020202020204" pitchFamily="34" charset="0"/>
              </a:rPr>
              <a:t>Part 2: Gender-Based Policy to Improve Women’s Position in the Platform Economy</a:t>
            </a:r>
          </a:p>
        </p:txBody>
      </p:sp>
      <p:sp>
        <p:nvSpPr>
          <p:cNvPr id="8" name="Grafik 6">
            <a:extLst>
              <a:ext uri="{FF2B5EF4-FFF2-40B4-BE49-F238E27FC236}">
                <a16:creationId xmlns:a16="http://schemas.microsoft.com/office/drawing/2014/main" id="{F0A87BE9-7EE6-985A-A395-5C56CB93036A}"/>
              </a:ext>
            </a:extLst>
          </p:cNvPr>
          <p:cNvSpPr>
            <a:spLocks noChangeAspect="1"/>
          </p:cNvSpPr>
          <p:nvPr/>
        </p:nvSpPr>
        <p:spPr>
          <a:xfrm rot="10800000">
            <a:off x="8519988" y="1561583"/>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Tree>
    <p:extLst>
      <p:ext uri="{BB962C8B-B14F-4D97-AF65-F5344CB8AC3E}">
        <p14:creationId xmlns:p14="http://schemas.microsoft.com/office/powerpoint/2010/main" val="4008442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11</a:t>
            </a:fld>
            <a:endParaRPr lang="de-DE"/>
          </a:p>
        </p:txBody>
      </p:sp>
      <p:grpSp>
        <p:nvGrpSpPr>
          <p:cNvPr id="6" name="Gruppieren 5">
            <a:extLst>
              <a:ext uri="{FF2B5EF4-FFF2-40B4-BE49-F238E27FC236}">
                <a16:creationId xmlns:a16="http://schemas.microsoft.com/office/drawing/2014/main" id="{9943EC15-7CE7-7424-7CC9-FB5C0BEC7728}"/>
              </a:ext>
            </a:extLst>
          </p:cNvPr>
          <p:cNvGrpSpPr/>
          <p:nvPr/>
        </p:nvGrpSpPr>
        <p:grpSpPr>
          <a:xfrm>
            <a:off x="3360472" y="1431779"/>
            <a:ext cx="5471057" cy="1371550"/>
            <a:chOff x="2594019" y="1454542"/>
            <a:chExt cx="5471057" cy="1371550"/>
          </a:xfrm>
        </p:grpSpPr>
        <p:sp>
          <p:nvSpPr>
            <p:cNvPr id="11" name="TextBox 4">
              <a:extLst>
                <a:ext uri="{FF2B5EF4-FFF2-40B4-BE49-F238E27FC236}">
                  <a16:creationId xmlns:a16="http://schemas.microsoft.com/office/drawing/2014/main" id="{781716D9-404F-2A6E-A288-0C5A8BD3F356}"/>
                </a:ext>
              </a:extLst>
            </p:cNvPr>
            <p:cNvSpPr txBox="1"/>
            <p:nvPr/>
          </p:nvSpPr>
          <p:spPr>
            <a:xfrm>
              <a:off x="3083349" y="1840713"/>
              <a:ext cx="4638666" cy="644357"/>
            </a:xfrm>
            <a:prstGeom prst="rect">
              <a:avLst/>
            </a:prstGeom>
            <a:noFill/>
          </p:spPr>
          <p:txBody>
            <a:bodyPr wrap="square" lIns="0" tIns="0" rIns="0" bIns="0" rtlCol="0">
              <a:noAutofit/>
            </a:bodyPr>
            <a:lstStyle/>
            <a:p>
              <a:r>
                <a:rPr lang="en-GB" sz="3600" b="1" dirty="0">
                  <a:solidFill>
                    <a:schemeClr val="accent1"/>
                  </a:solidFill>
                  <a:latin typeface="Arial" panose="020B0604020202020204" pitchFamily="34" charset="0"/>
                  <a:cs typeface="Arial" panose="020B0604020202020204" pitchFamily="34" charset="0"/>
                </a:rPr>
                <a:t>Gender-Based Policy</a:t>
              </a:r>
            </a:p>
          </p:txBody>
        </p:sp>
        <p:sp>
          <p:nvSpPr>
            <p:cNvPr id="12" name="Grafik 6">
              <a:extLst>
                <a:ext uri="{FF2B5EF4-FFF2-40B4-BE49-F238E27FC236}">
                  <a16:creationId xmlns:a16="http://schemas.microsoft.com/office/drawing/2014/main" id="{F6F813D0-E9D4-12A6-2647-ECA8406B36E6}"/>
                </a:ext>
              </a:extLst>
            </p:cNvPr>
            <p:cNvSpPr>
              <a:spLocks noChangeAspect="1"/>
            </p:cNvSpPr>
            <p:nvPr/>
          </p:nvSpPr>
          <p:spPr>
            <a:xfrm rot="10800000">
              <a:off x="7235520" y="1573292"/>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0" name="Grafik 6">
              <a:extLst>
                <a:ext uri="{FF2B5EF4-FFF2-40B4-BE49-F238E27FC236}">
                  <a16:creationId xmlns:a16="http://schemas.microsoft.com/office/drawing/2014/main" id="{9E8D4B9F-5286-FDB0-FDD9-91EDAC09ACDC}"/>
                </a:ext>
              </a:extLst>
            </p:cNvPr>
            <p:cNvSpPr>
              <a:spLocks noChangeAspect="1"/>
            </p:cNvSpPr>
            <p:nvPr/>
          </p:nvSpPr>
          <p:spPr>
            <a:xfrm>
              <a:off x="2594019" y="1454542"/>
              <a:ext cx="829556" cy="125280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grpSp>
      <p:sp>
        <p:nvSpPr>
          <p:cNvPr id="21" name="Titel 1">
            <a:extLst>
              <a:ext uri="{FF2B5EF4-FFF2-40B4-BE49-F238E27FC236}">
                <a16:creationId xmlns:a16="http://schemas.microsoft.com/office/drawing/2014/main" id="{708BE965-0271-B42C-00C6-B1420906B44B}"/>
              </a:ext>
            </a:extLst>
          </p:cNvPr>
          <p:cNvSpPr txBox="1">
            <a:spLocks/>
          </p:cNvSpPr>
          <p:nvPr/>
        </p:nvSpPr>
        <p:spPr>
          <a:xfrm>
            <a:off x="2046515" y="3584738"/>
            <a:ext cx="8784772" cy="2228233"/>
          </a:xfrm>
          <a:prstGeom prst="rect">
            <a:avLst/>
          </a:prstGeom>
        </p:spPr>
        <p:txBody>
          <a:bodyPr lIns="91440" tIns="45720" rIns="91440" bIns="45720" anchor="t"/>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r>
              <a:rPr lang="en-GB" sz="2400" dirty="0">
                <a:latin typeface="Arial" panose="020B0604020202020204" pitchFamily="34" charset="0"/>
                <a:ea typeface="+mn-ea"/>
                <a:cs typeface="Arial"/>
              </a:rPr>
              <a:t>Regulation is essential</a:t>
            </a:r>
          </a:p>
          <a:p>
            <a:endParaRPr lang="en-GB" sz="2400" dirty="0">
              <a:latin typeface="Arial" panose="020B0604020202020204" pitchFamily="34" charset="0"/>
              <a:ea typeface="+mn-ea"/>
              <a:cs typeface="Arial"/>
            </a:endParaRPr>
          </a:p>
          <a:p>
            <a:r>
              <a:rPr lang="en-GB" sz="2400" dirty="0">
                <a:latin typeface="Arial" panose="020B0604020202020204" pitchFamily="34" charset="0"/>
                <a:ea typeface="+mn-ea"/>
                <a:cs typeface="Arial"/>
              </a:rPr>
              <a:t>Classification is the first step</a:t>
            </a:r>
          </a:p>
          <a:p>
            <a:endParaRPr lang="en-GB" sz="2400" dirty="0">
              <a:latin typeface="Arial" panose="020B0604020202020204" pitchFamily="34" charset="0"/>
              <a:ea typeface="+mn-ea"/>
              <a:cs typeface="Arial"/>
            </a:endParaRPr>
          </a:p>
          <a:p>
            <a:r>
              <a:rPr lang="en-GB" sz="2400" dirty="0">
                <a:latin typeface="Arial" panose="020B0604020202020204" pitchFamily="34" charset="0"/>
                <a:ea typeface="+mn-ea"/>
                <a:cs typeface="Arial"/>
              </a:rPr>
              <a:t>Allies have an important role to play</a:t>
            </a:r>
          </a:p>
        </p:txBody>
      </p:sp>
      <p:grpSp>
        <p:nvGrpSpPr>
          <p:cNvPr id="22" name="Group 12">
            <a:extLst>
              <a:ext uri="{FF2B5EF4-FFF2-40B4-BE49-F238E27FC236}">
                <a16:creationId xmlns:a16="http://schemas.microsoft.com/office/drawing/2014/main" id="{956354D4-43C9-F08C-A084-28CE93C53641}"/>
              </a:ext>
            </a:extLst>
          </p:cNvPr>
          <p:cNvGrpSpPr/>
          <p:nvPr/>
        </p:nvGrpSpPr>
        <p:grpSpPr>
          <a:xfrm>
            <a:off x="503238" y="3508536"/>
            <a:ext cx="1045993" cy="658361"/>
            <a:chOff x="665223" y="3102185"/>
            <a:chExt cx="1045993" cy="658361"/>
          </a:xfrm>
        </p:grpSpPr>
        <p:pic>
          <p:nvPicPr>
            <p:cNvPr id="23" name="Grafik 9">
              <a:extLst>
                <a:ext uri="{FF2B5EF4-FFF2-40B4-BE49-F238E27FC236}">
                  <a16:creationId xmlns:a16="http://schemas.microsoft.com/office/drawing/2014/main" id="{E77210CD-BA54-122B-59A9-71827B449591}"/>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24" name="Grafik 21">
              <a:extLst>
                <a:ext uri="{FF2B5EF4-FFF2-40B4-BE49-F238E27FC236}">
                  <a16:creationId xmlns:a16="http://schemas.microsoft.com/office/drawing/2014/main" id="{C3379136-C8E0-C307-0A95-658D768E78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25" name="Grafik 22">
              <a:extLst>
                <a:ext uri="{FF2B5EF4-FFF2-40B4-BE49-F238E27FC236}">
                  <a16:creationId xmlns:a16="http://schemas.microsoft.com/office/drawing/2014/main" id="{4C67C6C7-6531-5F3C-FAC5-822121E3DE87}"/>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26" name="Grafik 23">
              <a:extLst>
                <a:ext uri="{FF2B5EF4-FFF2-40B4-BE49-F238E27FC236}">
                  <a16:creationId xmlns:a16="http://schemas.microsoft.com/office/drawing/2014/main" id="{494EBCE5-3A44-EF83-4844-1AAD34B79F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27" name="Textfeld 26">
            <a:extLst>
              <a:ext uri="{FF2B5EF4-FFF2-40B4-BE49-F238E27FC236}">
                <a16:creationId xmlns:a16="http://schemas.microsoft.com/office/drawing/2014/main" id="{48782975-85BD-1862-D3FD-882374FDAF94}"/>
              </a:ext>
            </a:extLst>
          </p:cNvPr>
          <p:cNvSpPr txBox="1"/>
          <p:nvPr/>
        </p:nvSpPr>
        <p:spPr>
          <a:xfrm>
            <a:off x="6080166" y="4750130"/>
            <a:ext cx="0" cy="0"/>
          </a:xfrm>
          <a:prstGeom prst="rect">
            <a:avLst/>
          </a:prstGeom>
          <a:noFill/>
        </p:spPr>
        <p:txBody>
          <a:bodyPr wrap="none" lIns="0" tIns="0" rIns="0" bIns="0" rtlCol="0">
            <a:noAutofit/>
          </a:bodyPr>
          <a:lstStyle/>
          <a:p>
            <a:pPr algn="l"/>
            <a:endParaRPr lang="en-GB" dirty="0"/>
          </a:p>
        </p:txBody>
      </p:sp>
      <p:sp>
        <p:nvSpPr>
          <p:cNvPr id="29" name="Textfeld 28">
            <a:extLst>
              <a:ext uri="{FF2B5EF4-FFF2-40B4-BE49-F238E27FC236}">
                <a16:creationId xmlns:a16="http://schemas.microsoft.com/office/drawing/2014/main" id="{12BDF34A-96EF-A767-6C55-34A207D9AD81}"/>
              </a:ext>
            </a:extLst>
          </p:cNvPr>
          <p:cNvSpPr txBox="1"/>
          <p:nvPr/>
        </p:nvSpPr>
        <p:spPr>
          <a:xfrm>
            <a:off x="6215743" y="4691743"/>
            <a:ext cx="0" cy="0"/>
          </a:xfrm>
          <a:prstGeom prst="rect">
            <a:avLst/>
          </a:prstGeom>
          <a:noFill/>
        </p:spPr>
        <p:txBody>
          <a:bodyPr wrap="none" lIns="0" tIns="0" rIns="0" bIns="0" rtlCol="0">
            <a:noAutofit/>
          </a:bodyPr>
          <a:lstStyle/>
          <a:p>
            <a:pPr algn="l"/>
            <a:endParaRPr lang="en-GB" dirty="0"/>
          </a:p>
        </p:txBody>
      </p:sp>
    </p:spTree>
    <p:extLst>
      <p:ext uri="{BB962C8B-B14F-4D97-AF65-F5344CB8AC3E}">
        <p14:creationId xmlns:p14="http://schemas.microsoft.com/office/powerpoint/2010/main" val="190575658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Learn - Gender-based Regulation</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12</a:t>
            </a:fld>
            <a:endParaRPr lang="de-DE"/>
          </a:p>
        </p:txBody>
      </p:sp>
      <p:grpSp>
        <p:nvGrpSpPr>
          <p:cNvPr id="20" name="Group 16">
            <a:extLst>
              <a:ext uri="{FF2B5EF4-FFF2-40B4-BE49-F238E27FC236}">
                <a16:creationId xmlns:a16="http://schemas.microsoft.com/office/drawing/2014/main" id="{252C3249-6A13-88CC-89C4-81980B68D0C0}"/>
              </a:ext>
            </a:extLst>
          </p:cNvPr>
          <p:cNvGrpSpPr/>
          <p:nvPr/>
        </p:nvGrpSpPr>
        <p:grpSpPr>
          <a:xfrm>
            <a:off x="6920213" y="1506298"/>
            <a:ext cx="4438434" cy="3928169"/>
            <a:chOff x="6729670" y="3280272"/>
            <a:chExt cx="4854504" cy="3684687"/>
          </a:xfrm>
        </p:grpSpPr>
        <p:sp>
          <p:nvSpPr>
            <p:cNvPr id="21" name="Rechteck 22">
              <a:extLst>
                <a:ext uri="{FF2B5EF4-FFF2-40B4-BE49-F238E27FC236}">
                  <a16:creationId xmlns:a16="http://schemas.microsoft.com/office/drawing/2014/main" id="{AAFFCECA-3603-496F-95A3-7590AA73CDC9}"/>
                </a:ext>
              </a:extLst>
            </p:cNvPr>
            <p:cNvSpPr/>
            <p:nvPr/>
          </p:nvSpPr>
          <p:spPr>
            <a:xfrm>
              <a:off x="7114800" y="3280272"/>
              <a:ext cx="4469374" cy="3684687"/>
            </a:xfrm>
            <a:prstGeom prst="rect">
              <a:avLst/>
            </a:prstGeom>
            <a:solidFill>
              <a:srgbClr val="7030A0">
                <a:alpha val="5275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08000" rIns="288000" bIns="108000" rtlCol="0" anchor="ctr"/>
            <a:lstStyle/>
            <a:p>
              <a:pPr algn="ctr"/>
              <a:r>
                <a:rPr lang="en-GB" sz="2000" b="1" i="1" dirty="0">
                  <a:solidFill>
                    <a:srgbClr val="0A0050"/>
                  </a:solidFill>
                  <a:ea typeface="+mj-ea"/>
                  <a:cs typeface="Arial" panose="020B0604020202020204" pitchFamily="34" charset="0"/>
                </a:rPr>
                <a:t>Gender-based regulation and legislation </a:t>
              </a:r>
              <a:r>
                <a:rPr lang="en-GB" sz="2000" i="1" dirty="0">
                  <a:solidFill>
                    <a:srgbClr val="0A0050"/>
                  </a:solidFill>
                  <a:ea typeface="+mj-ea"/>
                  <a:cs typeface="Arial" panose="020B0604020202020204" pitchFamily="34" charset="0"/>
                </a:rPr>
                <a:t>can improve women’s position and experience of working in the gig economy. This requires addressing women’s unequal access to and participation in gig work, ensuring women gain equal benefits from gig work, and enabling women’s economic empowerment</a:t>
              </a:r>
              <a:endParaRPr lang="de-DE" dirty="0"/>
            </a:p>
          </p:txBody>
        </p:sp>
        <p:sp>
          <p:nvSpPr>
            <p:cNvPr id="22" name="Titel 1">
              <a:extLst>
                <a:ext uri="{FF2B5EF4-FFF2-40B4-BE49-F238E27FC236}">
                  <a16:creationId xmlns:a16="http://schemas.microsoft.com/office/drawing/2014/main" id="{90D3721F-C78A-AED3-E416-4D941270F789}"/>
                </a:ext>
              </a:extLst>
            </p:cNvPr>
            <p:cNvSpPr txBox="1">
              <a:spLocks/>
            </p:cNvSpPr>
            <p:nvPr/>
          </p:nvSpPr>
          <p:spPr>
            <a:xfrm>
              <a:off x="6729670" y="3640014"/>
              <a:ext cx="4469373" cy="2381364"/>
            </a:xfrm>
            <a:prstGeom prst="rect">
              <a:avLst/>
            </a:prstGeom>
          </p:spPr>
          <p:txBody>
            <a:bodyPr/>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gn="l" rtl="0" eaLnBrk="1" fontAlgn="t" latinLnBrk="0" hangingPunct="1">
                <a:lnSpc>
                  <a:spcPct val="107000"/>
                </a:lnSpc>
                <a:spcBef>
                  <a:spcPts val="0"/>
                </a:spcBef>
                <a:spcAft>
                  <a:spcPts val="800"/>
                </a:spcAft>
              </a:pPr>
              <a:endParaRPr lang="en-GB" sz="1800" b="0" i="0" u="none" strike="noStrike" dirty="0">
                <a:effectLst/>
                <a:latin typeface="+mn-lt"/>
              </a:endParaRPr>
            </a:p>
          </p:txBody>
        </p:sp>
      </p:grpSp>
      <p:sp>
        <p:nvSpPr>
          <p:cNvPr id="37" name="Content Placeholder 2">
            <a:extLst>
              <a:ext uri="{FF2B5EF4-FFF2-40B4-BE49-F238E27FC236}">
                <a16:creationId xmlns:a16="http://schemas.microsoft.com/office/drawing/2014/main" id="{C6158F40-089E-4107-F817-CE6C90521F68}"/>
              </a:ext>
            </a:extLst>
          </p:cNvPr>
          <p:cNvSpPr txBox="1">
            <a:spLocks/>
          </p:cNvSpPr>
          <p:nvPr/>
        </p:nvSpPr>
        <p:spPr>
          <a:xfrm>
            <a:off x="503239" y="1541390"/>
            <a:ext cx="6416974" cy="4181548"/>
          </a:xfrm>
          <a:prstGeom prst="rect">
            <a:avLst/>
          </a:prstGeom>
        </p:spPr>
        <p:txBody>
          <a:bodyPr lIns="0" tIns="45720" rIns="91440" bIns="45720" anchor="t">
            <a:normAutofit fontScale="77500" lnSpcReduction="20000"/>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Mobility laws</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Protections against workplace discrimination and harassment</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Measures and regulation improving women’s pay</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Measures for parenthood</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Equal entitlement for pension benefits, social protection and health insurance</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Legislation to ensure women’s equal access to assets</a:t>
            </a:r>
          </a:p>
          <a:p>
            <a:pPr marL="342900" lvl="1" indent="-342900">
              <a:lnSpc>
                <a:spcPct val="107000"/>
              </a:lnSpc>
              <a:buFont typeface="Arial" panose="020B0604020202020204" pitchFamily="34" charset="0"/>
              <a:buChar char="•"/>
            </a:pPr>
            <a:r>
              <a:rPr lang="en-GB" sz="2400" kern="100" dirty="0">
                <a:latin typeface="Arial" panose="020B0604020202020204" pitchFamily="34" charset="0"/>
                <a:ea typeface="Calibri" panose="020F0502020204030204" pitchFamily="34" charset="0"/>
                <a:cs typeface="Times New Roman" panose="02020603050405020304" pitchFamily="18" charset="0"/>
              </a:rPr>
              <a:t>Other measures include stronger regulation of platforms, education and training, strong trade union rights and collective bargaining agreements to enforce gender regulation.</a:t>
            </a:r>
          </a:p>
          <a:p>
            <a:pPr lvl="1">
              <a:lnSpc>
                <a:spcPct val="107000"/>
              </a:lnSpc>
            </a:pPr>
            <a:endParaRPr lang="en-GB" sz="2400" kern="100" dirty="0">
              <a:latin typeface="Arial" panose="020B0604020202020204" pitchFamily="34" charset="0"/>
              <a:ea typeface="Calibri" panose="020F0502020204030204" pitchFamily="34" charset="0"/>
              <a:cs typeface="Times New Roman" panose="02020603050405020304" pitchFamily="18" charset="0"/>
            </a:endParaRPr>
          </a:p>
        </p:txBody>
      </p:sp>
      <p:pic>
        <p:nvPicPr>
          <p:cNvPr id="4" name="Grafik 3">
            <a:extLst>
              <a:ext uri="{FF2B5EF4-FFF2-40B4-BE49-F238E27FC236}">
                <a16:creationId xmlns:a16="http://schemas.microsoft.com/office/drawing/2014/main" id="{17C5F2CF-4785-4795-DFBE-D820069D14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5207" y="246987"/>
            <a:ext cx="1173480" cy="1173480"/>
          </a:xfrm>
          <a:prstGeom prst="rect">
            <a:avLst/>
          </a:prstGeom>
        </p:spPr>
      </p:pic>
    </p:spTree>
    <p:extLst>
      <p:ext uri="{BB962C8B-B14F-4D97-AF65-F5344CB8AC3E}">
        <p14:creationId xmlns:p14="http://schemas.microsoft.com/office/powerpoint/2010/main" val="214102285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Engage – </a:t>
            </a:r>
            <a:r>
              <a:rPr lang="en-US" dirty="0">
                <a:latin typeface="Arial" panose="020B0604020202020204" pitchFamily="34" charset="0"/>
                <a:cs typeface="Arial" panose="020B0604020202020204" pitchFamily="34" charset="0"/>
              </a:rPr>
              <a:t>Tripartite Response</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grpSp>
        <p:nvGrpSpPr>
          <p:cNvPr id="13" name="Group 12">
            <a:extLst>
              <a:ext uri="{FF2B5EF4-FFF2-40B4-BE49-F238E27FC236}">
                <a16:creationId xmlns:a16="http://schemas.microsoft.com/office/drawing/2014/main" id="{86261312-2CFD-292A-6983-8C508E164A1E}"/>
              </a:ext>
            </a:extLst>
          </p:cNvPr>
          <p:cNvGrpSpPr/>
          <p:nvPr/>
        </p:nvGrpSpPr>
        <p:grpSpPr>
          <a:xfrm>
            <a:off x="503238" y="1454205"/>
            <a:ext cx="1045993" cy="658361"/>
            <a:chOff x="665223" y="3102185"/>
            <a:chExt cx="1045993" cy="658361"/>
          </a:xfrm>
        </p:grpSpPr>
        <p:pic>
          <p:nvPicPr>
            <p:cNvPr id="14" name="Grafik 9">
              <a:extLst>
                <a:ext uri="{FF2B5EF4-FFF2-40B4-BE49-F238E27FC236}">
                  <a16:creationId xmlns:a16="http://schemas.microsoft.com/office/drawing/2014/main" id="{723A2259-2938-7B28-AC54-E72731C1BDB9}"/>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5" name="Grafik 21">
              <a:extLst>
                <a:ext uri="{FF2B5EF4-FFF2-40B4-BE49-F238E27FC236}">
                  <a16:creationId xmlns:a16="http://schemas.microsoft.com/office/drawing/2014/main" id="{1BE376A5-85FC-BBCF-F579-3C081EC476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7" name="Grafik 22">
              <a:extLst>
                <a:ext uri="{FF2B5EF4-FFF2-40B4-BE49-F238E27FC236}">
                  <a16:creationId xmlns:a16="http://schemas.microsoft.com/office/drawing/2014/main" id="{93709CB2-ADA0-FB94-EFEB-657F27FF70A3}"/>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8" name="Grafik 23">
              <a:extLst>
                <a:ext uri="{FF2B5EF4-FFF2-40B4-BE49-F238E27FC236}">
                  <a16:creationId xmlns:a16="http://schemas.microsoft.com/office/drawing/2014/main" id="{14963406-7872-4A41-5FF4-490C56CEA7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39" name="Content Placeholder 2">
            <a:extLst>
              <a:ext uri="{FF2B5EF4-FFF2-40B4-BE49-F238E27FC236}">
                <a16:creationId xmlns:a16="http://schemas.microsoft.com/office/drawing/2014/main" id="{0AF0B0D9-A140-27C4-9B69-67C76DA6EF87}"/>
              </a:ext>
            </a:extLst>
          </p:cNvPr>
          <p:cNvSpPr txBox="1">
            <a:spLocks/>
          </p:cNvSpPr>
          <p:nvPr/>
        </p:nvSpPr>
        <p:spPr>
          <a:xfrm>
            <a:off x="1513482" y="1541390"/>
            <a:ext cx="6631451"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 Tripartite Response</a:t>
            </a:r>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13</a:t>
            </a:fld>
            <a:endParaRPr lang="de-DE"/>
          </a:p>
        </p:txBody>
      </p:sp>
      <p:graphicFrame>
        <p:nvGraphicFramePr>
          <p:cNvPr id="2" name="Tabelle 1">
            <a:extLst>
              <a:ext uri="{FF2B5EF4-FFF2-40B4-BE49-F238E27FC236}">
                <a16:creationId xmlns:a16="http://schemas.microsoft.com/office/drawing/2014/main" id="{3D50F810-BAEE-BDA1-930E-02C44C0E6669}"/>
              </a:ext>
            </a:extLst>
          </p:cNvPr>
          <p:cNvGraphicFramePr>
            <a:graphicFrameLocks noGrp="1"/>
          </p:cNvGraphicFramePr>
          <p:nvPr>
            <p:extLst>
              <p:ext uri="{D42A27DB-BD31-4B8C-83A1-F6EECF244321}">
                <p14:modId xmlns:p14="http://schemas.microsoft.com/office/powerpoint/2010/main" val="32859396"/>
              </p:ext>
            </p:extLst>
          </p:nvPr>
        </p:nvGraphicFramePr>
        <p:xfrm>
          <a:off x="503238" y="2395974"/>
          <a:ext cx="11183936" cy="2780284"/>
        </p:xfrm>
        <a:graphic>
          <a:graphicData uri="http://schemas.openxmlformats.org/drawingml/2006/table">
            <a:tbl>
              <a:tblPr/>
              <a:tblGrid>
                <a:gridCol w="2191410">
                  <a:extLst>
                    <a:ext uri="{9D8B030D-6E8A-4147-A177-3AD203B41FA5}">
                      <a16:colId xmlns:a16="http://schemas.microsoft.com/office/drawing/2014/main" val="1777040458"/>
                    </a:ext>
                  </a:extLst>
                </a:gridCol>
                <a:gridCol w="3285366">
                  <a:extLst>
                    <a:ext uri="{9D8B030D-6E8A-4147-A177-3AD203B41FA5}">
                      <a16:colId xmlns:a16="http://schemas.microsoft.com/office/drawing/2014/main" val="501699641"/>
                    </a:ext>
                  </a:extLst>
                </a:gridCol>
                <a:gridCol w="2646096">
                  <a:extLst>
                    <a:ext uri="{9D8B030D-6E8A-4147-A177-3AD203B41FA5}">
                      <a16:colId xmlns:a16="http://schemas.microsoft.com/office/drawing/2014/main" val="1668410775"/>
                    </a:ext>
                  </a:extLst>
                </a:gridCol>
                <a:gridCol w="3061064">
                  <a:extLst>
                    <a:ext uri="{9D8B030D-6E8A-4147-A177-3AD203B41FA5}">
                      <a16:colId xmlns:a16="http://schemas.microsoft.com/office/drawing/2014/main" val="1416221323"/>
                    </a:ext>
                  </a:extLst>
                </a:gridCol>
              </a:tblGrid>
              <a:tr h="433804">
                <a:tc>
                  <a:txBody>
                    <a:bodyPr/>
                    <a:lstStyle/>
                    <a:p>
                      <a:r>
                        <a:rPr lang="fr-FR" sz="1600" b="1" kern="100" dirty="0">
                          <a:solidFill>
                            <a:schemeClr val="accent1"/>
                          </a:solidFill>
                          <a:latin typeface="IBM Plex Sans" panose="020B0503050203000203" pitchFamily="34" charset="0"/>
                          <a:cs typeface="Times New Roman" panose="02020603050405020304" pitchFamily="18" charset="0"/>
                        </a:rPr>
                        <a:t>Challenges</a:t>
                      </a:r>
                      <a:endParaRPr lang="en-GB" sz="1600" noProof="0" dirty="0">
                        <a:solidFill>
                          <a:schemeClr val="accent1"/>
                        </a:solidFill>
                        <a:latin typeface="Arial" panose="020B0604020202020204" pitchFamily="34" charset="0"/>
                        <a:cs typeface="Arial" panose="020B0604020202020204" pitchFamily="34" charset="0"/>
                      </a:endParaRPr>
                    </a:p>
                  </a:txBody>
                  <a:tcPr marL="0" marR="144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r>
                        <a:rPr lang="en-GB" sz="1600" b="1" noProof="0" dirty="0">
                          <a:solidFill>
                            <a:schemeClr val="accent1"/>
                          </a:solidFill>
                          <a:latin typeface="Arial" panose="020B0604020202020204" pitchFamily="34" charset="0"/>
                          <a:cs typeface="Arial" panose="020B0604020202020204" pitchFamily="34" charset="0"/>
                        </a:rPr>
                        <a:t>Platforms</a:t>
                      </a:r>
                      <a:endParaRPr lang="en-GB" sz="1600" noProof="0" dirty="0">
                        <a:solidFill>
                          <a:schemeClr val="accent1"/>
                        </a:solidFill>
                        <a:latin typeface="Arial" panose="020B0604020202020204" pitchFamily="34" charset="0"/>
                        <a:cs typeface="Arial" panose="020B0604020202020204" pitchFamily="34" charset="0"/>
                      </a:endParaRPr>
                    </a:p>
                  </a:txBody>
                  <a:tcPr marL="0" marR="144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r>
                        <a:rPr lang="en-GB" sz="1600" b="1" noProof="0" dirty="0">
                          <a:solidFill>
                            <a:schemeClr val="accent1"/>
                          </a:solidFill>
                          <a:latin typeface="Arial" panose="020B0604020202020204" pitchFamily="34" charset="0"/>
                          <a:cs typeface="Arial" panose="020B0604020202020204" pitchFamily="34" charset="0"/>
                        </a:rPr>
                        <a:t>Government</a:t>
                      </a:r>
                    </a:p>
                  </a:txBody>
                  <a:tcPr marL="0" marR="144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r>
                        <a:rPr lang="en-GB" sz="1600" b="1" noProof="0" dirty="0">
                          <a:solidFill>
                            <a:schemeClr val="accent1"/>
                          </a:solidFill>
                          <a:latin typeface="Arial" panose="020B0604020202020204" pitchFamily="34" charset="0"/>
                          <a:cs typeface="Arial" panose="020B0604020202020204" pitchFamily="34" charset="0"/>
                        </a:rPr>
                        <a:t>Worker Organisation</a:t>
                      </a:r>
                    </a:p>
                  </a:txBody>
                  <a:tcPr marL="0" marR="144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4734271"/>
                  </a:ext>
                </a:extLst>
              </a:tr>
              <a:tr h="886185">
                <a:tc>
                  <a:txBody>
                    <a:bodyPr/>
                    <a:lstStyle/>
                    <a:p>
                      <a:r>
                        <a:rPr lang="en-GB" sz="1600" b="1" noProof="0" dirty="0">
                          <a:solidFill>
                            <a:schemeClr val="accent1"/>
                          </a:solidFill>
                          <a:latin typeface="Arial" panose="020B0604020202020204" pitchFamily="34" charset="0"/>
                          <a:cs typeface="Arial" panose="020B0604020202020204" pitchFamily="34" charset="0"/>
                        </a:rPr>
                        <a:t>Violence and Harassment</a:t>
                      </a:r>
                    </a:p>
                    <a:p>
                      <a:endParaRPr lang="en-GB" sz="1600" b="1" noProof="0" dirty="0">
                        <a:solidFill>
                          <a:schemeClr val="accent1"/>
                        </a:solidFill>
                        <a:latin typeface="Arial" panose="020B0604020202020204" pitchFamily="34" charset="0"/>
                        <a:cs typeface="Arial" panose="020B0604020202020204" pitchFamily="34" charset="0"/>
                      </a:endParaRPr>
                    </a:p>
                  </a:txBody>
                  <a:tcPr marL="0" marR="144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r>
                        <a:rPr lang="en-GB" sz="1600" noProof="0" dirty="0">
                          <a:solidFill>
                            <a:schemeClr val="accent1"/>
                          </a:solidFill>
                          <a:latin typeface="Arial" panose="020B0604020202020204" pitchFamily="34" charset="0"/>
                          <a:cs typeface="Arial" panose="020B0604020202020204" pitchFamily="34" charset="0"/>
                        </a:rPr>
                        <a:t>Introduce a reporting system.</a:t>
                      </a:r>
                    </a:p>
                    <a:p>
                      <a:r>
                        <a:rPr lang="en-GB" sz="1600" noProof="0" dirty="0">
                          <a:solidFill>
                            <a:schemeClr val="accent1"/>
                          </a:solidFill>
                          <a:latin typeface="Arial" panose="020B0604020202020204" pitchFamily="34" charset="0"/>
                          <a:cs typeface="Arial" panose="020B0604020202020204" pitchFamily="34" charset="0"/>
                        </a:rPr>
                        <a:t>Ban customers accused </a:t>
                      </a:r>
                      <a:br>
                        <a:rPr lang="en-GB" sz="1600" noProof="0" dirty="0">
                          <a:solidFill>
                            <a:schemeClr val="accent1"/>
                          </a:solidFill>
                          <a:latin typeface="Arial" panose="020B0604020202020204" pitchFamily="34" charset="0"/>
                          <a:cs typeface="Arial" panose="020B0604020202020204" pitchFamily="34" charset="0"/>
                        </a:rPr>
                      </a:br>
                      <a:r>
                        <a:rPr lang="en-GB" sz="1600" noProof="0" dirty="0">
                          <a:solidFill>
                            <a:schemeClr val="accent1"/>
                          </a:solidFill>
                          <a:latin typeface="Arial" panose="020B0604020202020204" pitchFamily="34" charset="0"/>
                          <a:cs typeface="Arial" panose="020B0604020202020204" pitchFamily="34" charset="0"/>
                        </a:rPr>
                        <a:t>of V&amp;H from the platform.</a:t>
                      </a:r>
                    </a:p>
                  </a:txBody>
                  <a:tcPr marL="0" marR="144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r>
                        <a:rPr lang="en-GB" sz="1600" noProof="0" dirty="0">
                          <a:solidFill>
                            <a:schemeClr val="accent1"/>
                          </a:solidFill>
                          <a:latin typeface="Arial" panose="020B0604020202020204" pitchFamily="34" charset="0"/>
                          <a:cs typeface="Arial" panose="020B0604020202020204" pitchFamily="34" charset="0"/>
                        </a:rPr>
                        <a:t>Ratification and implementation of ILO Convention 190.</a:t>
                      </a:r>
                    </a:p>
                  </a:txBody>
                  <a:tcPr marL="0" marR="144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r>
                        <a:rPr lang="en-GB" sz="1600" noProof="0" dirty="0">
                          <a:solidFill>
                            <a:schemeClr val="accent1"/>
                          </a:solidFill>
                          <a:latin typeface="Arial" panose="020B0604020202020204" pitchFamily="34" charset="0"/>
                          <a:cs typeface="Arial" panose="020B0604020202020204" pitchFamily="34" charset="0"/>
                        </a:rPr>
                        <a:t>Worker Trainings and Support Networks</a:t>
                      </a:r>
                    </a:p>
                  </a:txBody>
                  <a:tcPr marL="0" marR="144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113582955"/>
                  </a:ext>
                </a:extLst>
              </a:tr>
              <a:tr h="915976">
                <a:tc>
                  <a:txBody>
                    <a:bodyPr/>
                    <a:lstStyle/>
                    <a:p>
                      <a:pPr marL="0" marR="0" lvl="0" indent="0" algn="l" defTabSz="914400" rtl="0" eaLnBrk="1" fontAlgn="t" latinLnBrk="0" hangingPunct="1">
                        <a:lnSpc>
                          <a:spcPct val="113000"/>
                        </a:lnSpc>
                        <a:spcBef>
                          <a:spcPts val="0"/>
                        </a:spcBef>
                        <a:spcAft>
                          <a:spcPts val="1150"/>
                        </a:spcAft>
                        <a:buClrTx/>
                        <a:buSzTx/>
                        <a:buFontTx/>
                        <a:buNone/>
                        <a:tabLst/>
                        <a:defRPr/>
                      </a:pPr>
                      <a:r>
                        <a:rPr lang="en-GB" sz="1600" b="1" kern="1200" noProof="0" dirty="0">
                          <a:solidFill>
                            <a:schemeClr val="accent1"/>
                          </a:solidFill>
                          <a:latin typeface="Arial" panose="020B0604020202020204" pitchFamily="34" charset="0"/>
                          <a:ea typeface="+mn-ea"/>
                          <a:cs typeface="Arial" panose="020B0604020202020204" pitchFamily="34" charset="0"/>
                        </a:rPr>
                        <a:t>Algorithmic Discrimination</a:t>
                      </a:r>
                    </a:p>
                  </a:txBody>
                  <a:tcPr marL="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pPr marL="0" indent="0" algn="l" defTabSz="914400" rtl="0" eaLnBrk="1" fontAlgn="t" latinLnBrk="0" hangingPunct="1">
                        <a:lnSpc>
                          <a:spcPct val="113000"/>
                        </a:lnSpc>
                        <a:spcBef>
                          <a:spcPts val="0"/>
                        </a:spcBef>
                        <a:spcAft>
                          <a:spcPts val="1150"/>
                        </a:spcAft>
                        <a:buFontTx/>
                        <a:buNone/>
                      </a:pPr>
                      <a:r>
                        <a:rPr lang="en-GB" sz="1600" kern="1200" noProof="0" dirty="0">
                          <a:solidFill>
                            <a:schemeClr val="accent1"/>
                          </a:solidFill>
                          <a:latin typeface="Arial" panose="020B0604020202020204" pitchFamily="34" charset="0"/>
                          <a:ea typeface="+mn-ea"/>
                          <a:cs typeface="Arial" panose="020B0604020202020204" pitchFamily="34" charset="0"/>
                        </a:rPr>
                        <a:t>Change algorithm to not penalise workers who have care responsibilities.</a:t>
                      </a:r>
                    </a:p>
                  </a:txBody>
                  <a:tcPr marL="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pPr marL="0" marR="0" lvl="0" indent="0" algn="l" defTabSz="914400" rtl="0" eaLnBrk="1" fontAlgn="t" latinLnBrk="0" hangingPunct="1">
                        <a:lnSpc>
                          <a:spcPct val="113000"/>
                        </a:lnSpc>
                        <a:spcBef>
                          <a:spcPts val="0"/>
                        </a:spcBef>
                        <a:spcAft>
                          <a:spcPts val="1150"/>
                        </a:spcAft>
                        <a:buClrTx/>
                        <a:buSzTx/>
                        <a:buFontTx/>
                        <a:buNone/>
                        <a:tabLst/>
                        <a:defRPr/>
                      </a:pPr>
                      <a:r>
                        <a:rPr lang="en-GB" sz="1600" kern="1200" noProof="0" dirty="0">
                          <a:solidFill>
                            <a:schemeClr val="accent1"/>
                          </a:solidFill>
                          <a:latin typeface="Arial" panose="020B0604020202020204" pitchFamily="34" charset="0"/>
                          <a:ea typeface="+mn-ea"/>
                          <a:cs typeface="Arial" panose="020B0604020202020204" pitchFamily="34" charset="0"/>
                        </a:rPr>
                        <a:t>Require platforms to adopt accountability principles to end task-based discrimination.</a:t>
                      </a:r>
                    </a:p>
                  </a:txBody>
                  <a:tcPr marL="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tc>
                  <a:txBody>
                    <a:bodyPr/>
                    <a:lstStyle/>
                    <a:p>
                      <a:pPr marL="0" marR="0" lvl="0" indent="0" algn="l" defTabSz="914400" rtl="0" eaLnBrk="1" fontAlgn="t" latinLnBrk="0" hangingPunct="1">
                        <a:lnSpc>
                          <a:spcPct val="113000"/>
                        </a:lnSpc>
                        <a:spcBef>
                          <a:spcPts val="0"/>
                        </a:spcBef>
                        <a:spcAft>
                          <a:spcPts val="1150"/>
                        </a:spcAft>
                        <a:buClrTx/>
                        <a:buSzTx/>
                        <a:buFontTx/>
                        <a:buNone/>
                        <a:tabLst/>
                        <a:defRPr/>
                      </a:pPr>
                      <a:r>
                        <a:rPr lang="en-GB" sz="1600" kern="1200" noProof="0" dirty="0">
                          <a:solidFill>
                            <a:schemeClr val="accent1"/>
                          </a:solidFill>
                          <a:latin typeface="Arial" panose="020B0604020202020204" pitchFamily="34" charset="0"/>
                          <a:ea typeface="+mn-ea"/>
                          <a:cs typeface="Arial" panose="020B0604020202020204" pitchFamily="34" charset="0"/>
                        </a:rPr>
                        <a:t>Demand explanation of algorithms and propose worker consultation</a:t>
                      </a:r>
                    </a:p>
                  </a:txBody>
                  <a:tcPr marL="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939035133"/>
                  </a:ext>
                </a:extLst>
              </a:tr>
            </a:tbl>
          </a:graphicData>
        </a:graphic>
      </p:graphicFrame>
    </p:spTree>
    <p:extLst>
      <p:ext uri="{BB962C8B-B14F-4D97-AF65-F5344CB8AC3E}">
        <p14:creationId xmlns:p14="http://schemas.microsoft.com/office/powerpoint/2010/main" val="315638100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xfrm>
            <a:off x="503239" y="535913"/>
            <a:ext cx="11183936" cy="480453"/>
          </a:xfrm>
          <a:prstGeom prst="rect">
            <a:avLst/>
          </a:prstGeom>
        </p:spPr>
        <p:txBody>
          <a:bodyPr/>
          <a:lstStyle/>
          <a:p>
            <a:pPr marL="9525"/>
            <a:r>
              <a:rPr lang="en-US">
                <a:solidFill>
                  <a:schemeClr val="accent4"/>
                </a:solidFill>
                <a:effectLst/>
                <a:latin typeface="Arial" panose="020B0604020202020204" pitchFamily="34" charset="0"/>
                <a:cs typeface="Arial" panose="020B0604020202020204" pitchFamily="34" charset="0"/>
              </a:rPr>
              <a:t>Learn – </a:t>
            </a:r>
            <a:r>
              <a:rPr lang="en-US" dirty="0">
                <a:solidFill>
                  <a:schemeClr val="accent4"/>
                </a:solidFill>
                <a:effectLst/>
                <a:latin typeface="Arial" panose="020B0604020202020204" pitchFamily="34" charset="0"/>
                <a:cs typeface="Arial" panose="020B0604020202020204" pitchFamily="34" charset="0"/>
              </a:rPr>
              <a:t>Gender Sensitive Regulation</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14</a:t>
            </a:fld>
            <a:endParaRPr lang="de-DE"/>
          </a:p>
        </p:txBody>
      </p:sp>
      <p:grpSp>
        <p:nvGrpSpPr>
          <p:cNvPr id="4" name="Group 12">
            <a:extLst>
              <a:ext uri="{FF2B5EF4-FFF2-40B4-BE49-F238E27FC236}">
                <a16:creationId xmlns:a16="http://schemas.microsoft.com/office/drawing/2014/main" id="{27723CC8-40D5-A7B7-8F48-1C598C1A70C4}"/>
              </a:ext>
            </a:extLst>
          </p:cNvPr>
          <p:cNvGrpSpPr/>
          <p:nvPr/>
        </p:nvGrpSpPr>
        <p:grpSpPr>
          <a:xfrm>
            <a:off x="503238" y="1454205"/>
            <a:ext cx="1045993" cy="658361"/>
            <a:chOff x="665223" y="3102185"/>
            <a:chExt cx="1045993" cy="658361"/>
          </a:xfrm>
        </p:grpSpPr>
        <p:pic>
          <p:nvPicPr>
            <p:cNvPr id="6" name="Grafik 9">
              <a:extLst>
                <a:ext uri="{FF2B5EF4-FFF2-40B4-BE49-F238E27FC236}">
                  <a16:creationId xmlns:a16="http://schemas.microsoft.com/office/drawing/2014/main" id="{4FE92179-9BB2-899A-698B-92973B748AF2}"/>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8" name="Grafik 21">
              <a:extLst>
                <a:ext uri="{FF2B5EF4-FFF2-40B4-BE49-F238E27FC236}">
                  <a16:creationId xmlns:a16="http://schemas.microsoft.com/office/drawing/2014/main" id="{81B367ED-7786-8467-8AD4-F50131A1E9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1" name="Grafik 22">
              <a:extLst>
                <a:ext uri="{FF2B5EF4-FFF2-40B4-BE49-F238E27FC236}">
                  <a16:creationId xmlns:a16="http://schemas.microsoft.com/office/drawing/2014/main" id="{780747EE-101F-F132-6370-69AAD3933E5C}"/>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2" name="Grafik 23">
              <a:extLst>
                <a:ext uri="{FF2B5EF4-FFF2-40B4-BE49-F238E27FC236}">
                  <a16:creationId xmlns:a16="http://schemas.microsoft.com/office/drawing/2014/main" id="{60685597-1967-9542-E94F-9CDB565606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3" name="Content Placeholder 2">
            <a:extLst>
              <a:ext uri="{FF2B5EF4-FFF2-40B4-BE49-F238E27FC236}">
                <a16:creationId xmlns:a16="http://schemas.microsoft.com/office/drawing/2014/main" id="{AB3F67BB-0780-C07A-1BF4-36A60C7FE488}"/>
              </a:ext>
            </a:extLst>
          </p:cNvPr>
          <p:cNvSpPr txBox="1">
            <a:spLocks/>
          </p:cNvSpPr>
          <p:nvPr/>
        </p:nvSpPr>
        <p:spPr>
          <a:xfrm>
            <a:off x="1513482" y="1541390"/>
            <a:ext cx="6308155"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 Beyond the Platform Economy</a:t>
            </a:r>
          </a:p>
        </p:txBody>
      </p:sp>
      <p:sp>
        <p:nvSpPr>
          <p:cNvPr id="14" name="Ellipse 3">
            <a:extLst>
              <a:ext uri="{FF2B5EF4-FFF2-40B4-BE49-F238E27FC236}">
                <a16:creationId xmlns:a16="http://schemas.microsoft.com/office/drawing/2014/main" id="{F13CC573-7DE3-2885-1BA1-5DAB734BDF80}"/>
              </a:ext>
            </a:extLst>
          </p:cNvPr>
          <p:cNvSpPr/>
          <p:nvPr/>
        </p:nvSpPr>
        <p:spPr>
          <a:xfrm>
            <a:off x="1456348" y="2588603"/>
            <a:ext cx="2312160" cy="227956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a:t>Philippines – Expanded Maternity Leave Act</a:t>
            </a:r>
          </a:p>
        </p:txBody>
      </p:sp>
      <p:sp>
        <p:nvSpPr>
          <p:cNvPr id="15" name="Ellipse 8">
            <a:extLst>
              <a:ext uri="{FF2B5EF4-FFF2-40B4-BE49-F238E27FC236}">
                <a16:creationId xmlns:a16="http://schemas.microsoft.com/office/drawing/2014/main" id="{550CF52B-750F-B4AA-19E9-FB9274EB0FF8}"/>
              </a:ext>
            </a:extLst>
          </p:cNvPr>
          <p:cNvSpPr/>
          <p:nvPr/>
        </p:nvSpPr>
        <p:spPr>
          <a:xfrm>
            <a:off x="8885312" y="2588603"/>
            <a:ext cx="2312160" cy="227956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t>Brazil </a:t>
            </a:r>
            <a:br>
              <a:rPr lang="en-GB" sz="1600" b="1" dirty="0"/>
            </a:br>
            <a:r>
              <a:rPr lang="en-GB" sz="1600" b="1" dirty="0"/>
              <a:t>(</a:t>
            </a:r>
            <a:r>
              <a:rPr lang="en-GB" sz="1600" b="1" dirty="0" err="1"/>
              <a:t>Emprega</a:t>
            </a:r>
            <a:r>
              <a:rPr lang="en-GB" sz="1600" b="1" dirty="0"/>
              <a:t> + </a:t>
            </a:r>
            <a:r>
              <a:rPr lang="en-GB" sz="1600" b="1" dirty="0" err="1"/>
              <a:t>Mulheres</a:t>
            </a:r>
            <a:r>
              <a:rPr lang="en-GB" sz="1600" b="1" dirty="0"/>
              <a:t> / "Hiring + Women") Programme 2022)</a:t>
            </a:r>
          </a:p>
        </p:txBody>
      </p:sp>
      <p:sp>
        <p:nvSpPr>
          <p:cNvPr id="17" name="Ellipse 10">
            <a:extLst>
              <a:ext uri="{FF2B5EF4-FFF2-40B4-BE49-F238E27FC236}">
                <a16:creationId xmlns:a16="http://schemas.microsoft.com/office/drawing/2014/main" id="{76156656-585E-0ABA-44F7-C89E04D2717F}"/>
              </a:ext>
            </a:extLst>
          </p:cNvPr>
          <p:cNvSpPr/>
          <p:nvPr/>
        </p:nvSpPr>
        <p:spPr>
          <a:xfrm>
            <a:off x="5170830" y="2588603"/>
            <a:ext cx="2312160" cy="227956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t>Chile – </a:t>
            </a:r>
            <a:br>
              <a:rPr lang="en-GB" sz="1600" b="1" dirty="0"/>
            </a:br>
            <a:r>
              <a:rPr lang="en-GB" sz="1600" b="1" dirty="0"/>
              <a:t>Maternity and parental leave extended to self-employed women</a:t>
            </a:r>
          </a:p>
        </p:txBody>
      </p:sp>
    </p:spTree>
    <p:extLst>
      <p:ext uri="{BB962C8B-B14F-4D97-AF65-F5344CB8AC3E}">
        <p14:creationId xmlns:p14="http://schemas.microsoft.com/office/powerpoint/2010/main" val="112158160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2" name="Titel 1">
            <a:extLst>
              <a:ext uri="{FF2B5EF4-FFF2-40B4-BE49-F238E27FC236}">
                <a16:creationId xmlns:a16="http://schemas.microsoft.com/office/drawing/2014/main" id="{6DB2B681-2CB6-4826-A60E-CE24CFAE8613}"/>
              </a:ext>
            </a:extLst>
          </p:cNvPr>
          <p:cNvSpPr>
            <a:spLocks noGrp="1"/>
          </p:cNvSpPr>
          <p:nvPr>
            <p:ph type="ctrTitle" idx="4294967295"/>
          </p:nvPr>
        </p:nvSpPr>
        <p:spPr>
          <a:xfrm>
            <a:off x="1009649" y="175972"/>
            <a:ext cx="2700201" cy="1525289"/>
          </a:xfrm>
          <a:prstGeom prst="rect">
            <a:avLst/>
          </a:prstGeom>
        </p:spPr>
        <p:txBody>
          <a:bodyPr anchor="ctr"/>
          <a:lstStyle/>
          <a:p>
            <a:r>
              <a:rPr lang="de-DE" sz="4800" dirty="0" err="1">
                <a:solidFill>
                  <a:schemeClr val="bg1"/>
                </a:solidFill>
                <a:latin typeface="Arial" panose="020B0604020202020204" pitchFamily="34" charset="0"/>
              </a:rPr>
              <a:t>Lessons</a:t>
            </a:r>
            <a:endParaRPr lang="de-DE" sz="4800" dirty="0">
              <a:solidFill>
                <a:schemeClr val="bg1"/>
              </a:solidFill>
              <a:latin typeface="Arial" panose="020B0604020202020204" pitchFamily="34" charset="0"/>
            </a:endParaRPr>
          </a:p>
        </p:txBody>
      </p:sp>
      <p:sp>
        <p:nvSpPr>
          <p:cNvPr id="3" name="Untertitel 2">
            <a:extLst>
              <a:ext uri="{FF2B5EF4-FFF2-40B4-BE49-F238E27FC236}">
                <a16:creationId xmlns:a16="http://schemas.microsoft.com/office/drawing/2014/main" id="{BE2ECCDA-DE74-46CC-8334-31ED7479F05A}"/>
              </a:ext>
            </a:extLst>
          </p:cNvPr>
          <p:cNvSpPr>
            <a:spLocks noGrp="1"/>
          </p:cNvSpPr>
          <p:nvPr>
            <p:ph type="subTitle" idx="4294967295"/>
          </p:nvPr>
        </p:nvSpPr>
        <p:spPr>
          <a:xfrm>
            <a:off x="2149707" y="2710847"/>
            <a:ext cx="9436649" cy="512847"/>
          </a:xfrm>
        </p:spPr>
        <p:txBody>
          <a:bodyPr/>
          <a:lstStyle/>
          <a:p>
            <a:pPr algn="l" fontAlgn="base"/>
            <a:r>
              <a:rPr lang="en-US" sz="2800" dirty="0">
                <a:solidFill>
                  <a:schemeClr val="bg1"/>
                </a:solidFill>
                <a:effectLst/>
                <a:latin typeface="Arial" panose="020B0604020202020204" pitchFamily="34" charset="0"/>
              </a:rPr>
              <a:t>Key messages</a:t>
            </a: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flipV="1">
            <a:off x="4487126" y="-2215234"/>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grpSp>
        <p:nvGrpSpPr>
          <p:cNvPr id="14" name="Gruppieren 13">
            <a:extLst>
              <a:ext uri="{FF2B5EF4-FFF2-40B4-BE49-F238E27FC236}">
                <a16:creationId xmlns:a16="http://schemas.microsoft.com/office/drawing/2014/main" id="{32F36163-D527-117D-BE7A-AE693748A240}"/>
              </a:ext>
            </a:extLst>
          </p:cNvPr>
          <p:cNvGrpSpPr/>
          <p:nvPr/>
        </p:nvGrpSpPr>
        <p:grpSpPr>
          <a:xfrm>
            <a:off x="819593" y="2579338"/>
            <a:ext cx="1045993" cy="658361"/>
            <a:chOff x="665223" y="3102185"/>
            <a:chExt cx="1045993" cy="658361"/>
          </a:xfrm>
        </p:grpSpPr>
        <p:pic>
          <p:nvPicPr>
            <p:cNvPr id="15" name="Grafik 14">
              <a:extLst>
                <a:ext uri="{FF2B5EF4-FFF2-40B4-BE49-F238E27FC236}">
                  <a16:creationId xmlns:a16="http://schemas.microsoft.com/office/drawing/2014/main" id="{DBB496FA-64FF-D570-EC8F-7E13F00B70D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6" name="Grafik 15">
              <a:extLst>
                <a:ext uri="{FF2B5EF4-FFF2-40B4-BE49-F238E27FC236}">
                  <a16:creationId xmlns:a16="http://schemas.microsoft.com/office/drawing/2014/main" id="{36A05FC1-B1B3-02D7-EF5C-1EFC95D6DD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8" name="Grafik 17">
              <a:extLst>
                <a:ext uri="{FF2B5EF4-FFF2-40B4-BE49-F238E27FC236}">
                  <a16:creationId xmlns:a16="http://schemas.microsoft.com/office/drawing/2014/main" id="{AA004A3E-2693-C8C7-CAB3-00CEB0452829}"/>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9" name="Grafik 18">
              <a:extLst>
                <a:ext uri="{FF2B5EF4-FFF2-40B4-BE49-F238E27FC236}">
                  <a16:creationId xmlns:a16="http://schemas.microsoft.com/office/drawing/2014/main" id="{F556C821-C10C-94C4-7F39-4E9A095FCD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2" name="Grafik 6">
            <a:extLst>
              <a:ext uri="{FF2B5EF4-FFF2-40B4-BE49-F238E27FC236}">
                <a16:creationId xmlns:a16="http://schemas.microsoft.com/office/drawing/2014/main" id="{78D572C0-7846-C3B0-D743-65C520E17A0D}"/>
              </a:ext>
            </a:extLst>
          </p:cNvPr>
          <p:cNvSpPr>
            <a:spLocks noChangeAspect="1"/>
          </p:cNvSpPr>
          <p:nvPr/>
        </p:nvSpPr>
        <p:spPr>
          <a:xfrm rot="10800000">
            <a:off x="3359155"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Gender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15</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
        <p:nvSpPr>
          <p:cNvPr id="5" name="Textfeld 4">
            <a:extLst>
              <a:ext uri="{FF2B5EF4-FFF2-40B4-BE49-F238E27FC236}">
                <a16:creationId xmlns:a16="http://schemas.microsoft.com/office/drawing/2014/main" id="{055ABD03-FFFA-1EDE-1C00-F37E02754F90}"/>
              </a:ext>
            </a:extLst>
          </p:cNvPr>
          <p:cNvSpPr txBox="1"/>
          <p:nvPr/>
        </p:nvSpPr>
        <p:spPr>
          <a:xfrm>
            <a:off x="2138289" y="3429000"/>
            <a:ext cx="9548885" cy="1938992"/>
          </a:xfrm>
          <a:prstGeom prst="rect">
            <a:avLst/>
          </a:prstGeom>
          <a:noFill/>
        </p:spPr>
        <p:txBody>
          <a:bodyPr wrap="square" lIns="0" tIns="0" rIns="0" bIns="0">
            <a:spAutoFit/>
          </a:bodyPr>
          <a:lstStyle/>
          <a:p>
            <a:pPr marL="342900" lvl="0" indent="-342900">
              <a:buFont typeface="Arial" panose="020B0604020202020204" pitchFamily="34" charset="0"/>
              <a:buChar char="•"/>
            </a:pPr>
            <a:r>
              <a:rPr lang="en-GB" sz="1800" b="0" dirty="0">
                <a:solidFill>
                  <a:schemeClr val="bg1"/>
                </a:solidFill>
                <a:latin typeface="Arial" panose="020B0604020202020204" pitchFamily="34" charset="0"/>
              </a:rPr>
              <a:t>Gender-based regulations can improve women’s position and experience of working in the gig economy</a:t>
            </a:r>
            <a:endParaRPr lang="en-GB" dirty="0">
              <a:solidFill>
                <a:schemeClr val="bg1"/>
              </a:solidFill>
              <a:latin typeface="Arial" panose="020B0604020202020204" pitchFamily="34" charset="0"/>
            </a:endParaRPr>
          </a:p>
          <a:p>
            <a:pPr marL="342900" lvl="0" indent="-342900">
              <a:buFont typeface="Arial" panose="020B0604020202020204" pitchFamily="34" charset="0"/>
              <a:buChar char="•"/>
            </a:pPr>
            <a:r>
              <a:rPr lang="en-GB" sz="1800" b="0" dirty="0">
                <a:solidFill>
                  <a:schemeClr val="bg1"/>
                </a:solidFill>
                <a:latin typeface="Arial" panose="020B0604020202020204" pitchFamily="34" charset="0"/>
              </a:rPr>
              <a:t>Measures might include stronger regulation of platforms, and education and training to empower women with the skills needed to progress in the gig economy.</a:t>
            </a:r>
          </a:p>
          <a:p>
            <a:pPr marL="342900" lvl="0" indent="-342900">
              <a:buFont typeface="Arial" panose="020B0604020202020204" pitchFamily="34" charset="0"/>
              <a:buChar char="•"/>
            </a:pPr>
            <a:r>
              <a:rPr lang="en-GB" sz="1800" b="0" dirty="0">
                <a:solidFill>
                  <a:schemeClr val="bg1"/>
                </a:solidFill>
                <a:latin typeface="Arial" panose="020B0604020202020204" pitchFamily="34" charset="0"/>
              </a:rPr>
              <a:t>Strong trade union rights are essential for improving women workers’ </a:t>
            </a:r>
            <a:r>
              <a:rPr lang="en-GB" sz="1800" b="0">
                <a:solidFill>
                  <a:schemeClr val="bg1"/>
                </a:solidFill>
                <a:latin typeface="Arial" panose="020B0604020202020204" pitchFamily="34" charset="0"/>
              </a:rPr>
              <a:t>bargaining power</a:t>
            </a:r>
            <a:endParaRPr lang="en-GB">
              <a:solidFill>
                <a:schemeClr val="bg1"/>
              </a:solidFill>
              <a:latin typeface="Arial" panose="020B0604020202020204" pitchFamily="34" charset="0"/>
            </a:endParaRPr>
          </a:p>
          <a:p>
            <a:pPr marL="342900" lvl="0" indent="-342900">
              <a:buFont typeface="Arial" panose="020B0604020202020204" pitchFamily="34" charset="0"/>
              <a:buChar char="•"/>
            </a:pPr>
            <a:r>
              <a:rPr lang="en-GB" sz="1800" b="0">
                <a:solidFill>
                  <a:schemeClr val="bg1"/>
                </a:solidFill>
                <a:latin typeface="Arial" panose="020B0604020202020204" pitchFamily="34" charset="0"/>
              </a:rPr>
              <a:t> Governments</a:t>
            </a:r>
            <a:r>
              <a:rPr lang="en-GB" sz="1800" b="0" dirty="0">
                <a:solidFill>
                  <a:schemeClr val="bg1"/>
                </a:solidFill>
                <a:latin typeface="Arial" panose="020B0604020202020204" pitchFamily="34" charset="0"/>
              </a:rPr>
              <a:t>, donors, civil society, trade unions and the private sector all need to be involved in developing policies which regulate the gig economy and promote gender parity.</a:t>
            </a:r>
          </a:p>
        </p:txBody>
      </p:sp>
    </p:spTree>
    <p:extLst>
      <p:ext uri="{BB962C8B-B14F-4D97-AF65-F5344CB8AC3E}">
        <p14:creationId xmlns:p14="http://schemas.microsoft.com/office/powerpoint/2010/main" val="1746792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Gender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16</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grpSp>
        <p:nvGrpSpPr>
          <p:cNvPr id="6" name="Gruppieren 5">
            <a:extLst>
              <a:ext uri="{FF2B5EF4-FFF2-40B4-BE49-F238E27FC236}">
                <a16:creationId xmlns:a16="http://schemas.microsoft.com/office/drawing/2014/main" id="{4F9DC0F4-347E-5FB5-9EC4-724A2F280BF8}"/>
              </a:ext>
            </a:extLst>
          </p:cNvPr>
          <p:cNvGrpSpPr>
            <a:grpSpLocks noChangeAspect="1"/>
          </p:cNvGrpSpPr>
          <p:nvPr/>
        </p:nvGrpSpPr>
        <p:grpSpPr>
          <a:xfrm>
            <a:off x="2964446" y="1933510"/>
            <a:ext cx="6263108" cy="2249505"/>
            <a:chOff x="512004" y="269897"/>
            <a:chExt cx="3651882" cy="1311638"/>
          </a:xfrm>
        </p:grpSpPr>
        <p:sp>
          <p:nvSpPr>
            <p:cNvPr id="7" name="Titel 1">
              <a:extLst>
                <a:ext uri="{FF2B5EF4-FFF2-40B4-BE49-F238E27FC236}">
                  <a16:creationId xmlns:a16="http://schemas.microsoft.com/office/drawing/2014/main" id="{3933B1E1-7767-0C6A-FFE0-0D1EE672200F}"/>
                </a:ext>
              </a:extLst>
            </p:cNvPr>
            <p:cNvSpPr txBox="1">
              <a:spLocks/>
            </p:cNvSpPr>
            <p:nvPr/>
          </p:nvSpPr>
          <p:spPr>
            <a:xfrm>
              <a:off x="1009650" y="624471"/>
              <a:ext cx="2668828" cy="628290"/>
            </a:xfrm>
            <a:prstGeom prst="rect">
              <a:avLst/>
            </a:prstGeom>
          </p:spPr>
          <p:txBody>
            <a:bodyPr vert="horz" wrap="square" lIns="0" tIns="45720" rIns="91440" bIns="45720" rtlCol="0" anchor="ctr" anchorCtr="0">
              <a:spAutoFit/>
            </a:bodyPr>
            <a:lstStyle>
              <a:lvl1pPr algn="l" defTabSz="914400" rtl="0" eaLnBrk="1" latinLnBrk="0" hangingPunct="1">
                <a:lnSpc>
                  <a:spcPct val="97000"/>
                </a:lnSpc>
                <a:spcBef>
                  <a:spcPct val="0"/>
                </a:spcBef>
                <a:buNone/>
                <a:defRPr sz="2600" b="1" kern="1200">
                  <a:solidFill>
                    <a:schemeClr val="accent4"/>
                  </a:solidFill>
                  <a:latin typeface="+mj-lt"/>
                  <a:ea typeface="+mj-ea"/>
                  <a:cs typeface="+mj-cs"/>
                </a:defRPr>
              </a:lvl1pPr>
            </a:lstStyle>
            <a:p>
              <a:r>
                <a:rPr lang="de-DE" sz="6600" dirty="0" err="1">
                  <a:solidFill>
                    <a:schemeClr val="bg1"/>
                  </a:solidFill>
                  <a:latin typeface="Arial" panose="020B0604020202020204" pitchFamily="34" charset="0"/>
                </a:rPr>
                <a:t>Thank</a:t>
              </a:r>
              <a:r>
                <a:rPr lang="de-DE" sz="6600" dirty="0">
                  <a:solidFill>
                    <a:schemeClr val="bg1"/>
                  </a:solidFill>
                  <a:latin typeface="Arial" panose="020B0604020202020204" pitchFamily="34" charset="0"/>
                </a:rPr>
                <a:t> </a:t>
              </a:r>
              <a:r>
                <a:rPr lang="de-DE" sz="6600" dirty="0" err="1">
                  <a:solidFill>
                    <a:schemeClr val="bg1"/>
                  </a:solidFill>
                  <a:latin typeface="Arial" panose="020B0604020202020204" pitchFamily="34" charset="0"/>
                </a:rPr>
                <a:t>you</a:t>
              </a:r>
              <a:r>
                <a:rPr lang="de-DE" sz="6600" dirty="0">
                  <a:solidFill>
                    <a:schemeClr val="bg1"/>
                  </a:solidFill>
                  <a:latin typeface="Arial" panose="020B0604020202020204" pitchFamily="34" charset="0"/>
                </a:rPr>
                <a:t>! </a:t>
              </a:r>
            </a:p>
          </p:txBody>
        </p:sp>
        <p:sp>
          <p:nvSpPr>
            <p:cNvPr id="8" name="Grafik 6">
              <a:extLst>
                <a:ext uri="{FF2B5EF4-FFF2-40B4-BE49-F238E27FC236}">
                  <a16:creationId xmlns:a16="http://schemas.microsoft.com/office/drawing/2014/main" id="{E559F2D0-A6B2-F431-9353-6076E9B000B8}"/>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1"/>
                </a:solidFill>
              </a:endParaRPr>
            </a:p>
          </p:txBody>
        </p:sp>
        <p:sp>
          <p:nvSpPr>
            <p:cNvPr id="9" name="Grafik 6">
              <a:extLst>
                <a:ext uri="{FF2B5EF4-FFF2-40B4-BE49-F238E27FC236}">
                  <a16:creationId xmlns:a16="http://schemas.microsoft.com/office/drawing/2014/main" id="{EF7FB000-7FFF-253E-7794-47BEFCAE5838}"/>
                </a:ext>
              </a:extLst>
            </p:cNvPr>
            <p:cNvSpPr>
              <a:spLocks noChangeAspect="1"/>
            </p:cNvSpPr>
            <p:nvPr/>
          </p:nvSpPr>
          <p:spPr>
            <a:xfrm rot="10800000">
              <a:off x="3462497"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1"/>
                </a:solidFill>
              </a:endParaRPr>
            </a:p>
          </p:txBody>
        </p:sp>
      </p:grpSp>
    </p:spTree>
    <p:extLst>
      <p:ext uri="{BB962C8B-B14F-4D97-AF65-F5344CB8AC3E}">
        <p14:creationId xmlns:p14="http://schemas.microsoft.com/office/powerpoint/2010/main" val="232379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2" name="Titel 1">
            <a:extLst>
              <a:ext uri="{FF2B5EF4-FFF2-40B4-BE49-F238E27FC236}">
                <a16:creationId xmlns:a16="http://schemas.microsoft.com/office/drawing/2014/main" id="{6DB2B681-2CB6-4826-A60E-CE24CFAE8613}"/>
              </a:ext>
            </a:extLst>
          </p:cNvPr>
          <p:cNvSpPr>
            <a:spLocks noGrp="1"/>
          </p:cNvSpPr>
          <p:nvPr>
            <p:ph type="ctrTitle" idx="4294967295"/>
          </p:nvPr>
        </p:nvSpPr>
        <p:spPr>
          <a:xfrm>
            <a:off x="1009650" y="534211"/>
            <a:ext cx="2559050" cy="808811"/>
          </a:xfrm>
          <a:prstGeom prst="rect">
            <a:avLst/>
          </a:prstGeom>
        </p:spPr>
        <p:txBody>
          <a:bodyPr anchor="ctr"/>
          <a:lstStyle/>
          <a:p>
            <a:r>
              <a:rPr lang="de-DE" sz="4800" dirty="0">
                <a:solidFill>
                  <a:schemeClr val="bg1"/>
                </a:solidFill>
                <a:latin typeface="Arial" panose="020B0604020202020204" pitchFamily="34" charset="0"/>
              </a:rPr>
              <a:t>Agenda</a:t>
            </a:r>
          </a:p>
        </p:txBody>
      </p:sp>
      <p:sp>
        <p:nvSpPr>
          <p:cNvPr id="3" name="Untertitel 2">
            <a:extLst>
              <a:ext uri="{FF2B5EF4-FFF2-40B4-BE49-F238E27FC236}">
                <a16:creationId xmlns:a16="http://schemas.microsoft.com/office/drawing/2014/main" id="{BE2ECCDA-DE74-46CC-8334-31ED7479F05A}"/>
              </a:ext>
            </a:extLst>
          </p:cNvPr>
          <p:cNvSpPr>
            <a:spLocks noGrp="1"/>
          </p:cNvSpPr>
          <p:nvPr>
            <p:ph type="subTitle" idx="4294967295"/>
          </p:nvPr>
        </p:nvSpPr>
        <p:spPr>
          <a:xfrm>
            <a:off x="2250526" y="2996056"/>
            <a:ext cx="9121881" cy="2174619"/>
          </a:xfrm>
        </p:spPr>
        <p:txBody>
          <a:bodyPr/>
          <a:lstStyle/>
          <a:p>
            <a:pPr algn="l" fontAlgn="base"/>
            <a:r>
              <a:rPr lang="en-US" sz="2800" dirty="0">
                <a:solidFill>
                  <a:schemeClr val="bg1"/>
                </a:solidFill>
                <a:effectLst/>
              </a:rPr>
              <a:t>Learning </a:t>
            </a:r>
            <a:r>
              <a:rPr lang="en-US" sz="2800" b="1" i="0" dirty="0">
                <a:solidFill>
                  <a:schemeClr val="bg1"/>
                </a:solidFill>
                <a:effectLst/>
              </a:rPr>
              <a:t>Aims</a:t>
            </a:r>
            <a:endParaRPr lang="en-US" sz="2800" dirty="0">
              <a:solidFill>
                <a:schemeClr val="bg1"/>
              </a:solidFill>
              <a:effectLst/>
            </a:endParaRPr>
          </a:p>
          <a:p>
            <a:pPr marL="342900" lvl="0" indent="-342900">
              <a:lnSpc>
                <a:spcPct val="107000"/>
              </a:lnSpc>
              <a:buFont typeface="Arial" panose="020B0604020202020204" pitchFamily="34" charset="0"/>
              <a:buChar char="•"/>
            </a:pPr>
            <a:r>
              <a:rPr lang="en-GB" sz="2000" kern="100" dirty="0">
                <a:solidFill>
                  <a:schemeClr val="bg1"/>
                </a:solidFill>
                <a:effectLst/>
                <a:ea typeface="Calibri" panose="020F0502020204030204" pitchFamily="34" charset="0"/>
                <a:cs typeface="Calibri" panose="020F0502020204030204" pitchFamily="34" charset="0"/>
              </a:rPr>
              <a:t>Part 1 </a:t>
            </a:r>
            <a:r>
              <a:rPr lang="en-GB" sz="2000" b="0" kern="100" dirty="0">
                <a:solidFill>
                  <a:schemeClr val="bg1"/>
                </a:solidFill>
                <a:effectLst/>
                <a:ea typeface="Calibri" panose="020F0502020204030204" pitchFamily="34" charset="0"/>
                <a:cs typeface="Calibri" panose="020F0502020204030204" pitchFamily="34" charset="0"/>
              </a:rPr>
              <a:t>– To understand the challenges experienced by women in the </a:t>
            </a:r>
            <a:r>
              <a:rPr lang="en-GB" sz="2000" b="0" kern="100" dirty="0">
                <a:solidFill>
                  <a:schemeClr val="bg1"/>
                </a:solidFill>
                <a:ea typeface="Calibri" panose="020F0502020204030204" pitchFamily="34" charset="0"/>
                <a:cs typeface="Calibri" panose="020F0502020204030204" pitchFamily="34" charset="0"/>
              </a:rPr>
              <a:t>platform</a:t>
            </a:r>
            <a:r>
              <a:rPr lang="en-GB" sz="2000" b="0" kern="100" dirty="0">
                <a:solidFill>
                  <a:schemeClr val="bg1"/>
                </a:solidFill>
                <a:effectLst/>
                <a:ea typeface="Calibri" panose="020F0502020204030204" pitchFamily="34" charset="0"/>
                <a:cs typeface="Calibri" panose="020F0502020204030204" pitchFamily="34" charset="0"/>
              </a:rPr>
              <a:t> economy and how it can benefit or negatively impact their opportunities.</a:t>
            </a:r>
          </a:p>
          <a:p>
            <a:pPr marL="342900" lvl="0" indent="-342900">
              <a:lnSpc>
                <a:spcPct val="107000"/>
              </a:lnSpc>
              <a:buFont typeface="Arial" panose="020B0604020202020204" pitchFamily="34" charset="0"/>
              <a:buChar char="•"/>
            </a:pPr>
            <a:r>
              <a:rPr lang="en-GB" sz="2000" kern="100" dirty="0">
                <a:solidFill>
                  <a:schemeClr val="bg1"/>
                </a:solidFill>
                <a:effectLst/>
                <a:ea typeface="Calibri" panose="020F0502020204030204" pitchFamily="34" charset="0"/>
                <a:cs typeface="Calibri" panose="020F0502020204030204" pitchFamily="34" charset="0"/>
              </a:rPr>
              <a:t>Part 2 </a:t>
            </a:r>
            <a:r>
              <a:rPr lang="en-GB" sz="2000" b="0" kern="100" dirty="0">
                <a:solidFill>
                  <a:schemeClr val="bg1"/>
                </a:solidFill>
                <a:effectLst/>
                <a:ea typeface="Calibri" panose="020F0502020204030204" pitchFamily="34" charset="0"/>
                <a:cs typeface="Calibri" panose="020F0502020204030204" pitchFamily="34" charset="0"/>
              </a:rPr>
              <a:t>– To explore the gender-based regulations affecting women’s position in the </a:t>
            </a:r>
            <a:r>
              <a:rPr lang="en-GB" sz="2000" b="0" kern="100" dirty="0">
                <a:solidFill>
                  <a:schemeClr val="bg1"/>
                </a:solidFill>
                <a:ea typeface="Calibri" panose="020F0502020204030204" pitchFamily="34" charset="0"/>
                <a:cs typeface="Calibri" panose="020F0502020204030204" pitchFamily="34" charset="0"/>
              </a:rPr>
              <a:t>platform</a:t>
            </a:r>
            <a:r>
              <a:rPr lang="en-GB" sz="2000" b="0" kern="100" dirty="0">
                <a:solidFill>
                  <a:schemeClr val="bg1"/>
                </a:solidFill>
                <a:effectLst/>
                <a:ea typeface="Calibri" panose="020F0502020204030204" pitchFamily="34" charset="0"/>
                <a:cs typeface="Calibri" panose="020F0502020204030204" pitchFamily="34" charset="0"/>
              </a:rPr>
              <a:t> economy.</a:t>
            </a: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a:off x="5487366" y="3924755"/>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grpSp>
        <p:nvGrpSpPr>
          <p:cNvPr id="14" name="Gruppieren 13">
            <a:extLst>
              <a:ext uri="{FF2B5EF4-FFF2-40B4-BE49-F238E27FC236}">
                <a16:creationId xmlns:a16="http://schemas.microsoft.com/office/drawing/2014/main" id="{32F36163-D527-117D-BE7A-AE693748A240}"/>
              </a:ext>
            </a:extLst>
          </p:cNvPr>
          <p:cNvGrpSpPr/>
          <p:nvPr/>
        </p:nvGrpSpPr>
        <p:grpSpPr>
          <a:xfrm>
            <a:off x="819593" y="2864547"/>
            <a:ext cx="1045993" cy="658361"/>
            <a:chOff x="665223" y="3102185"/>
            <a:chExt cx="1045993" cy="658361"/>
          </a:xfrm>
        </p:grpSpPr>
        <p:pic>
          <p:nvPicPr>
            <p:cNvPr id="15" name="Grafik 14">
              <a:extLst>
                <a:ext uri="{FF2B5EF4-FFF2-40B4-BE49-F238E27FC236}">
                  <a16:creationId xmlns:a16="http://schemas.microsoft.com/office/drawing/2014/main" id="{DBB496FA-64FF-D570-EC8F-7E13F00B70D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6" name="Grafik 15">
              <a:extLst>
                <a:ext uri="{FF2B5EF4-FFF2-40B4-BE49-F238E27FC236}">
                  <a16:creationId xmlns:a16="http://schemas.microsoft.com/office/drawing/2014/main" id="{36A05FC1-B1B3-02D7-EF5C-1EFC95D6DD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8" name="Grafik 17">
              <a:extLst>
                <a:ext uri="{FF2B5EF4-FFF2-40B4-BE49-F238E27FC236}">
                  <a16:creationId xmlns:a16="http://schemas.microsoft.com/office/drawing/2014/main" id="{AA004A3E-2693-C8C7-CAB3-00CEB0452829}"/>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9" name="Grafik 18">
              <a:extLst>
                <a:ext uri="{FF2B5EF4-FFF2-40B4-BE49-F238E27FC236}">
                  <a16:creationId xmlns:a16="http://schemas.microsoft.com/office/drawing/2014/main" id="{F556C821-C10C-94C4-7F39-4E9A095FCD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2" name="Grafik 6">
            <a:extLst>
              <a:ext uri="{FF2B5EF4-FFF2-40B4-BE49-F238E27FC236}">
                <a16:creationId xmlns:a16="http://schemas.microsoft.com/office/drawing/2014/main" id="{78D572C0-7846-C3B0-D743-65C520E17A0D}"/>
              </a:ext>
            </a:extLst>
          </p:cNvPr>
          <p:cNvSpPr>
            <a:spLocks noChangeAspect="1"/>
          </p:cNvSpPr>
          <p:nvPr/>
        </p:nvSpPr>
        <p:spPr>
          <a:xfrm rot="10800000">
            <a:off x="3097328"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Gender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2</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Tree>
    <p:extLst>
      <p:ext uri="{BB962C8B-B14F-4D97-AF65-F5344CB8AC3E}">
        <p14:creationId xmlns:p14="http://schemas.microsoft.com/office/powerpoint/2010/main" val="136865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a:off x="4572966" y="2495282"/>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Gender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3</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
        <p:nvSpPr>
          <p:cNvPr id="4" name="Titel 1">
            <a:extLst>
              <a:ext uri="{FF2B5EF4-FFF2-40B4-BE49-F238E27FC236}">
                <a16:creationId xmlns:a16="http://schemas.microsoft.com/office/drawing/2014/main" id="{16788785-896D-9027-599A-8A0FEA558FF0}"/>
              </a:ext>
            </a:extLst>
          </p:cNvPr>
          <p:cNvSpPr txBox="1">
            <a:spLocks/>
          </p:cNvSpPr>
          <p:nvPr/>
        </p:nvSpPr>
        <p:spPr>
          <a:xfrm>
            <a:off x="1009648" y="581449"/>
            <a:ext cx="10214315" cy="1286506"/>
          </a:xfrm>
          <a:prstGeom prst="rect">
            <a:avLst/>
          </a:prstGeom>
        </p:spPr>
        <p:txBody>
          <a:bodyPr vert="horz" wrap="square" lIns="0" tIns="45720" rIns="91440" bIns="45720" rtlCol="0" anchor="ctr" anchorCtr="0">
            <a:spAutoFit/>
          </a:bodyPr>
          <a:lstStyle>
            <a:lvl1pPr algn="l" defTabSz="914400" rtl="0" eaLnBrk="1" latinLnBrk="0" hangingPunct="1">
              <a:lnSpc>
                <a:spcPct val="97000"/>
              </a:lnSpc>
              <a:spcBef>
                <a:spcPct val="0"/>
              </a:spcBef>
              <a:buNone/>
              <a:defRPr sz="2600" b="1" kern="1200">
                <a:solidFill>
                  <a:schemeClr val="accent4"/>
                </a:solidFill>
                <a:latin typeface="+mj-lt"/>
                <a:ea typeface="+mj-ea"/>
                <a:cs typeface="+mj-cs"/>
              </a:defRPr>
            </a:lvl1pPr>
          </a:lstStyle>
          <a:p>
            <a:r>
              <a:rPr lang="en-GB" sz="4000" dirty="0">
                <a:solidFill>
                  <a:schemeClr val="bg1"/>
                </a:solidFill>
                <a:latin typeface="Arial" panose="020B0604020202020204" pitchFamily="34" charset="0"/>
              </a:rPr>
              <a:t>Part 1: The Challenges and Opportunities of Platform Work for Women</a:t>
            </a:r>
          </a:p>
        </p:txBody>
      </p:sp>
      <p:sp>
        <p:nvSpPr>
          <p:cNvPr id="5" name="Grafik 6">
            <a:extLst>
              <a:ext uri="{FF2B5EF4-FFF2-40B4-BE49-F238E27FC236}">
                <a16:creationId xmlns:a16="http://schemas.microsoft.com/office/drawing/2014/main" id="{F9038DE5-FD8A-4AFB-95F5-8937A8361CCA}"/>
              </a:ext>
            </a:extLst>
          </p:cNvPr>
          <p:cNvSpPr>
            <a:spLocks noChangeAspect="1"/>
          </p:cNvSpPr>
          <p:nvPr/>
        </p:nvSpPr>
        <p:spPr>
          <a:xfrm rot="10800000">
            <a:off x="10831657" y="112026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Tree>
    <p:extLst>
      <p:ext uri="{BB962C8B-B14F-4D97-AF65-F5344CB8AC3E}">
        <p14:creationId xmlns:p14="http://schemas.microsoft.com/office/powerpoint/2010/main" val="1187427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xfrm>
            <a:off x="503239" y="535913"/>
            <a:ext cx="11183936" cy="480453"/>
          </a:xfrm>
          <a:prstGeom prst="rect">
            <a:avLst/>
          </a:prstGeom>
        </p:spPr>
        <p:txBody>
          <a:bodyPr/>
          <a:lstStyle/>
          <a:p>
            <a:pPr marL="9525"/>
            <a:r>
              <a:rPr lang="en-GB" dirty="0">
                <a:solidFill>
                  <a:schemeClr val="accent4"/>
                </a:solidFill>
                <a:latin typeface="Arial" panose="020B0604020202020204" pitchFamily="34" charset="0"/>
                <a:cs typeface="Arial"/>
              </a:rPr>
              <a:t>Opportunities and Challenges of </a:t>
            </a:r>
            <a:r>
              <a:rPr lang="en-GB" dirty="0">
                <a:latin typeface="Arial" panose="020B0604020202020204" pitchFamily="34" charset="0"/>
                <a:cs typeface="Arial"/>
              </a:rPr>
              <a:t>Platform</a:t>
            </a:r>
            <a:r>
              <a:rPr lang="en-GB" dirty="0">
                <a:solidFill>
                  <a:schemeClr val="accent4"/>
                </a:solidFill>
                <a:latin typeface="Arial" panose="020B0604020202020204" pitchFamily="34" charset="0"/>
                <a:cs typeface="Arial"/>
              </a:rPr>
              <a:t> Work </a:t>
            </a: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4</a:t>
            </a:fld>
            <a:endParaRPr lang="de-DE"/>
          </a:p>
        </p:txBody>
      </p:sp>
      <p:sp>
        <p:nvSpPr>
          <p:cNvPr id="2" name="TextBox 4">
            <a:extLst>
              <a:ext uri="{FF2B5EF4-FFF2-40B4-BE49-F238E27FC236}">
                <a16:creationId xmlns:a16="http://schemas.microsoft.com/office/drawing/2014/main" id="{8F0CE281-9DA1-4043-F5A7-197A83297AE1}"/>
              </a:ext>
            </a:extLst>
          </p:cNvPr>
          <p:cNvSpPr txBox="1"/>
          <p:nvPr/>
        </p:nvSpPr>
        <p:spPr>
          <a:xfrm>
            <a:off x="7740637" y="1522986"/>
            <a:ext cx="3737676" cy="2005470"/>
          </a:xfrm>
          <a:prstGeom prst="rect">
            <a:avLst/>
          </a:prstGeom>
          <a:noFill/>
        </p:spPr>
        <p:txBody>
          <a:bodyPr wrap="square" lIns="0" tIns="0" rIns="0" bIns="0" rtlCol="0">
            <a:noAutofit/>
          </a:bodyPr>
          <a:lstStyle/>
          <a:p>
            <a:pPr algn="ctr"/>
            <a:r>
              <a:rPr lang="en-GB" sz="2400" b="1" dirty="0">
                <a:solidFill>
                  <a:schemeClr val="accent1"/>
                </a:solidFill>
                <a:cs typeface="Arial" panose="020B0604020202020204" pitchFamily="34" charset="0"/>
              </a:rPr>
              <a:t>But many may face challenges which prevent them benefiting from platform work </a:t>
            </a:r>
          </a:p>
        </p:txBody>
      </p:sp>
      <p:sp>
        <p:nvSpPr>
          <p:cNvPr id="8" name="Titel 1">
            <a:extLst>
              <a:ext uri="{FF2B5EF4-FFF2-40B4-BE49-F238E27FC236}">
                <a16:creationId xmlns:a16="http://schemas.microsoft.com/office/drawing/2014/main" id="{1795FD13-690F-9912-6737-40D8E3D35D88}"/>
              </a:ext>
            </a:extLst>
          </p:cNvPr>
          <p:cNvSpPr txBox="1">
            <a:spLocks/>
          </p:cNvSpPr>
          <p:nvPr/>
        </p:nvSpPr>
        <p:spPr>
          <a:xfrm>
            <a:off x="503238" y="1554171"/>
            <a:ext cx="3403744" cy="971550"/>
          </a:xfrm>
          <a:prstGeom prst="rect">
            <a:avLst/>
          </a:prstGeom>
        </p:spPr>
        <p:txBody>
          <a:bodyPr/>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gn="ctr"/>
            <a:r>
              <a:rPr lang="de-DE" sz="2400" dirty="0" err="1">
                <a:latin typeface="+mn-lt"/>
                <a:ea typeface="+mn-ea"/>
                <a:cs typeface="Arial" panose="020B0604020202020204" pitchFamily="34" charset="0"/>
              </a:rPr>
              <a:t>Platform</a:t>
            </a:r>
            <a:r>
              <a:rPr lang="de-DE" sz="2400" dirty="0">
                <a:latin typeface="+mn-lt"/>
                <a:ea typeface="+mn-ea"/>
                <a:cs typeface="Arial" panose="020B0604020202020204" pitchFamily="34" charset="0"/>
              </a:rPr>
              <a:t> economy provides opportunities for women</a:t>
            </a:r>
          </a:p>
        </p:txBody>
      </p:sp>
      <p:sp>
        <p:nvSpPr>
          <p:cNvPr id="12" name="Titel 1">
            <a:extLst>
              <a:ext uri="{FF2B5EF4-FFF2-40B4-BE49-F238E27FC236}">
                <a16:creationId xmlns:a16="http://schemas.microsoft.com/office/drawing/2014/main" id="{AAB89E37-C2B2-C874-040C-B2E93E3C9DC3}"/>
              </a:ext>
            </a:extLst>
          </p:cNvPr>
          <p:cNvSpPr txBox="1">
            <a:spLocks/>
          </p:cNvSpPr>
          <p:nvPr/>
        </p:nvSpPr>
        <p:spPr>
          <a:xfrm>
            <a:off x="503238" y="3273279"/>
            <a:ext cx="4032508" cy="2005470"/>
          </a:xfrm>
          <a:prstGeom prst="rect">
            <a:avLst/>
          </a:prstGeom>
        </p:spPr>
        <p:txBody>
          <a:bodyPr lIns="0" tIns="0" rIns="0" bIns="0"/>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marL="285750" indent="-285750">
              <a:buFont typeface="Arial" panose="020B0604020202020204" pitchFamily="34" charset="0"/>
              <a:buChar char="•"/>
            </a:pPr>
            <a:r>
              <a:rPr lang="en-GB" sz="1600" dirty="0">
                <a:latin typeface="+mn-lt"/>
                <a:ea typeface="+mn-ea"/>
                <a:cs typeface="Arial" panose="020B0604020202020204" pitchFamily="34" charset="0"/>
              </a:rPr>
              <a:t>Economic benefits </a:t>
            </a:r>
            <a:r>
              <a:rPr lang="en-GB" sz="1600" b="0" dirty="0">
                <a:latin typeface="+mn-lt"/>
                <a:ea typeface="+mn-ea"/>
                <a:cs typeface="Arial" panose="020B0604020202020204" pitchFamily="34" charset="0"/>
              </a:rPr>
              <a:t>(flexibility and income improvement, individual and household wealth increase)</a:t>
            </a:r>
          </a:p>
          <a:p>
            <a:pPr marL="285750" indent="-285750">
              <a:buFont typeface="Arial" panose="020B0604020202020204" pitchFamily="34" charset="0"/>
              <a:buChar char="•"/>
            </a:pPr>
            <a:endParaRPr lang="en-GB" sz="1600" b="0" dirty="0">
              <a:latin typeface="+mn-lt"/>
              <a:ea typeface="+mn-ea"/>
              <a:cs typeface="Arial" panose="020B0604020202020204" pitchFamily="34" charset="0"/>
            </a:endParaRPr>
          </a:p>
          <a:p>
            <a:pPr marL="285750" indent="-285750">
              <a:buFont typeface="Arial" panose="020B0604020202020204" pitchFamily="34" charset="0"/>
              <a:buChar char="•"/>
            </a:pPr>
            <a:r>
              <a:rPr lang="en-GB" sz="1600" dirty="0">
                <a:latin typeface="+mn-lt"/>
                <a:ea typeface="+mn-ea"/>
                <a:cs typeface="Arial" panose="020B0604020202020204" pitchFamily="34" charset="0"/>
              </a:rPr>
              <a:t>Social benefits</a:t>
            </a:r>
            <a:r>
              <a:rPr lang="en-GB" sz="1600" b="0" dirty="0">
                <a:latin typeface="+mn-lt"/>
                <a:ea typeface="+mn-ea"/>
                <a:cs typeface="Arial" panose="020B0604020202020204" pitchFamily="34" charset="0"/>
              </a:rPr>
              <a:t>, (social mobility, </a:t>
            </a:r>
            <a:br>
              <a:rPr lang="en-GB" sz="1600" b="0" dirty="0">
                <a:latin typeface="+mn-lt"/>
                <a:ea typeface="+mn-ea"/>
                <a:cs typeface="Arial" panose="020B0604020202020204" pitchFamily="34" charset="0"/>
              </a:rPr>
            </a:br>
            <a:r>
              <a:rPr lang="en-GB" sz="1600" b="0" dirty="0">
                <a:latin typeface="+mn-lt"/>
                <a:ea typeface="+mn-ea"/>
                <a:cs typeface="Arial" panose="020B0604020202020204" pitchFamily="34" charset="0"/>
              </a:rPr>
              <a:t>financial independence and greater household bargaining power)</a:t>
            </a:r>
            <a:endParaRPr lang="de-DE" sz="1600" b="0" dirty="0">
              <a:latin typeface="+mn-lt"/>
              <a:ea typeface="+mn-ea"/>
              <a:cs typeface="Arial" panose="020B0604020202020204" pitchFamily="34" charset="0"/>
            </a:endParaRPr>
          </a:p>
        </p:txBody>
      </p:sp>
      <p:sp>
        <p:nvSpPr>
          <p:cNvPr id="13" name="Titel 1">
            <a:extLst>
              <a:ext uri="{FF2B5EF4-FFF2-40B4-BE49-F238E27FC236}">
                <a16:creationId xmlns:a16="http://schemas.microsoft.com/office/drawing/2014/main" id="{208DE7D6-C1EE-2CBD-3056-D794429B32F5}"/>
              </a:ext>
            </a:extLst>
          </p:cNvPr>
          <p:cNvSpPr txBox="1">
            <a:spLocks/>
          </p:cNvSpPr>
          <p:nvPr/>
        </p:nvSpPr>
        <p:spPr>
          <a:xfrm>
            <a:off x="7740637" y="3273279"/>
            <a:ext cx="3885339" cy="2909169"/>
          </a:xfrm>
          <a:prstGeom prst="rect">
            <a:avLst/>
          </a:prstGeom>
        </p:spPr>
        <p:txBody>
          <a:bodyPr lIns="0" tIns="0" rIns="0" bIns="0"/>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marL="285750" indent="-285750">
              <a:buFont typeface="Arial" panose="020B0604020202020204" pitchFamily="34" charset="0"/>
              <a:buChar char="•"/>
            </a:pPr>
            <a:r>
              <a:rPr lang="en-GB" sz="1600" dirty="0">
                <a:latin typeface="+mn-lt"/>
                <a:ea typeface="+mn-ea"/>
                <a:cs typeface="Arial" panose="020B0604020202020204" pitchFamily="34" charset="0"/>
              </a:rPr>
              <a:t>Societal challenges</a:t>
            </a:r>
            <a:r>
              <a:rPr lang="en-GB" sz="1600" b="0" dirty="0">
                <a:latin typeface="+mn-lt"/>
                <a:ea typeface="+mn-ea"/>
                <a:cs typeface="Arial" panose="020B0604020202020204" pitchFamily="34" charset="0"/>
              </a:rPr>
              <a:t>, (lack of access, gendered division of labour, limited opportunities for skills and career growth, lack of acceptance) </a:t>
            </a:r>
            <a:br>
              <a:rPr lang="en-GB" sz="1600" b="0" dirty="0">
                <a:latin typeface="+mn-lt"/>
                <a:ea typeface="+mn-ea"/>
                <a:cs typeface="Arial" panose="020B0604020202020204" pitchFamily="34" charset="0"/>
              </a:rPr>
            </a:br>
            <a:endParaRPr lang="en-GB" sz="1600" b="0" dirty="0">
              <a:latin typeface="+mn-lt"/>
              <a:ea typeface="+mn-ea"/>
              <a:cs typeface="Arial" panose="020B0604020202020204" pitchFamily="34" charset="0"/>
            </a:endParaRPr>
          </a:p>
          <a:p>
            <a:pPr marL="285750" indent="-285750">
              <a:buFont typeface="Arial" panose="020B0604020202020204" pitchFamily="34" charset="0"/>
              <a:buChar char="•"/>
            </a:pPr>
            <a:r>
              <a:rPr lang="en-GB" sz="1600" dirty="0">
                <a:latin typeface="+mn-lt"/>
                <a:ea typeface="+mn-ea"/>
                <a:cs typeface="Arial" panose="020B0604020202020204" pitchFamily="34" charset="0"/>
              </a:rPr>
              <a:t>Platform-driven challenges (</a:t>
            </a:r>
            <a:r>
              <a:rPr lang="en-GB" sz="1600" b="0" dirty="0">
                <a:latin typeface="+mn-lt"/>
                <a:ea typeface="+mn-ea"/>
                <a:cs typeface="Arial" panose="020B0604020202020204" pitchFamily="34" charset="0"/>
              </a:rPr>
              <a:t>algorithmic discrimination, violence and harassment, occupational health and safety risks)</a:t>
            </a:r>
          </a:p>
        </p:txBody>
      </p:sp>
      <p:sp>
        <p:nvSpPr>
          <p:cNvPr id="4" name="Oval 3">
            <a:extLst>
              <a:ext uri="{FF2B5EF4-FFF2-40B4-BE49-F238E27FC236}">
                <a16:creationId xmlns:a16="http://schemas.microsoft.com/office/drawing/2014/main" id="{C008ABC0-7F06-A4B0-C998-8C5C524B9453}"/>
              </a:ext>
            </a:extLst>
          </p:cNvPr>
          <p:cNvSpPr/>
          <p:nvPr/>
        </p:nvSpPr>
        <p:spPr>
          <a:xfrm>
            <a:off x="4451364" y="2032355"/>
            <a:ext cx="2849702" cy="2849702"/>
          </a:xfrm>
          <a:prstGeom prst="ellipse">
            <a:avLst/>
          </a:prstGeom>
          <a:solidFill>
            <a:schemeClr val="bg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0" name="Gruppieren 19">
            <a:extLst>
              <a:ext uri="{FF2B5EF4-FFF2-40B4-BE49-F238E27FC236}">
                <a16:creationId xmlns:a16="http://schemas.microsoft.com/office/drawing/2014/main" id="{E9B85297-E02D-1446-FF94-530CEDF8CD07}"/>
              </a:ext>
            </a:extLst>
          </p:cNvPr>
          <p:cNvGrpSpPr/>
          <p:nvPr/>
        </p:nvGrpSpPr>
        <p:grpSpPr>
          <a:xfrm>
            <a:off x="4769473" y="2805854"/>
            <a:ext cx="2199068" cy="1567930"/>
            <a:chOff x="4715043" y="2805854"/>
            <a:chExt cx="2199068" cy="1567930"/>
          </a:xfrm>
        </p:grpSpPr>
        <p:sp>
          <p:nvSpPr>
            <p:cNvPr id="15" name="Freihandform 14">
              <a:extLst>
                <a:ext uri="{FF2B5EF4-FFF2-40B4-BE49-F238E27FC236}">
                  <a16:creationId xmlns:a16="http://schemas.microsoft.com/office/drawing/2014/main" id="{4DBC492B-DDBF-4DAB-A8B4-F028ACB4D2D5}"/>
                </a:ext>
              </a:extLst>
            </p:cNvPr>
            <p:cNvSpPr/>
            <p:nvPr/>
          </p:nvSpPr>
          <p:spPr>
            <a:xfrm>
              <a:off x="6567628" y="2805854"/>
              <a:ext cx="293745" cy="475190"/>
            </a:xfrm>
            <a:custGeom>
              <a:avLst/>
              <a:gdLst>
                <a:gd name="connsiteX0" fmla="*/ 186859 w 293745"/>
                <a:gd name="connsiteY0" fmla="*/ 469939 h 475190"/>
                <a:gd name="connsiteX1" fmla="*/ 7588 w 293745"/>
                <a:gd name="connsiteY1" fmla="*/ 372449 h 475190"/>
                <a:gd name="connsiteX2" fmla="*/ 3027 w 293745"/>
                <a:gd name="connsiteY2" fmla="*/ 353512 h 475190"/>
                <a:gd name="connsiteX3" fmla="*/ 3027 w 293745"/>
                <a:gd name="connsiteY3" fmla="*/ 303364 h 475190"/>
                <a:gd name="connsiteX4" fmla="*/ 7237 w 293745"/>
                <a:gd name="connsiteY4" fmla="*/ 285479 h 475190"/>
                <a:gd name="connsiteX5" fmla="*/ 106520 w 293745"/>
                <a:gd name="connsiteY5" fmla="*/ 187638 h 475190"/>
                <a:gd name="connsiteX6" fmla="*/ 126868 w 293745"/>
                <a:gd name="connsiteY6" fmla="*/ 183079 h 475190"/>
                <a:gd name="connsiteX7" fmla="*/ 141953 w 293745"/>
                <a:gd name="connsiteY7" fmla="*/ 179222 h 475190"/>
                <a:gd name="connsiteX8" fmla="*/ 141953 w 293745"/>
                <a:gd name="connsiteY8" fmla="*/ 49118 h 475190"/>
                <a:gd name="connsiteX9" fmla="*/ 139147 w 293745"/>
                <a:gd name="connsiteY9" fmla="*/ 43156 h 475190"/>
                <a:gd name="connsiteX10" fmla="*/ 132832 w 293745"/>
                <a:gd name="connsiteY10" fmla="*/ 44559 h 475190"/>
                <a:gd name="connsiteX11" fmla="*/ 117396 w 293745"/>
                <a:gd name="connsiteY11" fmla="*/ 57184 h 475190"/>
                <a:gd name="connsiteX12" fmla="*/ 101609 w 293745"/>
                <a:gd name="connsiteY12" fmla="*/ 56833 h 475190"/>
                <a:gd name="connsiteX13" fmla="*/ 99504 w 293745"/>
                <a:gd name="connsiteY13" fmla="*/ 40351 h 475190"/>
                <a:gd name="connsiteX14" fmla="*/ 136340 w 293745"/>
                <a:gd name="connsiteY14" fmla="*/ 8789 h 475190"/>
                <a:gd name="connsiteX15" fmla="*/ 151075 w 293745"/>
                <a:gd name="connsiteY15" fmla="*/ 22 h 475190"/>
                <a:gd name="connsiteX16" fmla="*/ 167914 w 293745"/>
                <a:gd name="connsiteY16" fmla="*/ 8088 h 475190"/>
                <a:gd name="connsiteX17" fmla="*/ 212118 w 293745"/>
                <a:gd name="connsiteY17" fmla="*/ 43156 h 475190"/>
                <a:gd name="connsiteX18" fmla="*/ 210364 w 293745"/>
                <a:gd name="connsiteY18" fmla="*/ 58586 h 475190"/>
                <a:gd name="connsiteX19" fmla="*/ 195980 w 293745"/>
                <a:gd name="connsiteY19" fmla="*/ 61743 h 475190"/>
                <a:gd name="connsiteX20" fmla="*/ 165459 w 293745"/>
                <a:gd name="connsiteY20" fmla="*/ 39299 h 475190"/>
                <a:gd name="connsiteX21" fmla="*/ 165459 w 293745"/>
                <a:gd name="connsiteY21" fmla="*/ 180975 h 475190"/>
                <a:gd name="connsiteX22" fmla="*/ 185105 w 293745"/>
                <a:gd name="connsiteY22" fmla="*/ 186937 h 475190"/>
                <a:gd name="connsiteX23" fmla="*/ 254568 w 293745"/>
                <a:gd name="connsiteY23" fmla="*/ 228318 h 475190"/>
                <a:gd name="connsiteX24" fmla="*/ 292807 w 293745"/>
                <a:gd name="connsiteY24" fmla="*/ 351057 h 475190"/>
                <a:gd name="connsiteX25" fmla="*/ 288247 w 293745"/>
                <a:gd name="connsiteY25" fmla="*/ 369643 h 475190"/>
                <a:gd name="connsiteX26" fmla="*/ 275968 w 293745"/>
                <a:gd name="connsiteY26" fmla="*/ 399451 h 475190"/>
                <a:gd name="connsiteX27" fmla="*/ 186508 w 293745"/>
                <a:gd name="connsiteY27" fmla="*/ 469939 h 475190"/>
                <a:gd name="connsiteX28" fmla="*/ 268600 w 293745"/>
                <a:gd name="connsiteY28" fmla="*/ 328613 h 475190"/>
                <a:gd name="connsiteX29" fmla="*/ 147566 w 293745"/>
                <a:gd name="connsiteY29" fmla="*/ 207627 h 475190"/>
                <a:gd name="connsiteX30" fmla="*/ 26532 w 293745"/>
                <a:gd name="connsiteY30" fmla="*/ 328613 h 475190"/>
                <a:gd name="connsiteX31" fmla="*/ 147566 w 293745"/>
                <a:gd name="connsiteY31" fmla="*/ 449599 h 475190"/>
                <a:gd name="connsiteX32" fmla="*/ 268600 w 293745"/>
                <a:gd name="connsiteY32" fmla="*/ 328613 h 47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93745" h="475190">
                  <a:moveTo>
                    <a:pt x="186859" y="469939"/>
                  </a:moveTo>
                  <a:cubicBezTo>
                    <a:pt x="110730" y="490629"/>
                    <a:pt x="31093" y="448547"/>
                    <a:pt x="7588" y="372449"/>
                  </a:cubicBezTo>
                  <a:lnTo>
                    <a:pt x="3027" y="353512"/>
                  </a:lnTo>
                  <a:cubicBezTo>
                    <a:pt x="-1183" y="336679"/>
                    <a:pt x="-832" y="320197"/>
                    <a:pt x="3027" y="303364"/>
                  </a:cubicBezTo>
                  <a:lnTo>
                    <a:pt x="7237" y="285479"/>
                  </a:lnTo>
                  <a:cubicBezTo>
                    <a:pt x="21972" y="238137"/>
                    <a:pt x="58457" y="201665"/>
                    <a:pt x="106520" y="187638"/>
                  </a:cubicBezTo>
                  <a:lnTo>
                    <a:pt x="126868" y="183079"/>
                  </a:lnTo>
                  <a:cubicBezTo>
                    <a:pt x="132481" y="182027"/>
                    <a:pt x="137393" y="181677"/>
                    <a:pt x="141953" y="179222"/>
                  </a:cubicBezTo>
                  <a:lnTo>
                    <a:pt x="141953" y="49118"/>
                  </a:lnTo>
                  <a:cubicBezTo>
                    <a:pt x="141953" y="49118"/>
                    <a:pt x="139147" y="43156"/>
                    <a:pt x="139147" y="43156"/>
                  </a:cubicBezTo>
                  <a:cubicBezTo>
                    <a:pt x="138445" y="41754"/>
                    <a:pt x="134235" y="43858"/>
                    <a:pt x="132832" y="44559"/>
                  </a:cubicBezTo>
                  <a:lnTo>
                    <a:pt x="117396" y="57184"/>
                  </a:lnTo>
                  <a:cubicBezTo>
                    <a:pt x="112484" y="61041"/>
                    <a:pt x="105468" y="59288"/>
                    <a:pt x="101609" y="56833"/>
                  </a:cubicBezTo>
                  <a:cubicBezTo>
                    <a:pt x="97750" y="54378"/>
                    <a:pt x="95294" y="43858"/>
                    <a:pt x="99504" y="40351"/>
                  </a:cubicBezTo>
                  <a:lnTo>
                    <a:pt x="136340" y="8789"/>
                  </a:lnTo>
                  <a:cubicBezTo>
                    <a:pt x="141603" y="4230"/>
                    <a:pt x="144760" y="373"/>
                    <a:pt x="151075" y="22"/>
                  </a:cubicBezTo>
                  <a:cubicBezTo>
                    <a:pt x="157390" y="-328"/>
                    <a:pt x="161950" y="3529"/>
                    <a:pt x="167914" y="8088"/>
                  </a:cubicBezTo>
                  <a:lnTo>
                    <a:pt x="212118" y="43156"/>
                  </a:lnTo>
                  <a:cubicBezTo>
                    <a:pt x="213521" y="47365"/>
                    <a:pt x="212820" y="55781"/>
                    <a:pt x="210364" y="58586"/>
                  </a:cubicBezTo>
                  <a:cubicBezTo>
                    <a:pt x="207908" y="61392"/>
                    <a:pt x="199137" y="64197"/>
                    <a:pt x="195980" y="61743"/>
                  </a:cubicBezTo>
                  <a:lnTo>
                    <a:pt x="165459" y="39299"/>
                  </a:lnTo>
                  <a:lnTo>
                    <a:pt x="165459" y="180975"/>
                  </a:lnTo>
                  <a:cubicBezTo>
                    <a:pt x="171773" y="184482"/>
                    <a:pt x="178439" y="184833"/>
                    <a:pt x="185105" y="186937"/>
                  </a:cubicBezTo>
                  <a:cubicBezTo>
                    <a:pt x="211767" y="194301"/>
                    <a:pt x="235974" y="207978"/>
                    <a:pt x="254568" y="228318"/>
                  </a:cubicBezTo>
                  <a:cubicBezTo>
                    <a:pt x="287545" y="264789"/>
                    <a:pt x="297017" y="302663"/>
                    <a:pt x="292807" y="351057"/>
                  </a:cubicBezTo>
                  <a:lnTo>
                    <a:pt x="288247" y="369643"/>
                  </a:lnTo>
                  <a:cubicBezTo>
                    <a:pt x="285791" y="380164"/>
                    <a:pt x="281230" y="390334"/>
                    <a:pt x="275968" y="399451"/>
                  </a:cubicBezTo>
                  <a:cubicBezTo>
                    <a:pt x="256322" y="434169"/>
                    <a:pt x="225449" y="459418"/>
                    <a:pt x="186508" y="469939"/>
                  </a:cubicBezTo>
                  <a:close/>
                  <a:moveTo>
                    <a:pt x="268600" y="328613"/>
                  </a:moveTo>
                  <a:cubicBezTo>
                    <a:pt x="268600" y="261632"/>
                    <a:pt x="214223" y="207627"/>
                    <a:pt x="147566" y="207627"/>
                  </a:cubicBezTo>
                  <a:cubicBezTo>
                    <a:pt x="80910" y="207627"/>
                    <a:pt x="26532" y="261983"/>
                    <a:pt x="26532" y="328613"/>
                  </a:cubicBezTo>
                  <a:cubicBezTo>
                    <a:pt x="26532" y="395243"/>
                    <a:pt x="80910" y="449599"/>
                    <a:pt x="147566" y="449599"/>
                  </a:cubicBezTo>
                  <a:cubicBezTo>
                    <a:pt x="214223" y="449599"/>
                    <a:pt x="268600" y="395243"/>
                    <a:pt x="268600" y="328613"/>
                  </a:cubicBezTo>
                  <a:close/>
                </a:path>
              </a:pathLst>
            </a:custGeom>
            <a:solidFill>
              <a:schemeClr val="accent4"/>
            </a:solidFill>
            <a:ln w="3504" cap="flat">
              <a:noFill/>
              <a:prstDash val="solid"/>
              <a:miter/>
            </a:ln>
          </p:spPr>
          <p:txBody>
            <a:bodyPr rtlCol="0" anchor="ctr"/>
            <a:lstStyle/>
            <a:p>
              <a:endParaRPr lang="en-GB"/>
            </a:p>
          </p:txBody>
        </p:sp>
        <p:sp>
          <p:nvSpPr>
            <p:cNvPr id="17" name="Freihandform 16">
              <a:extLst>
                <a:ext uri="{FF2B5EF4-FFF2-40B4-BE49-F238E27FC236}">
                  <a16:creationId xmlns:a16="http://schemas.microsoft.com/office/drawing/2014/main" id="{58A3C9E2-EA4B-C3F2-B1F3-57342466935D}"/>
                </a:ext>
              </a:extLst>
            </p:cNvPr>
            <p:cNvSpPr/>
            <p:nvPr/>
          </p:nvSpPr>
          <p:spPr>
            <a:xfrm>
              <a:off x="4764561" y="3091684"/>
              <a:ext cx="301061" cy="495867"/>
            </a:xfrm>
            <a:custGeom>
              <a:avLst/>
              <a:gdLst>
                <a:gd name="connsiteX0" fmla="*/ 158628 w 301061"/>
                <a:gd name="connsiteY0" fmla="*/ 495867 h 495867"/>
                <a:gd name="connsiteX1" fmla="*/ 139683 w 301061"/>
                <a:gd name="connsiteY1" fmla="*/ 495867 h 495867"/>
                <a:gd name="connsiteX2" fmla="*/ 133719 w 301061"/>
                <a:gd name="connsiteY2" fmla="*/ 488854 h 495867"/>
                <a:gd name="connsiteX3" fmla="*/ 133719 w 301061"/>
                <a:gd name="connsiteY3" fmla="*/ 405040 h 495867"/>
                <a:gd name="connsiteX4" fmla="*/ 68466 w 301061"/>
                <a:gd name="connsiteY4" fmla="*/ 405040 h 495867"/>
                <a:gd name="connsiteX5" fmla="*/ 57240 w 301061"/>
                <a:gd name="connsiteY5" fmla="*/ 393468 h 495867"/>
                <a:gd name="connsiteX6" fmla="*/ 57590 w 301061"/>
                <a:gd name="connsiteY6" fmla="*/ 379440 h 495867"/>
                <a:gd name="connsiteX7" fmla="*/ 67413 w 301061"/>
                <a:gd name="connsiteY7" fmla="*/ 367868 h 495867"/>
                <a:gd name="connsiteX8" fmla="*/ 133368 w 301061"/>
                <a:gd name="connsiteY8" fmla="*/ 367868 h 495867"/>
                <a:gd name="connsiteX9" fmla="*/ 133368 w 301061"/>
                <a:gd name="connsiteY9" fmla="*/ 302290 h 495867"/>
                <a:gd name="connsiteX10" fmla="*/ 123896 w 301061"/>
                <a:gd name="connsiteY10" fmla="*/ 295977 h 495867"/>
                <a:gd name="connsiteX11" fmla="*/ 104250 w 301061"/>
                <a:gd name="connsiteY11" fmla="*/ 291769 h 495867"/>
                <a:gd name="connsiteX12" fmla="*/ 7423 w 301061"/>
                <a:gd name="connsiteY12" fmla="*/ 192175 h 495867"/>
                <a:gd name="connsiteX13" fmla="*/ 3564 w 301061"/>
                <a:gd name="connsiteY13" fmla="*/ 170432 h 495867"/>
                <a:gd name="connsiteX14" fmla="*/ 757 w 301061"/>
                <a:gd name="connsiteY14" fmla="*/ 145885 h 495867"/>
                <a:gd name="connsiteX15" fmla="*/ 4967 w 301061"/>
                <a:gd name="connsiteY15" fmla="*/ 116778 h 495867"/>
                <a:gd name="connsiteX16" fmla="*/ 9878 w 301061"/>
                <a:gd name="connsiteY16" fmla="*/ 98893 h 495867"/>
                <a:gd name="connsiteX17" fmla="*/ 104601 w 301061"/>
                <a:gd name="connsiteY17" fmla="*/ 6663 h 495867"/>
                <a:gd name="connsiteX18" fmla="*/ 125650 w 301061"/>
                <a:gd name="connsiteY18" fmla="*/ 1052 h 495867"/>
                <a:gd name="connsiteX19" fmla="*/ 149857 w 301061"/>
                <a:gd name="connsiteY19" fmla="*/ 0 h 495867"/>
                <a:gd name="connsiteX20" fmla="*/ 178975 w 301061"/>
                <a:gd name="connsiteY20" fmla="*/ 1403 h 495867"/>
                <a:gd name="connsiteX21" fmla="*/ 195815 w 301061"/>
                <a:gd name="connsiteY21" fmla="*/ 5962 h 495867"/>
                <a:gd name="connsiteX22" fmla="*/ 220723 w 301061"/>
                <a:gd name="connsiteY22" fmla="*/ 16131 h 495867"/>
                <a:gd name="connsiteX23" fmla="*/ 250894 w 301061"/>
                <a:gd name="connsiteY23" fmla="*/ 36471 h 495867"/>
                <a:gd name="connsiteX24" fmla="*/ 261068 w 301061"/>
                <a:gd name="connsiteY24" fmla="*/ 46641 h 495867"/>
                <a:gd name="connsiteX25" fmla="*/ 290537 w 301061"/>
                <a:gd name="connsiteY25" fmla="*/ 93633 h 495867"/>
                <a:gd name="connsiteX26" fmla="*/ 295098 w 301061"/>
                <a:gd name="connsiteY26" fmla="*/ 107309 h 495867"/>
                <a:gd name="connsiteX27" fmla="*/ 298957 w 301061"/>
                <a:gd name="connsiteY27" fmla="*/ 130104 h 495867"/>
                <a:gd name="connsiteX28" fmla="*/ 301062 w 301061"/>
                <a:gd name="connsiteY28" fmla="*/ 147287 h 495867"/>
                <a:gd name="connsiteX29" fmla="*/ 298957 w 301061"/>
                <a:gd name="connsiteY29" fmla="*/ 168679 h 495867"/>
                <a:gd name="connsiteX30" fmla="*/ 184238 w 301061"/>
                <a:gd name="connsiteY30" fmla="*/ 295276 h 495867"/>
                <a:gd name="connsiteX31" fmla="*/ 169503 w 301061"/>
                <a:gd name="connsiteY31" fmla="*/ 300536 h 495867"/>
                <a:gd name="connsiteX32" fmla="*/ 169503 w 301061"/>
                <a:gd name="connsiteY32" fmla="*/ 367166 h 495867"/>
                <a:gd name="connsiteX33" fmla="*/ 249140 w 301061"/>
                <a:gd name="connsiteY33" fmla="*/ 367166 h 495867"/>
                <a:gd name="connsiteX34" fmla="*/ 259665 w 301061"/>
                <a:gd name="connsiteY34" fmla="*/ 378739 h 495867"/>
                <a:gd name="connsiteX35" fmla="*/ 260366 w 301061"/>
                <a:gd name="connsiteY35" fmla="*/ 397325 h 495867"/>
                <a:gd name="connsiteX36" fmla="*/ 252999 w 301061"/>
                <a:gd name="connsiteY36" fmla="*/ 404339 h 495867"/>
                <a:gd name="connsiteX37" fmla="*/ 169152 w 301061"/>
                <a:gd name="connsiteY37" fmla="*/ 404339 h 495867"/>
                <a:gd name="connsiteX38" fmla="*/ 169152 w 301061"/>
                <a:gd name="connsiteY38" fmla="*/ 483243 h 495867"/>
                <a:gd name="connsiteX39" fmla="*/ 157926 w 301061"/>
                <a:gd name="connsiteY39" fmla="*/ 495166 h 495867"/>
                <a:gd name="connsiteX40" fmla="*/ 158978 w 301061"/>
                <a:gd name="connsiteY40" fmla="*/ 267923 h 495867"/>
                <a:gd name="connsiteX41" fmla="*/ 172660 w 301061"/>
                <a:gd name="connsiteY41" fmla="*/ 266169 h 495867"/>
                <a:gd name="connsiteX42" fmla="*/ 184588 w 301061"/>
                <a:gd name="connsiteY42" fmla="*/ 262662 h 495867"/>
                <a:gd name="connsiteX43" fmla="*/ 262822 w 301061"/>
                <a:gd name="connsiteY43" fmla="*/ 189720 h 495867"/>
                <a:gd name="connsiteX44" fmla="*/ 268084 w 301061"/>
                <a:gd name="connsiteY44" fmla="*/ 171134 h 495867"/>
                <a:gd name="connsiteX45" fmla="*/ 268084 w 301061"/>
                <a:gd name="connsiteY45" fmla="*/ 126597 h 495867"/>
                <a:gd name="connsiteX46" fmla="*/ 264576 w 301061"/>
                <a:gd name="connsiteY46" fmla="*/ 111868 h 495867"/>
                <a:gd name="connsiteX47" fmla="*/ 188097 w 301061"/>
                <a:gd name="connsiteY47" fmla="*/ 36471 h 495867"/>
                <a:gd name="connsiteX48" fmla="*/ 168801 w 301061"/>
                <a:gd name="connsiteY48" fmla="*/ 32263 h 495867"/>
                <a:gd name="connsiteX49" fmla="*/ 135122 w 301061"/>
                <a:gd name="connsiteY49" fmla="*/ 32263 h 495867"/>
                <a:gd name="connsiteX50" fmla="*/ 38295 w 301061"/>
                <a:gd name="connsiteY50" fmla="*/ 118882 h 495867"/>
                <a:gd name="connsiteX51" fmla="*/ 35138 w 301061"/>
                <a:gd name="connsiteY51" fmla="*/ 133961 h 495867"/>
                <a:gd name="connsiteX52" fmla="*/ 35138 w 301061"/>
                <a:gd name="connsiteY52" fmla="*/ 161665 h 495867"/>
                <a:gd name="connsiteX53" fmla="*/ 39348 w 301061"/>
                <a:gd name="connsiteY53" fmla="*/ 182356 h 495867"/>
                <a:gd name="connsiteX54" fmla="*/ 56187 w 301061"/>
                <a:gd name="connsiteY54" fmla="*/ 216021 h 495867"/>
                <a:gd name="connsiteX55" fmla="*/ 147401 w 301061"/>
                <a:gd name="connsiteY55" fmla="*/ 267572 h 495867"/>
                <a:gd name="connsiteX56" fmla="*/ 155119 w 301061"/>
                <a:gd name="connsiteY56" fmla="*/ 267923 h 495867"/>
                <a:gd name="connsiteX57" fmla="*/ 160382 w 301061"/>
                <a:gd name="connsiteY57" fmla="*/ 267221 h 495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01061" h="495867">
                  <a:moveTo>
                    <a:pt x="158628" y="495867"/>
                  </a:moveTo>
                  <a:lnTo>
                    <a:pt x="139683" y="495867"/>
                  </a:lnTo>
                  <a:cubicBezTo>
                    <a:pt x="139683" y="495867"/>
                    <a:pt x="133719" y="488854"/>
                    <a:pt x="133719" y="488854"/>
                  </a:cubicBezTo>
                  <a:lnTo>
                    <a:pt x="133719" y="405040"/>
                  </a:lnTo>
                  <a:cubicBezTo>
                    <a:pt x="133719" y="405040"/>
                    <a:pt x="68466" y="405040"/>
                    <a:pt x="68466" y="405040"/>
                  </a:cubicBezTo>
                  <a:lnTo>
                    <a:pt x="57240" y="393468"/>
                  </a:lnTo>
                  <a:cubicBezTo>
                    <a:pt x="56538" y="390311"/>
                    <a:pt x="55485" y="382246"/>
                    <a:pt x="57590" y="379440"/>
                  </a:cubicBezTo>
                  <a:lnTo>
                    <a:pt x="67413" y="367868"/>
                  </a:lnTo>
                  <a:lnTo>
                    <a:pt x="133368" y="367868"/>
                  </a:lnTo>
                  <a:cubicBezTo>
                    <a:pt x="133368" y="367868"/>
                    <a:pt x="133368" y="302290"/>
                    <a:pt x="133368" y="302290"/>
                  </a:cubicBezTo>
                  <a:cubicBezTo>
                    <a:pt x="133368" y="299134"/>
                    <a:pt x="126703" y="295977"/>
                    <a:pt x="123896" y="295977"/>
                  </a:cubicBezTo>
                  <a:cubicBezTo>
                    <a:pt x="116178" y="295977"/>
                    <a:pt x="111266" y="294224"/>
                    <a:pt x="104250" y="291769"/>
                  </a:cubicBezTo>
                  <a:cubicBezTo>
                    <a:pt x="57590" y="276339"/>
                    <a:pt x="21456" y="239517"/>
                    <a:pt x="7423" y="192175"/>
                  </a:cubicBezTo>
                  <a:cubicBezTo>
                    <a:pt x="-6610" y="144833"/>
                    <a:pt x="3564" y="178849"/>
                    <a:pt x="3564" y="170432"/>
                  </a:cubicBezTo>
                  <a:cubicBezTo>
                    <a:pt x="3564" y="162016"/>
                    <a:pt x="-295" y="152898"/>
                    <a:pt x="757" y="145885"/>
                  </a:cubicBezTo>
                  <a:lnTo>
                    <a:pt x="4967" y="116778"/>
                  </a:lnTo>
                  <a:lnTo>
                    <a:pt x="9878" y="98893"/>
                  </a:lnTo>
                  <a:cubicBezTo>
                    <a:pt x="24613" y="56811"/>
                    <a:pt x="62151" y="17885"/>
                    <a:pt x="104601" y="6663"/>
                  </a:cubicBezTo>
                  <a:lnTo>
                    <a:pt x="125650" y="1052"/>
                  </a:lnTo>
                  <a:lnTo>
                    <a:pt x="149857" y="0"/>
                  </a:lnTo>
                  <a:lnTo>
                    <a:pt x="178975" y="1403"/>
                  </a:lnTo>
                  <a:lnTo>
                    <a:pt x="195815" y="5962"/>
                  </a:lnTo>
                  <a:lnTo>
                    <a:pt x="220723" y="16131"/>
                  </a:lnTo>
                  <a:cubicBezTo>
                    <a:pt x="232300" y="20690"/>
                    <a:pt x="242124" y="28055"/>
                    <a:pt x="250894" y="36471"/>
                  </a:cubicBezTo>
                  <a:lnTo>
                    <a:pt x="261068" y="46641"/>
                  </a:lnTo>
                  <a:cubicBezTo>
                    <a:pt x="274399" y="59616"/>
                    <a:pt x="284222" y="75397"/>
                    <a:pt x="290537" y="93633"/>
                  </a:cubicBezTo>
                  <a:lnTo>
                    <a:pt x="295098" y="107309"/>
                  </a:lnTo>
                  <a:cubicBezTo>
                    <a:pt x="297554" y="115024"/>
                    <a:pt x="297904" y="121687"/>
                    <a:pt x="298957" y="130104"/>
                  </a:cubicBezTo>
                  <a:lnTo>
                    <a:pt x="301062" y="147287"/>
                  </a:lnTo>
                  <a:lnTo>
                    <a:pt x="298957" y="168679"/>
                  </a:lnTo>
                  <a:cubicBezTo>
                    <a:pt x="292993" y="230049"/>
                    <a:pt x="244228" y="281950"/>
                    <a:pt x="184238" y="295276"/>
                  </a:cubicBezTo>
                  <a:cubicBezTo>
                    <a:pt x="179326" y="294575"/>
                    <a:pt x="171959" y="296328"/>
                    <a:pt x="169503" y="300536"/>
                  </a:cubicBezTo>
                  <a:lnTo>
                    <a:pt x="169503" y="367166"/>
                  </a:lnTo>
                  <a:cubicBezTo>
                    <a:pt x="169503" y="367166"/>
                    <a:pt x="249140" y="367166"/>
                    <a:pt x="249140" y="367166"/>
                  </a:cubicBezTo>
                  <a:lnTo>
                    <a:pt x="259665" y="378739"/>
                  </a:lnTo>
                  <a:lnTo>
                    <a:pt x="260366" y="397325"/>
                  </a:lnTo>
                  <a:lnTo>
                    <a:pt x="252999" y="404339"/>
                  </a:lnTo>
                  <a:lnTo>
                    <a:pt x="169152" y="404339"/>
                  </a:lnTo>
                  <a:cubicBezTo>
                    <a:pt x="169152" y="404339"/>
                    <a:pt x="169152" y="483243"/>
                    <a:pt x="169152" y="483243"/>
                  </a:cubicBezTo>
                  <a:lnTo>
                    <a:pt x="157926" y="495166"/>
                  </a:lnTo>
                  <a:close/>
                  <a:moveTo>
                    <a:pt x="158978" y="267923"/>
                  </a:moveTo>
                  <a:lnTo>
                    <a:pt x="172660" y="266169"/>
                  </a:lnTo>
                  <a:lnTo>
                    <a:pt x="184588" y="262662"/>
                  </a:lnTo>
                  <a:cubicBezTo>
                    <a:pt x="221074" y="252493"/>
                    <a:pt x="249140" y="224438"/>
                    <a:pt x="262822" y="189720"/>
                  </a:cubicBezTo>
                  <a:lnTo>
                    <a:pt x="268084" y="171134"/>
                  </a:lnTo>
                  <a:cubicBezTo>
                    <a:pt x="272294" y="156054"/>
                    <a:pt x="271593" y="141676"/>
                    <a:pt x="268084" y="126597"/>
                  </a:cubicBezTo>
                  <a:lnTo>
                    <a:pt x="264576" y="111868"/>
                  </a:lnTo>
                  <a:cubicBezTo>
                    <a:pt x="251947" y="76098"/>
                    <a:pt x="224582" y="48394"/>
                    <a:pt x="188097" y="36471"/>
                  </a:cubicBezTo>
                  <a:cubicBezTo>
                    <a:pt x="151611" y="24548"/>
                    <a:pt x="175467" y="32263"/>
                    <a:pt x="168801" y="32263"/>
                  </a:cubicBezTo>
                  <a:lnTo>
                    <a:pt x="135122" y="32263"/>
                  </a:lnTo>
                  <a:cubicBezTo>
                    <a:pt x="99338" y="32263"/>
                    <a:pt x="47767" y="74696"/>
                    <a:pt x="38295" y="118882"/>
                  </a:cubicBezTo>
                  <a:lnTo>
                    <a:pt x="35138" y="133961"/>
                  </a:lnTo>
                  <a:cubicBezTo>
                    <a:pt x="33384" y="142027"/>
                    <a:pt x="33384" y="153249"/>
                    <a:pt x="35138" y="161665"/>
                  </a:cubicBezTo>
                  <a:lnTo>
                    <a:pt x="39348" y="182356"/>
                  </a:lnTo>
                  <a:cubicBezTo>
                    <a:pt x="41803" y="194980"/>
                    <a:pt x="48820" y="206202"/>
                    <a:pt x="56187" y="216021"/>
                  </a:cubicBezTo>
                  <a:cubicBezTo>
                    <a:pt x="77938" y="245830"/>
                    <a:pt x="110916" y="265117"/>
                    <a:pt x="147401" y="267572"/>
                  </a:cubicBezTo>
                  <a:cubicBezTo>
                    <a:pt x="151260" y="267923"/>
                    <a:pt x="153716" y="267572"/>
                    <a:pt x="155119" y="267923"/>
                  </a:cubicBezTo>
                  <a:lnTo>
                    <a:pt x="160382" y="267221"/>
                  </a:lnTo>
                  <a:close/>
                </a:path>
              </a:pathLst>
            </a:custGeom>
            <a:solidFill>
              <a:schemeClr val="accent4"/>
            </a:solidFill>
            <a:ln w="3504" cap="flat">
              <a:noFill/>
              <a:prstDash val="solid"/>
              <a:miter/>
            </a:ln>
          </p:spPr>
          <p:txBody>
            <a:bodyPr rtlCol="0" anchor="ctr"/>
            <a:lstStyle/>
            <a:p>
              <a:endParaRPr lang="en-GB"/>
            </a:p>
          </p:txBody>
        </p:sp>
        <p:sp>
          <p:nvSpPr>
            <p:cNvPr id="18" name="Freihandform 17">
              <a:extLst>
                <a:ext uri="{FF2B5EF4-FFF2-40B4-BE49-F238E27FC236}">
                  <a16:creationId xmlns:a16="http://schemas.microsoft.com/office/drawing/2014/main" id="{7DAEE62C-7994-7430-9967-15AEC301E39A}"/>
                </a:ext>
              </a:extLst>
            </p:cNvPr>
            <p:cNvSpPr/>
            <p:nvPr/>
          </p:nvSpPr>
          <p:spPr>
            <a:xfrm>
              <a:off x="4715043" y="3302445"/>
              <a:ext cx="2199068" cy="1071339"/>
            </a:xfrm>
            <a:custGeom>
              <a:avLst/>
              <a:gdLst>
                <a:gd name="connsiteX0" fmla="*/ 220424 w 2199068"/>
                <a:gd name="connsiteY0" fmla="*/ 731878 h 1071339"/>
                <a:gd name="connsiteX1" fmla="*/ 207795 w 2199068"/>
                <a:gd name="connsiteY1" fmla="*/ 743801 h 1071339"/>
                <a:gd name="connsiteX2" fmla="*/ 202532 w 2199068"/>
                <a:gd name="connsiteY2" fmla="*/ 748009 h 1071339"/>
                <a:gd name="connsiteX3" fmla="*/ 195165 w 2199068"/>
                <a:gd name="connsiteY3" fmla="*/ 744502 h 1071339"/>
                <a:gd name="connsiteX4" fmla="*/ 182185 w 2199068"/>
                <a:gd name="connsiteY4" fmla="*/ 734332 h 1071339"/>
                <a:gd name="connsiteX5" fmla="*/ 182185 w 2199068"/>
                <a:gd name="connsiteY5" fmla="*/ 347528 h 1071339"/>
                <a:gd name="connsiteX6" fmla="*/ 17649 w 2199068"/>
                <a:gd name="connsiteY6" fmla="*/ 347528 h 1071339"/>
                <a:gd name="connsiteX7" fmla="*/ 13088 w 2199068"/>
                <a:gd name="connsiteY7" fmla="*/ 343320 h 1071339"/>
                <a:gd name="connsiteX8" fmla="*/ 3265 w 2199068"/>
                <a:gd name="connsiteY8" fmla="*/ 338410 h 1071339"/>
                <a:gd name="connsiteX9" fmla="*/ 8176 w 2199068"/>
                <a:gd name="connsiteY9" fmla="*/ 308953 h 1071339"/>
                <a:gd name="connsiteX10" fmla="*/ 395485 w 2199068"/>
                <a:gd name="connsiteY10" fmla="*/ 308953 h 1071339"/>
                <a:gd name="connsiteX11" fmla="*/ 400397 w 2199068"/>
                <a:gd name="connsiteY11" fmla="*/ 337358 h 1071339"/>
                <a:gd name="connsiteX12" fmla="*/ 389872 w 2199068"/>
                <a:gd name="connsiteY12" fmla="*/ 343320 h 1071339"/>
                <a:gd name="connsiteX13" fmla="*/ 385311 w 2199068"/>
                <a:gd name="connsiteY13" fmla="*/ 347528 h 1071339"/>
                <a:gd name="connsiteX14" fmla="*/ 220775 w 2199068"/>
                <a:gd name="connsiteY14" fmla="*/ 347528 h 1071339"/>
                <a:gd name="connsiteX15" fmla="*/ 220775 w 2199068"/>
                <a:gd name="connsiteY15" fmla="*/ 517259 h 1071339"/>
                <a:gd name="connsiteX16" fmla="*/ 242175 w 2199068"/>
                <a:gd name="connsiteY16" fmla="*/ 513051 h 1071339"/>
                <a:gd name="connsiteX17" fmla="*/ 265681 w 2199068"/>
                <a:gd name="connsiteY17" fmla="*/ 508141 h 1071339"/>
                <a:gd name="connsiteX18" fmla="*/ 284976 w 2199068"/>
                <a:gd name="connsiteY18" fmla="*/ 504284 h 1071339"/>
                <a:gd name="connsiteX19" fmla="*/ 300061 w 2199068"/>
                <a:gd name="connsiteY19" fmla="*/ 501478 h 1071339"/>
                <a:gd name="connsiteX20" fmla="*/ 326724 w 2199068"/>
                <a:gd name="connsiteY20" fmla="*/ 496218 h 1071339"/>
                <a:gd name="connsiteX21" fmla="*/ 349177 w 2199068"/>
                <a:gd name="connsiteY21" fmla="*/ 491659 h 1071339"/>
                <a:gd name="connsiteX22" fmla="*/ 374436 w 2199068"/>
                <a:gd name="connsiteY22" fmla="*/ 486749 h 1071339"/>
                <a:gd name="connsiteX23" fmla="*/ 397239 w 2199068"/>
                <a:gd name="connsiteY23" fmla="*/ 482191 h 1071339"/>
                <a:gd name="connsiteX24" fmla="*/ 419341 w 2199068"/>
                <a:gd name="connsiteY24" fmla="*/ 477632 h 1071339"/>
                <a:gd name="connsiteX25" fmla="*/ 444601 w 2199068"/>
                <a:gd name="connsiteY25" fmla="*/ 472722 h 1071339"/>
                <a:gd name="connsiteX26" fmla="*/ 468457 w 2199068"/>
                <a:gd name="connsiteY26" fmla="*/ 468163 h 1071339"/>
                <a:gd name="connsiteX27" fmla="*/ 495470 w 2199068"/>
                <a:gd name="connsiteY27" fmla="*/ 462903 h 1071339"/>
                <a:gd name="connsiteX28" fmla="*/ 519326 w 2199068"/>
                <a:gd name="connsiteY28" fmla="*/ 457993 h 1071339"/>
                <a:gd name="connsiteX29" fmla="*/ 538972 w 2199068"/>
                <a:gd name="connsiteY29" fmla="*/ 454136 h 1071339"/>
                <a:gd name="connsiteX30" fmla="*/ 565635 w 2199068"/>
                <a:gd name="connsiteY30" fmla="*/ 448876 h 1071339"/>
                <a:gd name="connsiteX31" fmla="*/ 591245 w 2199068"/>
                <a:gd name="connsiteY31" fmla="*/ 443966 h 1071339"/>
                <a:gd name="connsiteX32" fmla="*/ 616504 w 2199068"/>
                <a:gd name="connsiteY32" fmla="*/ 439056 h 1071339"/>
                <a:gd name="connsiteX33" fmla="*/ 638957 w 2199068"/>
                <a:gd name="connsiteY33" fmla="*/ 434498 h 1071339"/>
                <a:gd name="connsiteX34" fmla="*/ 653691 w 2199068"/>
                <a:gd name="connsiteY34" fmla="*/ 431692 h 1071339"/>
                <a:gd name="connsiteX35" fmla="*/ 674741 w 2199068"/>
                <a:gd name="connsiteY35" fmla="*/ 427133 h 1071339"/>
                <a:gd name="connsiteX36" fmla="*/ 701754 w 2199068"/>
                <a:gd name="connsiteY36" fmla="*/ 421873 h 1071339"/>
                <a:gd name="connsiteX37" fmla="*/ 718243 w 2199068"/>
                <a:gd name="connsiteY37" fmla="*/ 418717 h 1071339"/>
                <a:gd name="connsiteX38" fmla="*/ 734381 w 2199068"/>
                <a:gd name="connsiteY38" fmla="*/ 415561 h 1071339"/>
                <a:gd name="connsiteX39" fmla="*/ 759640 w 2199068"/>
                <a:gd name="connsiteY39" fmla="*/ 410651 h 1071339"/>
                <a:gd name="connsiteX40" fmla="*/ 783496 w 2199068"/>
                <a:gd name="connsiteY40" fmla="*/ 405741 h 1071339"/>
                <a:gd name="connsiteX41" fmla="*/ 810158 w 2199068"/>
                <a:gd name="connsiteY41" fmla="*/ 400481 h 1071339"/>
                <a:gd name="connsiteX42" fmla="*/ 828401 w 2199068"/>
                <a:gd name="connsiteY42" fmla="*/ 396974 h 1071339"/>
                <a:gd name="connsiteX43" fmla="*/ 855064 w 2199068"/>
                <a:gd name="connsiteY43" fmla="*/ 391714 h 1071339"/>
                <a:gd name="connsiteX44" fmla="*/ 878920 w 2199068"/>
                <a:gd name="connsiteY44" fmla="*/ 387155 h 1071339"/>
                <a:gd name="connsiteX45" fmla="*/ 904530 w 2199068"/>
                <a:gd name="connsiteY45" fmla="*/ 382246 h 1071339"/>
                <a:gd name="connsiteX46" fmla="*/ 928386 w 2199068"/>
                <a:gd name="connsiteY46" fmla="*/ 377336 h 1071339"/>
                <a:gd name="connsiteX47" fmla="*/ 955049 w 2199068"/>
                <a:gd name="connsiteY47" fmla="*/ 372076 h 1071339"/>
                <a:gd name="connsiteX48" fmla="*/ 971888 w 2199068"/>
                <a:gd name="connsiteY48" fmla="*/ 368569 h 1071339"/>
                <a:gd name="connsiteX49" fmla="*/ 993288 w 2199068"/>
                <a:gd name="connsiteY49" fmla="*/ 364361 h 1071339"/>
                <a:gd name="connsiteX50" fmla="*/ 1030476 w 2199068"/>
                <a:gd name="connsiteY50" fmla="*/ 300186 h 1071339"/>
                <a:gd name="connsiteX51" fmla="*/ 1063453 w 2199068"/>
                <a:gd name="connsiteY51" fmla="*/ 250739 h 1071339"/>
                <a:gd name="connsiteX52" fmla="*/ 1127654 w 2199068"/>
                <a:gd name="connsiteY52" fmla="*/ 210761 h 1071339"/>
                <a:gd name="connsiteX53" fmla="*/ 1150106 w 2199068"/>
                <a:gd name="connsiteY53" fmla="*/ 205150 h 1071339"/>
                <a:gd name="connsiteX54" fmla="*/ 1199923 w 2199068"/>
                <a:gd name="connsiteY54" fmla="*/ 205150 h 1071339"/>
                <a:gd name="connsiteX55" fmla="*/ 1226235 w 2199068"/>
                <a:gd name="connsiteY55" fmla="*/ 211462 h 1071339"/>
                <a:gd name="connsiteX56" fmla="*/ 1268685 w 2199068"/>
                <a:gd name="connsiteY56" fmla="*/ 233205 h 1071339"/>
                <a:gd name="connsiteX57" fmla="*/ 1323062 w 2199068"/>
                <a:gd name="connsiteY57" fmla="*/ 300536 h 1071339"/>
                <a:gd name="connsiteX58" fmla="*/ 1350076 w 2199068"/>
                <a:gd name="connsiteY58" fmla="*/ 293873 h 1071339"/>
                <a:gd name="connsiteX59" fmla="*/ 1373932 w 2199068"/>
                <a:gd name="connsiteY59" fmla="*/ 289314 h 1071339"/>
                <a:gd name="connsiteX60" fmla="*/ 1400945 w 2199068"/>
                <a:gd name="connsiteY60" fmla="*/ 284054 h 1071339"/>
                <a:gd name="connsiteX61" fmla="*/ 1424801 w 2199068"/>
                <a:gd name="connsiteY61" fmla="*/ 279495 h 1071339"/>
                <a:gd name="connsiteX62" fmla="*/ 1441290 w 2199068"/>
                <a:gd name="connsiteY62" fmla="*/ 276339 h 1071339"/>
                <a:gd name="connsiteX63" fmla="*/ 1459182 w 2199068"/>
                <a:gd name="connsiteY63" fmla="*/ 272832 h 1071339"/>
                <a:gd name="connsiteX64" fmla="*/ 1482687 w 2199068"/>
                <a:gd name="connsiteY64" fmla="*/ 268273 h 1071339"/>
                <a:gd name="connsiteX65" fmla="*/ 1507946 w 2199068"/>
                <a:gd name="connsiteY65" fmla="*/ 263013 h 1071339"/>
                <a:gd name="connsiteX66" fmla="*/ 1520225 w 2199068"/>
                <a:gd name="connsiteY66" fmla="*/ 260909 h 1071339"/>
                <a:gd name="connsiteX67" fmla="*/ 1544081 w 2199068"/>
                <a:gd name="connsiteY67" fmla="*/ 255999 h 1071339"/>
                <a:gd name="connsiteX68" fmla="*/ 1567937 w 2199068"/>
                <a:gd name="connsiteY68" fmla="*/ 251090 h 1071339"/>
                <a:gd name="connsiteX69" fmla="*/ 1591442 w 2199068"/>
                <a:gd name="connsiteY69" fmla="*/ 246531 h 1071339"/>
                <a:gd name="connsiteX70" fmla="*/ 1614597 w 2199068"/>
                <a:gd name="connsiteY70" fmla="*/ 241972 h 1071339"/>
                <a:gd name="connsiteX71" fmla="*/ 1639856 w 2199068"/>
                <a:gd name="connsiteY71" fmla="*/ 237062 h 1071339"/>
                <a:gd name="connsiteX72" fmla="*/ 1662308 w 2199068"/>
                <a:gd name="connsiteY72" fmla="*/ 232503 h 1071339"/>
                <a:gd name="connsiteX73" fmla="*/ 1687217 w 2199068"/>
                <a:gd name="connsiteY73" fmla="*/ 227594 h 1071339"/>
                <a:gd name="connsiteX74" fmla="*/ 1714230 w 2199068"/>
                <a:gd name="connsiteY74" fmla="*/ 222334 h 1071339"/>
                <a:gd name="connsiteX75" fmla="*/ 1732122 w 2199068"/>
                <a:gd name="connsiteY75" fmla="*/ 218827 h 1071339"/>
                <a:gd name="connsiteX76" fmla="*/ 1746857 w 2199068"/>
                <a:gd name="connsiteY76" fmla="*/ 215671 h 1071339"/>
                <a:gd name="connsiteX77" fmla="*/ 1770713 w 2199068"/>
                <a:gd name="connsiteY77" fmla="*/ 211112 h 1071339"/>
                <a:gd name="connsiteX78" fmla="*/ 1797726 w 2199068"/>
                <a:gd name="connsiteY78" fmla="*/ 205852 h 1071339"/>
                <a:gd name="connsiteX79" fmla="*/ 1821582 w 2199068"/>
                <a:gd name="connsiteY79" fmla="*/ 201293 h 1071339"/>
                <a:gd name="connsiteX80" fmla="*/ 1848245 w 2199068"/>
                <a:gd name="connsiteY80" fmla="*/ 196032 h 1071339"/>
                <a:gd name="connsiteX81" fmla="*/ 1868242 w 2199068"/>
                <a:gd name="connsiteY81" fmla="*/ 192175 h 1071339"/>
                <a:gd name="connsiteX82" fmla="*/ 1893150 w 2199068"/>
                <a:gd name="connsiteY82" fmla="*/ 187265 h 1071339"/>
                <a:gd name="connsiteX83" fmla="*/ 1917006 w 2199068"/>
                <a:gd name="connsiteY83" fmla="*/ 182706 h 1071339"/>
                <a:gd name="connsiteX84" fmla="*/ 1940862 w 2199068"/>
                <a:gd name="connsiteY84" fmla="*/ 177797 h 1071339"/>
                <a:gd name="connsiteX85" fmla="*/ 1967876 w 2199068"/>
                <a:gd name="connsiteY85" fmla="*/ 172537 h 1071339"/>
                <a:gd name="connsiteX86" fmla="*/ 1988925 w 2199068"/>
                <a:gd name="connsiteY86" fmla="*/ 166926 h 1071339"/>
                <a:gd name="connsiteX87" fmla="*/ 1988925 w 2199068"/>
                <a:gd name="connsiteY87" fmla="*/ 51901 h 1071339"/>
                <a:gd name="connsiteX88" fmla="*/ 1993486 w 2199068"/>
                <a:gd name="connsiteY88" fmla="*/ 39978 h 1071339"/>
                <a:gd name="connsiteX89" fmla="*/ 1988925 w 2199068"/>
                <a:gd name="connsiteY89" fmla="*/ 38575 h 1071339"/>
                <a:gd name="connsiteX90" fmla="*/ 1809654 w 2199068"/>
                <a:gd name="connsiteY90" fmla="*/ 38575 h 1071339"/>
                <a:gd name="connsiteX91" fmla="*/ 1797726 w 2199068"/>
                <a:gd name="connsiteY91" fmla="*/ 26301 h 1071339"/>
                <a:gd name="connsiteX92" fmla="*/ 1797726 w 2199068"/>
                <a:gd name="connsiteY92" fmla="*/ 12274 h 1071339"/>
                <a:gd name="connsiteX93" fmla="*/ 1809654 w 2199068"/>
                <a:gd name="connsiteY93" fmla="*/ 0 h 1071339"/>
                <a:gd name="connsiteX94" fmla="*/ 2186789 w 2199068"/>
                <a:gd name="connsiteY94" fmla="*/ 0 h 1071339"/>
                <a:gd name="connsiteX95" fmla="*/ 2199068 w 2199068"/>
                <a:gd name="connsiteY95" fmla="*/ 5962 h 1071339"/>
                <a:gd name="connsiteX96" fmla="*/ 2199068 w 2199068"/>
                <a:gd name="connsiteY96" fmla="*/ 31211 h 1071339"/>
                <a:gd name="connsiteX97" fmla="*/ 2190999 w 2199068"/>
                <a:gd name="connsiteY97" fmla="*/ 38575 h 1071339"/>
                <a:gd name="connsiteX98" fmla="*/ 2027516 w 2199068"/>
                <a:gd name="connsiteY98" fmla="*/ 38575 h 1071339"/>
                <a:gd name="connsiteX99" fmla="*/ 2027516 w 2199068"/>
                <a:gd name="connsiteY99" fmla="*/ 411703 h 1071339"/>
                <a:gd name="connsiteX100" fmla="*/ 2020148 w 2199068"/>
                <a:gd name="connsiteY100" fmla="*/ 420119 h 1071339"/>
                <a:gd name="connsiteX101" fmla="*/ 2001204 w 2199068"/>
                <a:gd name="connsiteY101" fmla="*/ 420119 h 1071339"/>
                <a:gd name="connsiteX102" fmla="*/ 1988574 w 2199068"/>
                <a:gd name="connsiteY102" fmla="*/ 408898 h 1071339"/>
                <a:gd name="connsiteX103" fmla="*/ 1988574 w 2199068"/>
                <a:gd name="connsiteY103" fmla="*/ 205852 h 1071339"/>
                <a:gd name="connsiteX104" fmla="*/ 1976646 w 2199068"/>
                <a:gd name="connsiteY104" fmla="*/ 206553 h 1071339"/>
                <a:gd name="connsiteX105" fmla="*/ 1956649 w 2199068"/>
                <a:gd name="connsiteY105" fmla="*/ 211112 h 1071339"/>
                <a:gd name="connsiteX106" fmla="*/ 1931741 w 2199068"/>
                <a:gd name="connsiteY106" fmla="*/ 216021 h 1071339"/>
                <a:gd name="connsiteX107" fmla="*/ 1922619 w 2199068"/>
                <a:gd name="connsiteY107" fmla="*/ 217775 h 1071339"/>
                <a:gd name="connsiteX108" fmla="*/ 1897360 w 2199068"/>
                <a:gd name="connsiteY108" fmla="*/ 222684 h 1071339"/>
                <a:gd name="connsiteX109" fmla="*/ 1873504 w 2199068"/>
                <a:gd name="connsiteY109" fmla="*/ 227594 h 1071339"/>
                <a:gd name="connsiteX110" fmla="*/ 1849648 w 2199068"/>
                <a:gd name="connsiteY110" fmla="*/ 232503 h 1071339"/>
                <a:gd name="connsiteX111" fmla="*/ 1821231 w 2199068"/>
                <a:gd name="connsiteY111" fmla="*/ 238114 h 1071339"/>
                <a:gd name="connsiteX112" fmla="*/ 1799831 w 2199068"/>
                <a:gd name="connsiteY112" fmla="*/ 242323 h 1071339"/>
                <a:gd name="connsiteX113" fmla="*/ 1777729 w 2199068"/>
                <a:gd name="connsiteY113" fmla="*/ 246882 h 1071339"/>
                <a:gd name="connsiteX114" fmla="*/ 1752470 w 2199068"/>
                <a:gd name="connsiteY114" fmla="*/ 251791 h 1071339"/>
                <a:gd name="connsiteX115" fmla="*/ 1726860 w 2199068"/>
                <a:gd name="connsiteY115" fmla="*/ 256701 h 1071339"/>
                <a:gd name="connsiteX116" fmla="*/ 1701601 w 2199068"/>
                <a:gd name="connsiteY116" fmla="*/ 261610 h 1071339"/>
                <a:gd name="connsiteX117" fmla="*/ 1677745 w 2199068"/>
                <a:gd name="connsiteY117" fmla="*/ 266520 h 1071339"/>
                <a:gd name="connsiteX118" fmla="*/ 1652485 w 2199068"/>
                <a:gd name="connsiteY118" fmla="*/ 271429 h 1071339"/>
                <a:gd name="connsiteX119" fmla="*/ 1632839 w 2199068"/>
                <a:gd name="connsiteY119" fmla="*/ 275287 h 1071339"/>
                <a:gd name="connsiteX120" fmla="*/ 1606177 w 2199068"/>
                <a:gd name="connsiteY120" fmla="*/ 280547 h 1071339"/>
                <a:gd name="connsiteX121" fmla="*/ 1583724 w 2199068"/>
                <a:gd name="connsiteY121" fmla="*/ 285106 h 1071339"/>
                <a:gd name="connsiteX122" fmla="*/ 1568989 w 2199068"/>
                <a:gd name="connsiteY122" fmla="*/ 287561 h 1071339"/>
                <a:gd name="connsiteX123" fmla="*/ 1546537 w 2199068"/>
                <a:gd name="connsiteY123" fmla="*/ 292470 h 1071339"/>
                <a:gd name="connsiteX124" fmla="*/ 1521277 w 2199068"/>
                <a:gd name="connsiteY124" fmla="*/ 297380 h 1071339"/>
                <a:gd name="connsiteX125" fmla="*/ 1506192 w 2199068"/>
                <a:gd name="connsiteY125" fmla="*/ 300186 h 1071339"/>
                <a:gd name="connsiteX126" fmla="*/ 1488300 w 2199068"/>
                <a:gd name="connsiteY126" fmla="*/ 303692 h 1071339"/>
                <a:gd name="connsiteX127" fmla="*/ 1463041 w 2199068"/>
                <a:gd name="connsiteY127" fmla="*/ 308602 h 1071339"/>
                <a:gd name="connsiteX128" fmla="*/ 1437781 w 2199068"/>
                <a:gd name="connsiteY128" fmla="*/ 313512 h 1071339"/>
                <a:gd name="connsiteX129" fmla="*/ 1413575 w 2199068"/>
                <a:gd name="connsiteY129" fmla="*/ 318421 h 1071339"/>
                <a:gd name="connsiteX130" fmla="*/ 1388315 w 2199068"/>
                <a:gd name="connsiteY130" fmla="*/ 323331 h 1071339"/>
                <a:gd name="connsiteX131" fmla="*/ 1367266 w 2199068"/>
                <a:gd name="connsiteY131" fmla="*/ 327539 h 1071339"/>
                <a:gd name="connsiteX132" fmla="*/ 1340603 w 2199068"/>
                <a:gd name="connsiteY132" fmla="*/ 334553 h 1071339"/>
                <a:gd name="connsiteX133" fmla="*/ 1386912 w 2199068"/>
                <a:gd name="connsiteY133" fmla="*/ 414509 h 1071339"/>
                <a:gd name="connsiteX134" fmla="*/ 1400945 w 2199068"/>
                <a:gd name="connsiteY134" fmla="*/ 439056 h 1071339"/>
                <a:gd name="connsiteX135" fmla="*/ 1458129 w 2199068"/>
                <a:gd name="connsiteY135" fmla="*/ 538300 h 1071339"/>
                <a:gd name="connsiteX136" fmla="*/ 1516717 w 2199068"/>
                <a:gd name="connsiteY136" fmla="*/ 639648 h 1071339"/>
                <a:gd name="connsiteX137" fmla="*/ 1625121 w 2199068"/>
                <a:gd name="connsiteY137" fmla="*/ 826913 h 1071339"/>
                <a:gd name="connsiteX138" fmla="*/ 1650381 w 2199068"/>
                <a:gd name="connsiteY138" fmla="*/ 887932 h 1071339"/>
                <a:gd name="connsiteX139" fmla="*/ 1650381 w 2199068"/>
                <a:gd name="connsiteY139" fmla="*/ 940535 h 1071339"/>
                <a:gd name="connsiteX140" fmla="*/ 1645469 w 2199068"/>
                <a:gd name="connsiteY140" fmla="*/ 960874 h 1071339"/>
                <a:gd name="connsiteX141" fmla="*/ 1531802 w 2199068"/>
                <a:gd name="connsiteY141" fmla="*/ 1067482 h 1071339"/>
                <a:gd name="connsiteX142" fmla="*/ 1517769 w 2199068"/>
                <a:gd name="connsiteY142" fmla="*/ 1071340 h 1071339"/>
                <a:gd name="connsiteX143" fmla="*/ 832260 w 2199068"/>
                <a:gd name="connsiteY143" fmla="*/ 1071340 h 1071339"/>
                <a:gd name="connsiteX144" fmla="*/ 816473 w 2199068"/>
                <a:gd name="connsiteY144" fmla="*/ 1067482 h 1071339"/>
                <a:gd name="connsiteX145" fmla="*/ 697193 w 2199068"/>
                <a:gd name="connsiteY145" fmla="*/ 911428 h 1071339"/>
                <a:gd name="connsiteX146" fmla="*/ 701403 w 2199068"/>
                <a:gd name="connsiteY146" fmla="*/ 881970 h 1071339"/>
                <a:gd name="connsiteX147" fmla="*/ 706315 w 2199068"/>
                <a:gd name="connsiteY147" fmla="*/ 863735 h 1071339"/>
                <a:gd name="connsiteX148" fmla="*/ 716489 w 2199068"/>
                <a:gd name="connsiteY148" fmla="*/ 841642 h 1071339"/>
                <a:gd name="connsiteX149" fmla="*/ 964521 w 2199068"/>
                <a:gd name="connsiteY149" fmla="*/ 412404 h 1071339"/>
                <a:gd name="connsiteX150" fmla="*/ 966626 w 2199068"/>
                <a:gd name="connsiteY150" fmla="*/ 407495 h 1071339"/>
                <a:gd name="connsiteX151" fmla="*/ 961363 w 2199068"/>
                <a:gd name="connsiteY151" fmla="*/ 407495 h 1071339"/>
                <a:gd name="connsiteX152" fmla="*/ 943121 w 2199068"/>
                <a:gd name="connsiteY152" fmla="*/ 411002 h 1071339"/>
                <a:gd name="connsiteX153" fmla="*/ 917510 w 2199068"/>
                <a:gd name="connsiteY153" fmla="*/ 415911 h 1071339"/>
                <a:gd name="connsiteX154" fmla="*/ 890848 w 2199068"/>
                <a:gd name="connsiteY154" fmla="*/ 421172 h 1071339"/>
                <a:gd name="connsiteX155" fmla="*/ 872605 w 2199068"/>
                <a:gd name="connsiteY155" fmla="*/ 424678 h 1071339"/>
                <a:gd name="connsiteX156" fmla="*/ 844539 w 2199068"/>
                <a:gd name="connsiteY156" fmla="*/ 430289 h 1071339"/>
                <a:gd name="connsiteX157" fmla="*/ 821736 w 2199068"/>
                <a:gd name="connsiteY157" fmla="*/ 434848 h 1071339"/>
                <a:gd name="connsiteX158" fmla="*/ 796476 w 2199068"/>
                <a:gd name="connsiteY158" fmla="*/ 439758 h 1071339"/>
                <a:gd name="connsiteX159" fmla="*/ 771217 w 2199068"/>
                <a:gd name="connsiteY159" fmla="*/ 444667 h 1071339"/>
                <a:gd name="connsiteX160" fmla="*/ 754728 w 2199068"/>
                <a:gd name="connsiteY160" fmla="*/ 447824 h 1071339"/>
                <a:gd name="connsiteX161" fmla="*/ 738591 w 2199068"/>
                <a:gd name="connsiteY161" fmla="*/ 450980 h 1071339"/>
                <a:gd name="connsiteX162" fmla="*/ 719646 w 2199068"/>
                <a:gd name="connsiteY162" fmla="*/ 454837 h 1071339"/>
                <a:gd name="connsiteX163" fmla="*/ 702105 w 2199068"/>
                <a:gd name="connsiteY163" fmla="*/ 458344 h 1071339"/>
                <a:gd name="connsiteX164" fmla="*/ 676846 w 2199068"/>
                <a:gd name="connsiteY164" fmla="*/ 463604 h 1071339"/>
                <a:gd name="connsiteX165" fmla="*/ 653341 w 2199068"/>
                <a:gd name="connsiteY165" fmla="*/ 468514 h 1071339"/>
                <a:gd name="connsiteX166" fmla="*/ 636852 w 2199068"/>
                <a:gd name="connsiteY166" fmla="*/ 471670 h 1071339"/>
                <a:gd name="connsiteX167" fmla="*/ 617206 w 2199068"/>
                <a:gd name="connsiteY167" fmla="*/ 475177 h 1071339"/>
                <a:gd name="connsiteX168" fmla="*/ 591946 w 2199068"/>
                <a:gd name="connsiteY168" fmla="*/ 480086 h 1071339"/>
                <a:gd name="connsiteX169" fmla="*/ 568441 w 2199068"/>
                <a:gd name="connsiteY169" fmla="*/ 484996 h 1071339"/>
                <a:gd name="connsiteX170" fmla="*/ 549848 w 2199068"/>
                <a:gd name="connsiteY170" fmla="*/ 488854 h 1071339"/>
                <a:gd name="connsiteX171" fmla="*/ 534061 w 2199068"/>
                <a:gd name="connsiteY171" fmla="*/ 492010 h 1071339"/>
                <a:gd name="connsiteX172" fmla="*/ 507047 w 2199068"/>
                <a:gd name="connsiteY172" fmla="*/ 497270 h 1071339"/>
                <a:gd name="connsiteX173" fmla="*/ 481788 w 2199068"/>
                <a:gd name="connsiteY173" fmla="*/ 502180 h 1071339"/>
                <a:gd name="connsiteX174" fmla="*/ 456529 w 2199068"/>
                <a:gd name="connsiteY174" fmla="*/ 507089 h 1071339"/>
                <a:gd name="connsiteX175" fmla="*/ 436882 w 2199068"/>
                <a:gd name="connsiteY175" fmla="*/ 510947 h 1071339"/>
                <a:gd name="connsiteX176" fmla="*/ 411272 w 2199068"/>
                <a:gd name="connsiteY176" fmla="*/ 515856 h 1071339"/>
                <a:gd name="connsiteX177" fmla="*/ 387416 w 2199068"/>
                <a:gd name="connsiteY177" fmla="*/ 520415 h 1071339"/>
                <a:gd name="connsiteX178" fmla="*/ 363560 w 2199068"/>
                <a:gd name="connsiteY178" fmla="*/ 524974 h 1071339"/>
                <a:gd name="connsiteX179" fmla="*/ 336898 w 2199068"/>
                <a:gd name="connsiteY179" fmla="*/ 530234 h 1071339"/>
                <a:gd name="connsiteX180" fmla="*/ 318655 w 2199068"/>
                <a:gd name="connsiteY180" fmla="*/ 533741 h 1071339"/>
                <a:gd name="connsiteX181" fmla="*/ 291642 w 2199068"/>
                <a:gd name="connsiteY181" fmla="*/ 539001 h 1071339"/>
                <a:gd name="connsiteX182" fmla="*/ 267786 w 2199068"/>
                <a:gd name="connsiteY182" fmla="*/ 543560 h 1071339"/>
                <a:gd name="connsiteX183" fmla="*/ 242526 w 2199068"/>
                <a:gd name="connsiteY183" fmla="*/ 548470 h 1071339"/>
                <a:gd name="connsiteX184" fmla="*/ 221126 w 2199068"/>
                <a:gd name="connsiteY184" fmla="*/ 550925 h 1071339"/>
                <a:gd name="connsiteX185" fmla="*/ 218670 w 2199068"/>
                <a:gd name="connsiteY185" fmla="*/ 554081 h 1071339"/>
                <a:gd name="connsiteX186" fmla="*/ 218670 w 2199068"/>
                <a:gd name="connsiteY186" fmla="*/ 731527 h 1071339"/>
                <a:gd name="connsiteX187" fmla="*/ 1611088 w 2199068"/>
                <a:gd name="connsiteY187" fmla="*/ 955263 h 1071339"/>
                <a:gd name="connsiteX188" fmla="*/ 1616351 w 2199068"/>
                <a:gd name="connsiteY188" fmla="*/ 937378 h 1071339"/>
                <a:gd name="connsiteX189" fmla="*/ 1611088 w 2199068"/>
                <a:gd name="connsiteY189" fmla="*/ 874957 h 1071339"/>
                <a:gd name="connsiteX190" fmla="*/ 1602318 w 2199068"/>
                <a:gd name="connsiteY190" fmla="*/ 856370 h 1071339"/>
                <a:gd name="connsiteX191" fmla="*/ 1453569 w 2199068"/>
                <a:gd name="connsiteY191" fmla="*/ 598618 h 1071339"/>
                <a:gd name="connsiteX192" fmla="*/ 1436729 w 2199068"/>
                <a:gd name="connsiteY192" fmla="*/ 569862 h 1071339"/>
                <a:gd name="connsiteX193" fmla="*/ 1424450 w 2199068"/>
                <a:gd name="connsiteY193" fmla="*/ 548119 h 1071339"/>
                <a:gd name="connsiteX194" fmla="*/ 1273947 w 2199068"/>
                <a:gd name="connsiteY194" fmla="*/ 287561 h 1071339"/>
                <a:gd name="connsiteX195" fmla="*/ 1250793 w 2199068"/>
                <a:gd name="connsiteY195" fmla="*/ 264766 h 1071339"/>
                <a:gd name="connsiteX196" fmla="*/ 1188697 w 2199068"/>
                <a:gd name="connsiteY196" fmla="*/ 239167 h 1071339"/>
                <a:gd name="connsiteX197" fmla="*/ 1164490 w 2199068"/>
                <a:gd name="connsiteY197" fmla="*/ 239167 h 1071339"/>
                <a:gd name="connsiteX198" fmla="*/ 1072925 w 2199068"/>
                <a:gd name="connsiteY198" fmla="*/ 298081 h 1071339"/>
                <a:gd name="connsiteX199" fmla="*/ 978203 w 2199068"/>
                <a:gd name="connsiteY199" fmla="*/ 462202 h 1071339"/>
                <a:gd name="connsiteX200" fmla="*/ 920317 w 2199068"/>
                <a:gd name="connsiteY200" fmla="*/ 562497 h 1071339"/>
                <a:gd name="connsiteX201" fmla="*/ 909792 w 2199068"/>
                <a:gd name="connsiteY201" fmla="*/ 580733 h 1071339"/>
                <a:gd name="connsiteX202" fmla="*/ 855064 w 2199068"/>
                <a:gd name="connsiteY202" fmla="*/ 675768 h 1071339"/>
                <a:gd name="connsiteX203" fmla="*/ 746309 w 2199068"/>
                <a:gd name="connsiteY203" fmla="*/ 864436 h 1071339"/>
                <a:gd name="connsiteX204" fmla="*/ 741748 w 2199068"/>
                <a:gd name="connsiteY204" fmla="*/ 876710 h 1071339"/>
                <a:gd name="connsiteX205" fmla="*/ 736836 w 2199068"/>
                <a:gd name="connsiteY205" fmla="*/ 894946 h 1071339"/>
                <a:gd name="connsiteX206" fmla="*/ 737187 w 2199068"/>
                <a:gd name="connsiteY206" fmla="*/ 937378 h 1071339"/>
                <a:gd name="connsiteX207" fmla="*/ 813667 w 2199068"/>
                <a:gd name="connsiteY207" fmla="*/ 1028907 h 1071339"/>
                <a:gd name="connsiteX208" fmla="*/ 829103 w 2199068"/>
                <a:gd name="connsiteY208" fmla="*/ 1033466 h 1071339"/>
                <a:gd name="connsiteX209" fmla="*/ 845943 w 2199068"/>
                <a:gd name="connsiteY209" fmla="*/ 1035921 h 1071339"/>
                <a:gd name="connsiteX210" fmla="*/ 1509350 w 2199068"/>
                <a:gd name="connsiteY210" fmla="*/ 1035921 h 1071339"/>
                <a:gd name="connsiteX211" fmla="*/ 1527592 w 2199068"/>
                <a:gd name="connsiteY211" fmla="*/ 1032764 h 1071339"/>
                <a:gd name="connsiteX212" fmla="*/ 1611790 w 2199068"/>
                <a:gd name="connsiteY212" fmla="*/ 955614 h 10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199068" h="1071339">
                  <a:moveTo>
                    <a:pt x="220424" y="731878"/>
                  </a:moveTo>
                  <a:cubicBezTo>
                    <a:pt x="220424" y="739943"/>
                    <a:pt x="213408" y="742398"/>
                    <a:pt x="207795" y="743801"/>
                  </a:cubicBezTo>
                  <a:lnTo>
                    <a:pt x="202532" y="748009"/>
                  </a:lnTo>
                  <a:cubicBezTo>
                    <a:pt x="201129" y="749061"/>
                    <a:pt x="196919" y="745554"/>
                    <a:pt x="195165" y="744502"/>
                  </a:cubicBezTo>
                  <a:cubicBezTo>
                    <a:pt x="191657" y="742398"/>
                    <a:pt x="182185" y="741346"/>
                    <a:pt x="182185" y="734332"/>
                  </a:cubicBezTo>
                  <a:lnTo>
                    <a:pt x="182185" y="347528"/>
                  </a:lnTo>
                  <a:cubicBezTo>
                    <a:pt x="182185" y="347528"/>
                    <a:pt x="17649" y="347528"/>
                    <a:pt x="17649" y="347528"/>
                  </a:cubicBezTo>
                  <a:lnTo>
                    <a:pt x="13088" y="343320"/>
                  </a:lnTo>
                  <a:cubicBezTo>
                    <a:pt x="9580" y="342268"/>
                    <a:pt x="5370" y="340164"/>
                    <a:pt x="3265" y="338410"/>
                  </a:cubicBezTo>
                  <a:cubicBezTo>
                    <a:pt x="-945" y="333851"/>
                    <a:pt x="-2699" y="315265"/>
                    <a:pt x="8176" y="308953"/>
                  </a:cubicBezTo>
                  <a:lnTo>
                    <a:pt x="395485" y="308953"/>
                  </a:lnTo>
                  <a:cubicBezTo>
                    <a:pt x="404957" y="315966"/>
                    <a:pt x="403905" y="332799"/>
                    <a:pt x="400397" y="337358"/>
                  </a:cubicBezTo>
                  <a:cubicBezTo>
                    <a:pt x="396889" y="341917"/>
                    <a:pt x="393731" y="342268"/>
                    <a:pt x="389872" y="343320"/>
                  </a:cubicBezTo>
                  <a:lnTo>
                    <a:pt x="385311" y="347528"/>
                  </a:lnTo>
                  <a:lnTo>
                    <a:pt x="220775" y="347528"/>
                  </a:lnTo>
                  <a:cubicBezTo>
                    <a:pt x="220775" y="347528"/>
                    <a:pt x="220775" y="517259"/>
                    <a:pt x="220775" y="517259"/>
                  </a:cubicBezTo>
                  <a:lnTo>
                    <a:pt x="242175" y="513051"/>
                  </a:lnTo>
                  <a:lnTo>
                    <a:pt x="265681" y="508141"/>
                  </a:lnTo>
                  <a:lnTo>
                    <a:pt x="284976" y="504284"/>
                  </a:lnTo>
                  <a:lnTo>
                    <a:pt x="300061" y="501478"/>
                  </a:lnTo>
                  <a:lnTo>
                    <a:pt x="326724" y="496218"/>
                  </a:lnTo>
                  <a:lnTo>
                    <a:pt x="349177" y="491659"/>
                  </a:lnTo>
                  <a:lnTo>
                    <a:pt x="374436" y="486749"/>
                  </a:lnTo>
                  <a:lnTo>
                    <a:pt x="397239" y="482191"/>
                  </a:lnTo>
                  <a:lnTo>
                    <a:pt x="419341" y="477632"/>
                  </a:lnTo>
                  <a:lnTo>
                    <a:pt x="444601" y="472722"/>
                  </a:lnTo>
                  <a:lnTo>
                    <a:pt x="468457" y="468163"/>
                  </a:lnTo>
                  <a:lnTo>
                    <a:pt x="495470" y="462903"/>
                  </a:lnTo>
                  <a:lnTo>
                    <a:pt x="519326" y="457993"/>
                  </a:lnTo>
                  <a:lnTo>
                    <a:pt x="538972" y="454136"/>
                  </a:lnTo>
                  <a:lnTo>
                    <a:pt x="565635" y="448876"/>
                  </a:lnTo>
                  <a:lnTo>
                    <a:pt x="591245" y="443966"/>
                  </a:lnTo>
                  <a:lnTo>
                    <a:pt x="616504" y="439056"/>
                  </a:lnTo>
                  <a:lnTo>
                    <a:pt x="638957" y="434498"/>
                  </a:lnTo>
                  <a:lnTo>
                    <a:pt x="653691" y="431692"/>
                  </a:lnTo>
                  <a:lnTo>
                    <a:pt x="674741" y="427133"/>
                  </a:lnTo>
                  <a:lnTo>
                    <a:pt x="701754" y="421873"/>
                  </a:lnTo>
                  <a:lnTo>
                    <a:pt x="718243" y="418717"/>
                  </a:lnTo>
                  <a:lnTo>
                    <a:pt x="734381" y="415561"/>
                  </a:lnTo>
                  <a:lnTo>
                    <a:pt x="759640" y="410651"/>
                  </a:lnTo>
                  <a:lnTo>
                    <a:pt x="783496" y="405741"/>
                  </a:lnTo>
                  <a:lnTo>
                    <a:pt x="810158" y="400481"/>
                  </a:lnTo>
                  <a:lnTo>
                    <a:pt x="828401" y="396974"/>
                  </a:lnTo>
                  <a:lnTo>
                    <a:pt x="855064" y="391714"/>
                  </a:lnTo>
                  <a:lnTo>
                    <a:pt x="878920" y="387155"/>
                  </a:lnTo>
                  <a:lnTo>
                    <a:pt x="904530" y="382246"/>
                  </a:lnTo>
                  <a:lnTo>
                    <a:pt x="928386" y="377336"/>
                  </a:lnTo>
                  <a:lnTo>
                    <a:pt x="955049" y="372076"/>
                  </a:lnTo>
                  <a:lnTo>
                    <a:pt x="971888" y="368569"/>
                  </a:lnTo>
                  <a:lnTo>
                    <a:pt x="993288" y="364361"/>
                  </a:lnTo>
                  <a:lnTo>
                    <a:pt x="1030476" y="300186"/>
                  </a:lnTo>
                  <a:cubicBezTo>
                    <a:pt x="1040649" y="282651"/>
                    <a:pt x="1050122" y="265818"/>
                    <a:pt x="1063453" y="250739"/>
                  </a:cubicBezTo>
                  <a:cubicBezTo>
                    <a:pt x="1077135" y="235660"/>
                    <a:pt x="1107657" y="215671"/>
                    <a:pt x="1127654" y="210761"/>
                  </a:cubicBezTo>
                  <a:lnTo>
                    <a:pt x="1150106" y="205150"/>
                  </a:lnTo>
                  <a:lnTo>
                    <a:pt x="1199923" y="205150"/>
                  </a:lnTo>
                  <a:cubicBezTo>
                    <a:pt x="1208343" y="204799"/>
                    <a:pt x="1218166" y="209008"/>
                    <a:pt x="1226235" y="211462"/>
                  </a:cubicBezTo>
                  <a:cubicBezTo>
                    <a:pt x="1242022" y="216372"/>
                    <a:pt x="1255353" y="223736"/>
                    <a:pt x="1268685" y="233205"/>
                  </a:cubicBezTo>
                  <a:cubicBezTo>
                    <a:pt x="1292891" y="250388"/>
                    <a:pt x="1308328" y="275287"/>
                    <a:pt x="1323062" y="300536"/>
                  </a:cubicBezTo>
                  <a:cubicBezTo>
                    <a:pt x="1332885" y="296679"/>
                    <a:pt x="1341305" y="295627"/>
                    <a:pt x="1350076" y="293873"/>
                  </a:cubicBezTo>
                  <a:lnTo>
                    <a:pt x="1373932" y="289314"/>
                  </a:lnTo>
                  <a:lnTo>
                    <a:pt x="1400945" y="284054"/>
                  </a:lnTo>
                  <a:lnTo>
                    <a:pt x="1424801" y="279495"/>
                  </a:lnTo>
                  <a:lnTo>
                    <a:pt x="1441290" y="276339"/>
                  </a:lnTo>
                  <a:lnTo>
                    <a:pt x="1459182" y="272832"/>
                  </a:lnTo>
                  <a:lnTo>
                    <a:pt x="1482687" y="268273"/>
                  </a:lnTo>
                  <a:lnTo>
                    <a:pt x="1507946" y="263013"/>
                  </a:lnTo>
                  <a:lnTo>
                    <a:pt x="1520225" y="260909"/>
                  </a:lnTo>
                  <a:lnTo>
                    <a:pt x="1544081" y="255999"/>
                  </a:lnTo>
                  <a:lnTo>
                    <a:pt x="1567937" y="251090"/>
                  </a:lnTo>
                  <a:lnTo>
                    <a:pt x="1591442" y="246531"/>
                  </a:lnTo>
                  <a:lnTo>
                    <a:pt x="1614597" y="241972"/>
                  </a:lnTo>
                  <a:lnTo>
                    <a:pt x="1639856" y="237062"/>
                  </a:lnTo>
                  <a:lnTo>
                    <a:pt x="1662308" y="232503"/>
                  </a:lnTo>
                  <a:lnTo>
                    <a:pt x="1687217" y="227594"/>
                  </a:lnTo>
                  <a:lnTo>
                    <a:pt x="1714230" y="222334"/>
                  </a:lnTo>
                  <a:lnTo>
                    <a:pt x="1732122" y="218827"/>
                  </a:lnTo>
                  <a:lnTo>
                    <a:pt x="1746857" y="215671"/>
                  </a:lnTo>
                  <a:lnTo>
                    <a:pt x="1770713" y="211112"/>
                  </a:lnTo>
                  <a:lnTo>
                    <a:pt x="1797726" y="205852"/>
                  </a:lnTo>
                  <a:lnTo>
                    <a:pt x="1821582" y="201293"/>
                  </a:lnTo>
                  <a:lnTo>
                    <a:pt x="1848245" y="196032"/>
                  </a:lnTo>
                  <a:lnTo>
                    <a:pt x="1868242" y="192175"/>
                  </a:lnTo>
                  <a:lnTo>
                    <a:pt x="1893150" y="187265"/>
                  </a:lnTo>
                  <a:lnTo>
                    <a:pt x="1917006" y="182706"/>
                  </a:lnTo>
                  <a:lnTo>
                    <a:pt x="1940862" y="177797"/>
                  </a:lnTo>
                  <a:lnTo>
                    <a:pt x="1967876" y="172537"/>
                  </a:lnTo>
                  <a:cubicBezTo>
                    <a:pt x="1974892" y="171134"/>
                    <a:pt x="1981909" y="171134"/>
                    <a:pt x="1988925" y="166926"/>
                  </a:cubicBezTo>
                  <a:lnTo>
                    <a:pt x="1988925" y="51901"/>
                  </a:lnTo>
                  <a:cubicBezTo>
                    <a:pt x="1988925" y="40679"/>
                    <a:pt x="1995942" y="40679"/>
                    <a:pt x="1993486" y="39978"/>
                  </a:cubicBezTo>
                  <a:lnTo>
                    <a:pt x="1988925" y="38575"/>
                  </a:lnTo>
                  <a:lnTo>
                    <a:pt x="1809654" y="38575"/>
                  </a:lnTo>
                  <a:cubicBezTo>
                    <a:pt x="1809654" y="38575"/>
                    <a:pt x="1797726" y="26301"/>
                    <a:pt x="1797726" y="26301"/>
                  </a:cubicBezTo>
                  <a:lnTo>
                    <a:pt x="1797726" y="12274"/>
                  </a:lnTo>
                  <a:cubicBezTo>
                    <a:pt x="1797726" y="12274"/>
                    <a:pt x="1809654" y="0"/>
                    <a:pt x="1809654" y="0"/>
                  </a:cubicBezTo>
                  <a:lnTo>
                    <a:pt x="2186789" y="0"/>
                  </a:lnTo>
                  <a:cubicBezTo>
                    <a:pt x="2190649" y="3507"/>
                    <a:pt x="2193455" y="4910"/>
                    <a:pt x="2199068" y="5962"/>
                  </a:cubicBezTo>
                  <a:lnTo>
                    <a:pt x="2199068" y="31211"/>
                  </a:lnTo>
                  <a:cubicBezTo>
                    <a:pt x="2199068" y="31211"/>
                    <a:pt x="2190999" y="38575"/>
                    <a:pt x="2190999" y="38575"/>
                  </a:cubicBezTo>
                  <a:lnTo>
                    <a:pt x="2027516" y="38575"/>
                  </a:lnTo>
                  <a:cubicBezTo>
                    <a:pt x="2027516" y="38575"/>
                    <a:pt x="2027516" y="411703"/>
                    <a:pt x="2027516" y="411703"/>
                  </a:cubicBezTo>
                  <a:lnTo>
                    <a:pt x="2020148" y="420119"/>
                  </a:lnTo>
                  <a:lnTo>
                    <a:pt x="2001204" y="420119"/>
                  </a:lnTo>
                  <a:cubicBezTo>
                    <a:pt x="2001204" y="420119"/>
                    <a:pt x="1988574" y="408898"/>
                    <a:pt x="1988574" y="408898"/>
                  </a:cubicBezTo>
                  <a:lnTo>
                    <a:pt x="1988574" y="205852"/>
                  </a:lnTo>
                  <a:cubicBezTo>
                    <a:pt x="1983663" y="205150"/>
                    <a:pt x="1980505" y="205852"/>
                    <a:pt x="1976646" y="206553"/>
                  </a:cubicBezTo>
                  <a:lnTo>
                    <a:pt x="1956649" y="211112"/>
                  </a:lnTo>
                  <a:lnTo>
                    <a:pt x="1931741" y="216021"/>
                  </a:lnTo>
                  <a:lnTo>
                    <a:pt x="1922619" y="217775"/>
                  </a:lnTo>
                  <a:lnTo>
                    <a:pt x="1897360" y="222684"/>
                  </a:lnTo>
                  <a:lnTo>
                    <a:pt x="1873504" y="227594"/>
                  </a:lnTo>
                  <a:lnTo>
                    <a:pt x="1849648" y="232503"/>
                  </a:lnTo>
                  <a:lnTo>
                    <a:pt x="1821231" y="238114"/>
                  </a:lnTo>
                  <a:lnTo>
                    <a:pt x="1799831" y="242323"/>
                  </a:lnTo>
                  <a:lnTo>
                    <a:pt x="1777729" y="246882"/>
                  </a:lnTo>
                  <a:lnTo>
                    <a:pt x="1752470" y="251791"/>
                  </a:lnTo>
                  <a:lnTo>
                    <a:pt x="1726860" y="256701"/>
                  </a:lnTo>
                  <a:lnTo>
                    <a:pt x="1701601" y="261610"/>
                  </a:lnTo>
                  <a:lnTo>
                    <a:pt x="1677745" y="266520"/>
                  </a:lnTo>
                  <a:lnTo>
                    <a:pt x="1652485" y="271429"/>
                  </a:lnTo>
                  <a:lnTo>
                    <a:pt x="1632839" y="275287"/>
                  </a:lnTo>
                  <a:lnTo>
                    <a:pt x="1606177" y="280547"/>
                  </a:lnTo>
                  <a:lnTo>
                    <a:pt x="1583724" y="285106"/>
                  </a:lnTo>
                  <a:lnTo>
                    <a:pt x="1568989" y="287561"/>
                  </a:lnTo>
                  <a:lnTo>
                    <a:pt x="1546537" y="292470"/>
                  </a:lnTo>
                  <a:lnTo>
                    <a:pt x="1521277" y="297380"/>
                  </a:lnTo>
                  <a:lnTo>
                    <a:pt x="1506192" y="300186"/>
                  </a:lnTo>
                  <a:lnTo>
                    <a:pt x="1488300" y="303692"/>
                  </a:lnTo>
                  <a:lnTo>
                    <a:pt x="1463041" y="308602"/>
                  </a:lnTo>
                  <a:lnTo>
                    <a:pt x="1437781" y="313512"/>
                  </a:lnTo>
                  <a:lnTo>
                    <a:pt x="1413575" y="318421"/>
                  </a:lnTo>
                  <a:lnTo>
                    <a:pt x="1388315" y="323331"/>
                  </a:lnTo>
                  <a:lnTo>
                    <a:pt x="1367266" y="327539"/>
                  </a:lnTo>
                  <a:cubicBezTo>
                    <a:pt x="1358145" y="329292"/>
                    <a:pt x="1349725" y="329994"/>
                    <a:pt x="1340603" y="334553"/>
                  </a:cubicBezTo>
                  <a:lnTo>
                    <a:pt x="1386912" y="414509"/>
                  </a:lnTo>
                  <a:lnTo>
                    <a:pt x="1400945" y="439056"/>
                  </a:lnTo>
                  <a:lnTo>
                    <a:pt x="1458129" y="538300"/>
                  </a:lnTo>
                  <a:lnTo>
                    <a:pt x="1516717" y="639648"/>
                  </a:lnTo>
                  <a:lnTo>
                    <a:pt x="1625121" y="826913"/>
                  </a:lnTo>
                  <a:cubicBezTo>
                    <a:pt x="1636698" y="846551"/>
                    <a:pt x="1646171" y="865488"/>
                    <a:pt x="1650381" y="887932"/>
                  </a:cubicBezTo>
                  <a:cubicBezTo>
                    <a:pt x="1654590" y="910376"/>
                    <a:pt x="1654941" y="922650"/>
                    <a:pt x="1650381" y="940535"/>
                  </a:cubicBezTo>
                  <a:lnTo>
                    <a:pt x="1645469" y="960874"/>
                  </a:lnTo>
                  <a:cubicBezTo>
                    <a:pt x="1629331" y="1014178"/>
                    <a:pt x="1586531" y="1055559"/>
                    <a:pt x="1531802" y="1067482"/>
                  </a:cubicBezTo>
                  <a:lnTo>
                    <a:pt x="1517769" y="1071340"/>
                  </a:lnTo>
                  <a:lnTo>
                    <a:pt x="832260" y="1071340"/>
                  </a:lnTo>
                  <a:cubicBezTo>
                    <a:pt x="826647" y="1068184"/>
                    <a:pt x="822437" y="1068885"/>
                    <a:pt x="816473" y="1067482"/>
                  </a:cubicBezTo>
                  <a:cubicBezTo>
                    <a:pt x="744905" y="1049948"/>
                    <a:pt x="695790" y="984721"/>
                    <a:pt x="697193" y="911428"/>
                  </a:cubicBezTo>
                  <a:lnTo>
                    <a:pt x="701403" y="881970"/>
                  </a:lnTo>
                  <a:lnTo>
                    <a:pt x="706315" y="863735"/>
                  </a:lnTo>
                  <a:lnTo>
                    <a:pt x="716489" y="841642"/>
                  </a:lnTo>
                  <a:lnTo>
                    <a:pt x="964521" y="412404"/>
                  </a:lnTo>
                  <a:lnTo>
                    <a:pt x="966626" y="407495"/>
                  </a:lnTo>
                  <a:cubicBezTo>
                    <a:pt x="966977" y="406443"/>
                    <a:pt x="962767" y="407144"/>
                    <a:pt x="961363" y="407495"/>
                  </a:cubicBezTo>
                  <a:lnTo>
                    <a:pt x="943121" y="411002"/>
                  </a:lnTo>
                  <a:lnTo>
                    <a:pt x="917510" y="415911"/>
                  </a:lnTo>
                  <a:lnTo>
                    <a:pt x="890848" y="421172"/>
                  </a:lnTo>
                  <a:lnTo>
                    <a:pt x="872605" y="424678"/>
                  </a:lnTo>
                  <a:lnTo>
                    <a:pt x="844539" y="430289"/>
                  </a:lnTo>
                  <a:lnTo>
                    <a:pt x="821736" y="434848"/>
                  </a:lnTo>
                  <a:lnTo>
                    <a:pt x="796476" y="439758"/>
                  </a:lnTo>
                  <a:lnTo>
                    <a:pt x="771217" y="444667"/>
                  </a:lnTo>
                  <a:lnTo>
                    <a:pt x="754728" y="447824"/>
                  </a:lnTo>
                  <a:lnTo>
                    <a:pt x="738591" y="450980"/>
                  </a:lnTo>
                  <a:lnTo>
                    <a:pt x="719646" y="454837"/>
                  </a:lnTo>
                  <a:lnTo>
                    <a:pt x="702105" y="458344"/>
                  </a:lnTo>
                  <a:lnTo>
                    <a:pt x="676846" y="463604"/>
                  </a:lnTo>
                  <a:lnTo>
                    <a:pt x="653341" y="468514"/>
                  </a:lnTo>
                  <a:lnTo>
                    <a:pt x="636852" y="471670"/>
                  </a:lnTo>
                  <a:lnTo>
                    <a:pt x="617206" y="475177"/>
                  </a:lnTo>
                  <a:lnTo>
                    <a:pt x="591946" y="480086"/>
                  </a:lnTo>
                  <a:lnTo>
                    <a:pt x="568441" y="484996"/>
                  </a:lnTo>
                  <a:lnTo>
                    <a:pt x="549848" y="488854"/>
                  </a:lnTo>
                  <a:lnTo>
                    <a:pt x="534061" y="492010"/>
                  </a:lnTo>
                  <a:lnTo>
                    <a:pt x="507047" y="497270"/>
                  </a:lnTo>
                  <a:lnTo>
                    <a:pt x="481788" y="502180"/>
                  </a:lnTo>
                  <a:lnTo>
                    <a:pt x="456529" y="507089"/>
                  </a:lnTo>
                  <a:lnTo>
                    <a:pt x="436882" y="510947"/>
                  </a:lnTo>
                  <a:lnTo>
                    <a:pt x="411272" y="515856"/>
                  </a:lnTo>
                  <a:lnTo>
                    <a:pt x="387416" y="520415"/>
                  </a:lnTo>
                  <a:lnTo>
                    <a:pt x="363560" y="524974"/>
                  </a:lnTo>
                  <a:lnTo>
                    <a:pt x="336898" y="530234"/>
                  </a:lnTo>
                  <a:lnTo>
                    <a:pt x="318655" y="533741"/>
                  </a:lnTo>
                  <a:lnTo>
                    <a:pt x="291642" y="539001"/>
                  </a:lnTo>
                  <a:lnTo>
                    <a:pt x="267786" y="543560"/>
                  </a:lnTo>
                  <a:lnTo>
                    <a:pt x="242526" y="548470"/>
                  </a:lnTo>
                  <a:cubicBezTo>
                    <a:pt x="235159" y="549873"/>
                    <a:pt x="229897" y="551275"/>
                    <a:pt x="221126" y="550925"/>
                  </a:cubicBezTo>
                  <a:cubicBezTo>
                    <a:pt x="221126" y="550925"/>
                    <a:pt x="219372" y="553029"/>
                    <a:pt x="218670" y="554081"/>
                  </a:cubicBezTo>
                  <a:lnTo>
                    <a:pt x="218670" y="731527"/>
                  </a:lnTo>
                  <a:close/>
                  <a:moveTo>
                    <a:pt x="1611088" y="955263"/>
                  </a:moveTo>
                  <a:lnTo>
                    <a:pt x="1616351" y="937378"/>
                  </a:lnTo>
                  <a:cubicBezTo>
                    <a:pt x="1618806" y="917740"/>
                    <a:pt x="1618806" y="891439"/>
                    <a:pt x="1611088" y="874957"/>
                  </a:cubicBezTo>
                  <a:lnTo>
                    <a:pt x="1602318" y="856370"/>
                  </a:lnTo>
                  <a:lnTo>
                    <a:pt x="1453569" y="598618"/>
                  </a:lnTo>
                  <a:lnTo>
                    <a:pt x="1436729" y="569862"/>
                  </a:lnTo>
                  <a:lnTo>
                    <a:pt x="1424450" y="548119"/>
                  </a:lnTo>
                  <a:lnTo>
                    <a:pt x="1273947" y="287561"/>
                  </a:lnTo>
                  <a:lnTo>
                    <a:pt x="1250793" y="264766"/>
                  </a:lnTo>
                  <a:cubicBezTo>
                    <a:pt x="1234304" y="248635"/>
                    <a:pt x="1211150" y="243024"/>
                    <a:pt x="1188697" y="239167"/>
                  </a:cubicBezTo>
                  <a:lnTo>
                    <a:pt x="1164490" y="239167"/>
                  </a:lnTo>
                  <a:cubicBezTo>
                    <a:pt x="1126250" y="243725"/>
                    <a:pt x="1092571" y="264065"/>
                    <a:pt x="1072925" y="298081"/>
                  </a:cubicBezTo>
                  <a:lnTo>
                    <a:pt x="978203" y="462202"/>
                  </a:lnTo>
                  <a:lnTo>
                    <a:pt x="920317" y="562497"/>
                  </a:lnTo>
                  <a:lnTo>
                    <a:pt x="909792" y="580733"/>
                  </a:lnTo>
                  <a:lnTo>
                    <a:pt x="855064" y="675768"/>
                  </a:lnTo>
                  <a:lnTo>
                    <a:pt x="746309" y="864436"/>
                  </a:lnTo>
                  <a:lnTo>
                    <a:pt x="741748" y="876710"/>
                  </a:lnTo>
                  <a:lnTo>
                    <a:pt x="736836" y="894946"/>
                  </a:lnTo>
                  <a:cubicBezTo>
                    <a:pt x="735784" y="909324"/>
                    <a:pt x="734731" y="924052"/>
                    <a:pt x="737187" y="937378"/>
                  </a:cubicBezTo>
                  <a:cubicBezTo>
                    <a:pt x="745256" y="979811"/>
                    <a:pt x="774024" y="1013827"/>
                    <a:pt x="813667" y="1028907"/>
                  </a:cubicBezTo>
                  <a:lnTo>
                    <a:pt x="829103" y="1033466"/>
                  </a:lnTo>
                  <a:lnTo>
                    <a:pt x="845943" y="1035921"/>
                  </a:lnTo>
                  <a:lnTo>
                    <a:pt x="1509350" y="1035921"/>
                  </a:lnTo>
                  <a:cubicBezTo>
                    <a:pt x="1509350" y="1035921"/>
                    <a:pt x="1527592" y="1032764"/>
                    <a:pt x="1527592" y="1032764"/>
                  </a:cubicBezTo>
                  <a:cubicBezTo>
                    <a:pt x="1567235" y="1022595"/>
                    <a:pt x="1598108" y="994540"/>
                    <a:pt x="1611790" y="955614"/>
                  </a:cubicBezTo>
                  <a:close/>
                </a:path>
              </a:pathLst>
            </a:custGeom>
            <a:solidFill>
              <a:schemeClr val="accent1"/>
            </a:solidFill>
            <a:ln w="3504" cap="flat">
              <a:noFill/>
              <a:prstDash val="solid"/>
              <a:miter/>
            </a:ln>
          </p:spPr>
          <p:txBody>
            <a:bodyPr rtlCol="0" anchor="ctr"/>
            <a:lstStyle/>
            <a:p>
              <a:endParaRPr lang="en-GB"/>
            </a:p>
          </p:txBody>
        </p:sp>
      </p:grpSp>
    </p:spTree>
    <p:extLst>
      <p:ext uri="{BB962C8B-B14F-4D97-AF65-F5344CB8AC3E}">
        <p14:creationId xmlns:p14="http://schemas.microsoft.com/office/powerpoint/2010/main" val="268701304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bgerundetes Rechteck 16">
            <a:extLst>
              <a:ext uri="{FF2B5EF4-FFF2-40B4-BE49-F238E27FC236}">
                <a16:creationId xmlns:a16="http://schemas.microsoft.com/office/drawing/2014/main" id="{739CF1BF-6C5F-8FFA-4FC4-863E6884415B}"/>
              </a:ext>
            </a:extLst>
          </p:cNvPr>
          <p:cNvSpPr/>
          <p:nvPr/>
        </p:nvSpPr>
        <p:spPr>
          <a:xfrm>
            <a:off x="251460" y="1931670"/>
            <a:ext cx="11750040" cy="402336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Relate </a:t>
            </a:r>
            <a:endParaRPr lang="de-DE"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5</a:t>
            </a:fld>
            <a:endParaRPr lang="de-DE"/>
          </a:p>
        </p:txBody>
      </p:sp>
      <p:grpSp>
        <p:nvGrpSpPr>
          <p:cNvPr id="2" name="Group 12">
            <a:extLst>
              <a:ext uri="{FF2B5EF4-FFF2-40B4-BE49-F238E27FC236}">
                <a16:creationId xmlns:a16="http://schemas.microsoft.com/office/drawing/2014/main" id="{7A1EAB99-5EFB-DE58-0EF1-9D26B7D75036}"/>
              </a:ext>
            </a:extLst>
          </p:cNvPr>
          <p:cNvGrpSpPr/>
          <p:nvPr/>
        </p:nvGrpSpPr>
        <p:grpSpPr>
          <a:xfrm>
            <a:off x="3788229" y="1134977"/>
            <a:ext cx="1045993" cy="658361"/>
            <a:chOff x="665223" y="3102185"/>
            <a:chExt cx="1045993" cy="658361"/>
          </a:xfrm>
        </p:grpSpPr>
        <p:pic>
          <p:nvPicPr>
            <p:cNvPr id="4" name="Grafik 9">
              <a:extLst>
                <a:ext uri="{FF2B5EF4-FFF2-40B4-BE49-F238E27FC236}">
                  <a16:creationId xmlns:a16="http://schemas.microsoft.com/office/drawing/2014/main" id="{81C9EFA1-DE15-8BDC-157C-E3CCE957E086}"/>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6" name="Grafik 21">
              <a:extLst>
                <a:ext uri="{FF2B5EF4-FFF2-40B4-BE49-F238E27FC236}">
                  <a16:creationId xmlns:a16="http://schemas.microsoft.com/office/drawing/2014/main" id="{A7987173-D2FD-EF4C-8B8E-4A8E10B3A3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8" name="Grafik 22">
              <a:extLst>
                <a:ext uri="{FF2B5EF4-FFF2-40B4-BE49-F238E27FC236}">
                  <a16:creationId xmlns:a16="http://schemas.microsoft.com/office/drawing/2014/main" id="{0936EA05-D768-7FE9-01B7-58C21BD14AFE}"/>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1" name="Grafik 23">
              <a:extLst>
                <a:ext uri="{FF2B5EF4-FFF2-40B4-BE49-F238E27FC236}">
                  <a16:creationId xmlns:a16="http://schemas.microsoft.com/office/drawing/2014/main" id="{E8AC7DC4-A9F2-DC74-5C12-E6A0698A9C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2" name="Content Placeholder 2">
            <a:extLst>
              <a:ext uri="{FF2B5EF4-FFF2-40B4-BE49-F238E27FC236}">
                <a16:creationId xmlns:a16="http://schemas.microsoft.com/office/drawing/2014/main" id="{55A11FFB-B6FE-7D52-79CC-E7DBA350B972}"/>
              </a:ext>
            </a:extLst>
          </p:cNvPr>
          <p:cNvSpPr txBox="1">
            <a:spLocks/>
          </p:cNvSpPr>
          <p:nvPr/>
        </p:nvSpPr>
        <p:spPr>
          <a:xfrm>
            <a:off x="4798473" y="1222162"/>
            <a:ext cx="4325593"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Worker Case Studies</a:t>
            </a:r>
          </a:p>
        </p:txBody>
      </p:sp>
      <p:sp>
        <p:nvSpPr>
          <p:cNvPr id="23" name="Titel 1">
            <a:extLst>
              <a:ext uri="{FF2B5EF4-FFF2-40B4-BE49-F238E27FC236}">
                <a16:creationId xmlns:a16="http://schemas.microsoft.com/office/drawing/2014/main" id="{68FC146D-5E70-8F45-BD0F-C86FB689AA1D}"/>
              </a:ext>
            </a:extLst>
          </p:cNvPr>
          <p:cNvSpPr txBox="1">
            <a:spLocks/>
          </p:cNvSpPr>
          <p:nvPr/>
        </p:nvSpPr>
        <p:spPr>
          <a:xfrm>
            <a:off x="496694" y="2301876"/>
            <a:ext cx="3291535" cy="3242932"/>
          </a:xfrm>
          <a:prstGeom prst="rect">
            <a:avLst/>
          </a:prstGeom>
        </p:spPr>
        <p:txBody>
          <a:bodyPr lIns="0" tIns="0" rIns="0" bIns="0" numCol="1" anchor="t"/>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nSpc>
                <a:spcPct val="100000"/>
              </a:lnSpc>
              <a:spcAft>
                <a:spcPts val="800"/>
              </a:spcAft>
            </a:pPr>
            <a:r>
              <a:rPr lang="en-GB" sz="1600" b="1" kern="100" dirty="0">
                <a:effectLst/>
                <a:latin typeface="+mn-lt"/>
                <a:ea typeface="Calibri" panose="020F0502020204030204" pitchFamily="34" charset="0"/>
                <a:cs typeface="Calibri" panose="020F0502020204030204" pitchFamily="34" charset="0"/>
              </a:rPr>
              <a:t>Priya</a:t>
            </a:r>
            <a:endParaRPr lang="en-GB" sz="1600" kern="100" dirty="0">
              <a:effectLst/>
              <a:latin typeface="+mn-lt"/>
              <a:ea typeface="Calibri" panose="020F0502020204030204" pitchFamily="34" charset="0"/>
              <a:cs typeface="Times New Roman" panose="02020603050405020304" pitchFamily="18" charset="0"/>
            </a:endParaRPr>
          </a:p>
          <a:p>
            <a:pPr>
              <a:lnSpc>
                <a:spcPct val="100000"/>
              </a:lnSpc>
              <a:spcAft>
                <a:spcPts val="800"/>
              </a:spcAft>
            </a:pPr>
            <a:r>
              <a:rPr lang="en-GB" sz="1200" b="0" kern="100" dirty="0">
                <a:effectLst/>
                <a:latin typeface="+mn-lt"/>
                <a:ea typeface="Calibri" panose="020F0502020204030204" pitchFamily="34" charset="0"/>
                <a:cs typeface="Calibri" panose="020F0502020204030204" pitchFamily="34" charset="0"/>
              </a:rPr>
              <a:t>Priya and her husband moved to the city with their three children to earn more money. They live in a small, rented room with shared cooking and bathroom facilities. Priya recently started working for food-delivery platform </a:t>
            </a:r>
            <a:r>
              <a:rPr lang="en-GB" sz="1200" b="0" kern="100" dirty="0" err="1">
                <a:effectLst/>
                <a:latin typeface="+mn-lt"/>
                <a:ea typeface="Calibri" panose="020F0502020204030204" pitchFamily="34" charset="0"/>
                <a:cs typeface="Calibri" panose="020F0502020204030204" pitchFamily="34" charset="0"/>
              </a:rPr>
              <a:t>FoodFleet</a:t>
            </a:r>
            <a:r>
              <a:rPr lang="en-GB" sz="1200" b="0" kern="100" dirty="0">
                <a:effectLst/>
                <a:latin typeface="+mn-lt"/>
                <a:ea typeface="Calibri" panose="020F0502020204030204" pitchFamily="34" charset="0"/>
                <a:cs typeface="Calibri" panose="020F0502020204030204" pitchFamily="34" charset="0"/>
              </a:rPr>
              <a:t>, in the hope that she could earn money while working flexibly around looking after her children. Priya took out a loan so she could rent a moto and persuades her husband to let her use his phone so she can access the app. She lives a long way from the area where most of </a:t>
            </a:r>
            <a:r>
              <a:rPr lang="en-GB" sz="1200" b="0" kern="100" dirty="0" err="1">
                <a:effectLst/>
                <a:latin typeface="+mn-lt"/>
                <a:ea typeface="Calibri" panose="020F0502020204030204" pitchFamily="34" charset="0"/>
                <a:cs typeface="Calibri" panose="020F0502020204030204" pitchFamily="34" charset="0"/>
              </a:rPr>
              <a:t>FoodFleet’s</a:t>
            </a:r>
            <a:r>
              <a:rPr lang="en-GB" sz="1200" b="0" kern="100" dirty="0">
                <a:effectLst/>
                <a:latin typeface="+mn-lt"/>
                <a:ea typeface="Calibri" panose="020F0502020204030204" pitchFamily="34" charset="0"/>
                <a:cs typeface="Calibri" panose="020F0502020204030204" pitchFamily="34" charset="0"/>
              </a:rPr>
              <a:t> customers live and often only finds time to work in the evening when it is dark. Her husband works long hours and has agreed that Priya can work for </a:t>
            </a:r>
            <a:r>
              <a:rPr lang="en-GB" sz="1200" b="0" kern="100" dirty="0" err="1">
                <a:effectLst/>
                <a:latin typeface="+mn-lt"/>
                <a:ea typeface="Calibri" panose="020F0502020204030204" pitchFamily="34" charset="0"/>
                <a:cs typeface="Calibri" panose="020F0502020204030204" pitchFamily="34" charset="0"/>
              </a:rPr>
              <a:t>FoodFleet</a:t>
            </a:r>
            <a:r>
              <a:rPr lang="en-GB" sz="1200" b="0" kern="100" dirty="0">
                <a:effectLst/>
                <a:latin typeface="+mn-lt"/>
                <a:ea typeface="Calibri" panose="020F0502020204030204" pitchFamily="34" charset="0"/>
                <a:cs typeface="Calibri" panose="020F0502020204030204" pitchFamily="34" charset="0"/>
              </a:rPr>
              <a:t> but that she remains responsible for the children and looking after the family.</a:t>
            </a:r>
          </a:p>
        </p:txBody>
      </p:sp>
      <p:sp>
        <p:nvSpPr>
          <p:cNvPr id="24" name="Titel 1">
            <a:extLst>
              <a:ext uri="{FF2B5EF4-FFF2-40B4-BE49-F238E27FC236}">
                <a16:creationId xmlns:a16="http://schemas.microsoft.com/office/drawing/2014/main" id="{79BCC51F-BF98-C731-A61D-55AD36BF954B}"/>
              </a:ext>
            </a:extLst>
          </p:cNvPr>
          <p:cNvSpPr txBox="1">
            <a:spLocks/>
          </p:cNvSpPr>
          <p:nvPr/>
        </p:nvSpPr>
        <p:spPr>
          <a:xfrm>
            <a:off x="4197087" y="2301876"/>
            <a:ext cx="3434037" cy="3242932"/>
          </a:xfrm>
          <a:prstGeom prst="rect">
            <a:avLst/>
          </a:prstGeom>
        </p:spPr>
        <p:txBody>
          <a:bodyPr lIns="0" tIns="0" rIns="0" bIns="0" numCol="1"/>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nSpc>
                <a:spcPct val="100000"/>
              </a:lnSpc>
              <a:spcAft>
                <a:spcPts val="800"/>
              </a:spcAft>
            </a:pPr>
            <a:r>
              <a:rPr lang="en-GB" sz="1600" b="1" kern="100" dirty="0">
                <a:effectLst/>
                <a:latin typeface="+mn-lt"/>
                <a:ea typeface="Calibri" panose="020F0502020204030204" pitchFamily="34" charset="0"/>
                <a:cs typeface="Times New Roman" panose="02020603050405020304" pitchFamily="18" charset="0"/>
              </a:rPr>
              <a:t>Anika</a:t>
            </a:r>
            <a:endParaRPr lang="en-GB" sz="1600" kern="100" dirty="0">
              <a:effectLst/>
              <a:latin typeface="+mn-lt"/>
              <a:ea typeface="Calibri" panose="020F0502020204030204" pitchFamily="34" charset="0"/>
              <a:cs typeface="Times New Roman" panose="02020603050405020304" pitchFamily="18" charset="0"/>
            </a:endParaRPr>
          </a:p>
          <a:p>
            <a:pPr>
              <a:lnSpc>
                <a:spcPct val="100000"/>
              </a:lnSpc>
            </a:pPr>
            <a:r>
              <a:rPr lang="en-GB" sz="1200" b="0" dirty="0">
                <a:latin typeface="+mn-lt"/>
              </a:rPr>
              <a:t>Anika lives at home with her parents and supports them to run their convenience stall. 6 months ago, she started working for </a:t>
            </a:r>
            <a:r>
              <a:rPr lang="en-GB" sz="1200" b="0" dirty="0" err="1">
                <a:latin typeface="+mn-lt"/>
              </a:rPr>
              <a:t>NannyNest</a:t>
            </a:r>
            <a:r>
              <a:rPr lang="en-GB" sz="1200" b="0" dirty="0">
                <a:latin typeface="+mn-lt"/>
              </a:rPr>
              <a:t> providing childcare and other domestic duties to earn more money for her family. Her parents are religious and do not like Anika working outside the home. Anika relies on public transport to get to and from her customers’ homes. She sometimes feels unsafe being in customer’s homes around men she doesn’t know. Anika is semi-literate and struggles to understand whether she is being paid correctly by </a:t>
            </a:r>
            <a:r>
              <a:rPr lang="en-GB" sz="1200" b="0" dirty="0" err="1">
                <a:latin typeface="+mn-lt"/>
              </a:rPr>
              <a:t>NannyNest</a:t>
            </a:r>
            <a:r>
              <a:rPr lang="en-GB" sz="1200" b="0" dirty="0">
                <a:latin typeface="+mn-lt"/>
              </a:rPr>
              <a:t>. She has been propositioned by two male clients; the app has a reporting function, but she is afraid of being deactivated if she uses it. She has never heard of a union for platform workers. Anika enjoys looking after children and dreams of working in a nursery.</a:t>
            </a:r>
            <a:endParaRPr lang="en-GB" sz="1200" b="0" kern="100" dirty="0">
              <a:effectLst/>
              <a:latin typeface="+mn-lt"/>
              <a:ea typeface="Calibri" panose="020F0502020204030204" pitchFamily="34" charset="0"/>
              <a:cs typeface="Times New Roman" panose="02020603050405020304" pitchFamily="18" charset="0"/>
            </a:endParaRPr>
          </a:p>
          <a:p>
            <a:pPr>
              <a:lnSpc>
                <a:spcPct val="100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lvl="0">
              <a:lnSpc>
                <a:spcPct val="100000"/>
              </a:lnSpc>
            </a:pPr>
            <a:endParaRPr lang="en-GB" sz="1600" b="0" i="0" u="none" strike="noStrike" dirty="0">
              <a:effectLst/>
              <a:latin typeface="+mn-lt"/>
            </a:endParaRPr>
          </a:p>
        </p:txBody>
      </p:sp>
      <p:sp>
        <p:nvSpPr>
          <p:cNvPr id="25" name="Titel 1">
            <a:extLst>
              <a:ext uri="{FF2B5EF4-FFF2-40B4-BE49-F238E27FC236}">
                <a16:creationId xmlns:a16="http://schemas.microsoft.com/office/drawing/2014/main" id="{931AECA6-494D-5832-D2DC-F3050B9DBE8C}"/>
              </a:ext>
            </a:extLst>
          </p:cNvPr>
          <p:cNvSpPr txBox="1">
            <a:spLocks/>
          </p:cNvSpPr>
          <p:nvPr/>
        </p:nvSpPr>
        <p:spPr>
          <a:xfrm>
            <a:off x="8039983" y="2301876"/>
            <a:ext cx="3655323" cy="3242932"/>
          </a:xfrm>
          <a:prstGeom prst="rect">
            <a:avLst/>
          </a:prstGeom>
        </p:spPr>
        <p:txBody>
          <a:bodyPr lIns="0" tIns="0" rIns="0" bIns="0" numCol="1"/>
          <a:lstStyle>
            <a:lvl1pPr algn="l" defTabSz="914400" rtl="0" eaLnBrk="1" latinLnBrk="0" hangingPunct="1">
              <a:lnSpc>
                <a:spcPct val="97000"/>
              </a:lnSpc>
              <a:spcBef>
                <a:spcPct val="0"/>
              </a:spcBef>
              <a:buNone/>
              <a:defRPr sz="2600" b="1" kern="1200">
                <a:solidFill>
                  <a:schemeClr val="accent1"/>
                </a:solidFill>
                <a:latin typeface="+mj-lt"/>
                <a:ea typeface="+mj-ea"/>
                <a:cs typeface="+mj-cs"/>
              </a:defRPr>
            </a:lvl1pPr>
          </a:lstStyle>
          <a:p>
            <a:pPr>
              <a:lnSpc>
                <a:spcPct val="100000"/>
              </a:lnSpc>
              <a:spcAft>
                <a:spcPts val="800"/>
              </a:spcAft>
            </a:pPr>
            <a:r>
              <a:rPr lang="en-GB" sz="1600" b="1" kern="100" dirty="0">
                <a:effectLst/>
                <a:latin typeface="+mn-lt"/>
                <a:ea typeface="Calibri" panose="020F0502020204030204" pitchFamily="34" charset="0"/>
                <a:cs typeface="Times New Roman" panose="02020603050405020304" pitchFamily="18" charset="0"/>
              </a:rPr>
              <a:t>Meera</a:t>
            </a:r>
            <a:endParaRPr lang="en-GB" sz="1600" kern="100" dirty="0">
              <a:effectLst/>
              <a:latin typeface="+mn-lt"/>
              <a:ea typeface="Calibri" panose="020F0502020204030204" pitchFamily="34" charset="0"/>
              <a:cs typeface="Times New Roman" panose="02020603050405020304" pitchFamily="18" charset="0"/>
            </a:endParaRPr>
          </a:p>
          <a:p>
            <a:pPr>
              <a:lnSpc>
                <a:spcPct val="100000"/>
              </a:lnSpc>
              <a:spcAft>
                <a:spcPts val="800"/>
              </a:spcAft>
            </a:pPr>
            <a:r>
              <a:rPr lang="en-US" sz="1200" b="0" kern="100" dirty="0">
                <a:latin typeface="+mn-lt"/>
                <a:ea typeface="Calibri" panose="020F0502020204030204" pitchFamily="34" charset="0"/>
                <a:cs typeface="Times New Roman" panose="02020603050405020304" pitchFamily="18" charset="0"/>
              </a:rPr>
              <a:t>Meera lives with her two children, her husband and her parent’s in-law. Meera studied ICT and is a skilled web-developer, but she stopped working when her children were born. Meera heard about </a:t>
            </a:r>
            <a:r>
              <a:rPr lang="en-US" sz="1200" b="0" kern="100" dirty="0" err="1">
                <a:latin typeface="+mn-lt"/>
                <a:ea typeface="Calibri" panose="020F0502020204030204" pitchFamily="34" charset="0"/>
                <a:cs typeface="Times New Roman" panose="02020603050405020304" pitchFamily="18" charset="0"/>
              </a:rPr>
              <a:t>WebWeaver</a:t>
            </a:r>
            <a:r>
              <a:rPr lang="en-US" sz="1200" b="0" kern="100" dirty="0">
                <a:latin typeface="+mn-lt"/>
                <a:ea typeface="Calibri" panose="020F0502020204030204" pitchFamily="34" charset="0"/>
                <a:cs typeface="Times New Roman" panose="02020603050405020304" pitchFamily="18" charset="0"/>
              </a:rPr>
              <a:t> from a friend - a platform which connects web developers with customers around the world. Tasks won via </a:t>
            </a:r>
            <a:r>
              <a:rPr lang="en-US" sz="1200" b="0" kern="100" dirty="0" err="1">
                <a:latin typeface="+mn-lt"/>
                <a:ea typeface="Calibri" panose="020F0502020204030204" pitchFamily="34" charset="0"/>
                <a:cs typeface="Times New Roman" panose="02020603050405020304" pitchFamily="18" charset="0"/>
              </a:rPr>
              <a:t>WebWeaver</a:t>
            </a:r>
            <a:r>
              <a:rPr lang="en-US" sz="1200" b="0" kern="100" dirty="0">
                <a:latin typeface="+mn-lt"/>
                <a:ea typeface="Calibri" panose="020F0502020204030204" pitchFamily="34" charset="0"/>
                <a:cs typeface="Times New Roman" panose="02020603050405020304" pitchFamily="18" charset="0"/>
              </a:rPr>
              <a:t> can take from half a day up to a few weeks to complete, but Meera hopes she can find the time in the evenings after she has cooked and put her children to bed. Meera has registered on </a:t>
            </a:r>
            <a:r>
              <a:rPr lang="en-US" sz="1200" b="0" kern="100" dirty="0" err="1">
                <a:latin typeface="+mn-lt"/>
                <a:ea typeface="Calibri" panose="020F0502020204030204" pitchFamily="34" charset="0"/>
                <a:cs typeface="Times New Roman" panose="02020603050405020304" pitchFamily="18" charset="0"/>
              </a:rPr>
              <a:t>WebWeaver</a:t>
            </a:r>
            <a:r>
              <a:rPr lang="en-US" sz="1200" b="0" kern="100" dirty="0">
                <a:latin typeface="+mn-lt"/>
                <a:ea typeface="Calibri" panose="020F0502020204030204" pitchFamily="34" charset="0"/>
                <a:cs typeface="Times New Roman" panose="02020603050405020304" pitchFamily="18" charset="0"/>
              </a:rPr>
              <a:t> and works from home annotating data for AI training tasks. She earns 3-4$ per hour which after looking on online forums seems to be less than male counterparts from other countries. She can’t find anybody at </a:t>
            </a:r>
            <a:r>
              <a:rPr lang="en-US" sz="1200" b="0" kern="100" dirty="0" err="1">
                <a:latin typeface="+mn-lt"/>
                <a:ea typeface="Calibri" panose="020F0502020204030204" pitchFamily="34" charset="0"/>
                <a:cs typeface="Times New Roman" panose="02020603050405020304" pitchFamily="18" charset="0"/>
              </a:rPr>
              <a:t>WebWeaver</a:t>
            </a:r>
            <a:r>
              <a:rPr lang="en-US" sz="1200" b="0" kern="100" dirty="0">
                <a:latin typeface="+mn-lt"/>
                <a:ea typeface="Calibri" panose="020F0502020204030204" pitchFamily="34" charset="0"/>
                <a:cs typeface="Times New Roman" panose="02020603050405020304" pitchFamily="18" charset="0"/>
              </a:rPr>
              <a:t> to ask for assistance though. Through the forums she has connected with other women to share her experiences.</a:t>
            </a:r>
            <a:endParaRPr lang="en-GB" sz="1200" b="0" kern="100" dirty="0">
              <a:latin typeface="+mn-lt"/>
              <a:ea typeface="Calibri" panose="020F0502020204030204" pitchFamily="34" charset="0"/>
              <a:cs typeface="Times New Roman" panose="02020603050405020304" pitchFamily="18" charset="0"/>
            </a:endParaRPr>
          </a:p>
          <a:p>
            <a:pPr>
              <a:lnSpc>
                <a:spcPct val="100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a:lnSpc>
                <a:spcPct val="100000"/>
              </a:lnSpc>
              <a:spcAft>
                <a:spcPts val="800"/>
              </a:spcAft>
            </a:pPr>
            <a:endParaRPr lang="en-GB" sz="1600" b="0" kern="100" dirty="0">
              <a:effectLst/>
              <a:latin typeface="+mn-lt"/>
              <a:ea typeface="Calibri" panose="020F0502020204030204" pitchFamily="34" charset="0"/>
              <a:cs typeface="Times New Roman" panose="02020603050405020304" pitchFamily="18" charset="0"/>
            </a:endParaRPr>
          </a:p>
          <a:p>
            <a:pPr lvl="0">
              <a:lnSpc>
                <a:spcPct val="100000"/>
              </a:lnSpc>
            </a:pPr>
            <a:endParaRPr lang="en-GB" sz="1600" b="0" i="0" u="none" strike="noStrike" dirty="0">
              <a:effectLst/>
              <a:latin typeface="+mn-lt"/>
            </a:endParaRPr>
          </a:p>
        </p:txBody>
      </p:sp>
      <p:pic>
        <p:nvPicPr>
          <p:cNvPr id="13" name="Grafik 12">
            <a:extLst>
              <a:ext uri="{FF2B5EF4-FFF2-40B4-BE49-F238E27FC236}">
                <a16:creationId xmlns:a16="http://schemas.microsoft.com/office/drawing/2014/main" id="{B2ECFDBE-8DD8-346F-EC17-AD33F7F04023}"/>
              </a:ext>
            </a:extLst>
          </p:cNvPr>
          <p:cNvPicPr>
            <a:picLocks noChangeAspect="1"/>
          </p:cNvPicPr>
          <p:nvPr/>
        </p:nvPicPr>
        <p:blipFill>
          <a:blip r:embed="rId5"/>
          <a:stretch>
            <a:fillRect/>
          </a:stretch>
        </p:blipFill>
        <p:spPr>
          <a:xfrm>
            <a:off x="4853461" y="2057570"/>
            <a:ext cx="571616" cy="571616"/>
          </a:xfrm>
          <a:prstGeom prst="rect">
            <a:avLst/>
          </a:prstGeom>
        </p:spPr>
      </p:pic>
      <p:pic>
        <p:nvPicPr>
          <p:cNvPr id="14" name="Grafik 13">
            <a:extLst>
              <a:ext uri="{FF2B5EF4-FFF2-40B4-BE49-F238E27FC236}">
                <a16:creationId xmlns:a16="http://schemas.microsoft.com/office/drawing/2014/main" id="{62EFE1B8-FFAA-E7E7-2A06-35A4FB7DA044}"/>
              </a:ext>
            </a:extLst>
          </p:cNvPr>
          <p:cNvPicPr>
            <a:picLocks noChangeAspect="1"/>
          </p:cNvPicPr>
          <p:nvPr/>
        </p:nvPicPr>
        <p:blipFill>
          <a:blip r:embed="rId6"/>
          <a:stretch>
            <a:fillRect/>
          </a:stretch>
        </p:blipFill>
        <p:spPr>
          <a:xfrm>
            <a:off x="8825685" y="2046665"/>
            <a:ext cx="561588" cy="561588"/>
          </a:xfrm>
          <a:prstGeom prst="rect">
            <a:avLst/>
          </a:prstGeom>
        </p:spPr>
      </p:pic>
      <p:pic>
        <p:nvPicPr>
          <p:cNvPr id="15" name="Grafik 14">
            <a:extLst>
              <a:ext uri="{FF2B5EF4-FFF2-40B4-BE49-F238E27FC236}">
                <a16:creationId xmlns:a16="http://schemas.microsoft.com/office/drawing/2014/main" id="{2066B242-DAC4-E554-EE82-0E79FF0A6864}"/>
              </a:ext>
            </a:extLst>
          </p:cNvPr>
          <p:cNvPicPr>
            <a:picLocks noChangeAspect="1"/>
          </p:cNvPicPr>
          <p:nvPr/>
        </p:nvPicPr>
        <p:blipFill>
          <a:blip r:embed="rId5"/>
          <a:stretch>
            <a:fillRect/>
          </a:stretch>
        </p:blipFill>
        <p:spPr>
          <a:xfrm>
            <a:off x="1104421" y="2057570"/>
            <a:ext cx="571616" cy="571616"/>
          </a:xfrm>
          <a:prstGeom prst="rect">
            <a:avLst/>
          </a:prstGeom>
        </p:spPr>
      </p:pic>
    </p:spTree>
    <p:extLst>
      <p:ext uri="{BB962C8B-B14F-4D97-AF65-F5344CB8AC3E}">
        <p14:creationId xmlns:p14="http://schemas.microsoft.com/office/powerpoint/2010/main" val="40259663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xfrm>
            <a:off x="503239" y="535913"/>
            <a:ext cx="11183936" cy="480453"/>
          </a:xfrm>
          <a:prstGeom prst="rect">
            <a:avLst/>
          </a:prstGeom>
        </p:spPr>
        <p:txBody>
          <a:bodyPr/>
          <a:lstStyle/>
          <a:p>
            <a:pPr marL="9525"/>
            <a:r>
              <a:rPr lang="en-GB" dirty="0">
                <a:solidFill>
                  <a:schemeClr val="accent4"/>
                </a:solidFill>
                <a:latin typeface="Arial" panose="020B0604020202020204" pitchFamily="34" charset="0"/>
                <a:cs typeface="Arial"/>
              </a:rPr>
              <a:t>Relate</a:t>
            </a: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6</a:t>
            </a:fld>
            <a:endParaRPr lang="de-DE"/>
          </a:p>
        </p:txBody>
      </p:sp>
      <p:graphicFrame>
        <p:nvGraphicFramePr>
          <p:cNvPr id="17" name="Content Placeholder 3">
            <a:extLst>
              <a:ext uri="{FF2B5EF4-FFF2-40B4-BE49-F238E27FC236}">
                <a16:creationId xmlns:a16="http://schemas.microsoft.com/office/drawing/2014/main" id="{AABC8A7C-62AF-776F-8572-D3D1397DE7D7}"/>
              </a:ext>
            </a:extLst>
          </p:cNvPr>
          <p:cNvGraphicFramePr>
            <a:graphicFrameLocks/>
          </p:cNvGraphicFramePr>
          <p:nvPr>
            <p:extLst>
              <p:ext uri="{D42A27DB-BD31-4B8C-83A1-F6EECF244321}">
                <p14:modId xmlns:p14="http://schemas.microsoft.com/office/powerpoint/2010/main" val="1901514158"/>
              </p:ext>
            </p:extLst>
          </p:nvPr>
        </p:nvGraphicFramePr>
        <p:xfrm>
          <a:off x="503239" y="1639122"/>
          <a:ext cx="11183936" cy="4083815"/>
        </p:xfrm>
        <a:graphic>
          <a:graphicData uri="http://schemas.openxmlformats.org/drawingml/2006/table">
            <a:tbl>
              <a:tblPr firstRow="1" firstCol="1" bandRow="1"/>
              <a:tblGrid>
                <a:gridCol w="5576927">
                  <a:extLst>
                    <a:ext uri="{9D8B030D-6E8A-4147-A177-3AD203B41FA5}">
                      <a16:colId xmlns:a16="http://schemas.microsoft.com/office/drawing/2014/main" val="1242900601"/>
                    </a:ext>
                  </a:extLst>
                </a:gridCol>
                <a:gridCol w="5607009">
                  <a:extLst>
                    <a:ext uri="{9D8B030D-6E8A-4147-A177-3AD203B41FA5}">
                      <a16:colId xmlns:a16="http://schemas.microsoft.com/office/drawing/2014/main" val="2205061522"/>
                    </a:ext>
                  </a:extLst>
                </a:gridCol>
              </a:tblGrid>
              <a:tr h="956604">
                <a:tc>
                  <a:txBody>
                    <a:bodyPr/>
                    <a:lstStyle/>
                    <a:p>
                      <a:pPr algn="ctr" fontAlgn="ctr">
                        <a:lnSpc>
                          <a:spcPct val="107000"/>
                        </a:lnSpc>
                        <a:spcBef>
                          <a:spcPts val="0"/>
                        </a:spcBef>
                        <a:spcAft>
                          <a:spcPts val="800"/>
                        </a:spcAft>
                      </a:pPr>
                      <a:r>
                        <a:rPr lang="en-GB" sz="2800" b="1" kern="100" noProof="0" dirty="0">
                          <a:solidFill>
                            <a:schemeClr val="accent1"/>
                          </a:solidFill>
                          <a:latin typeface="+mn-lt"/>
                          <a:ea typeface="Calibri" panose="020F0502020204030204" pitchFamily="34" charset="0"/>
                          <a:cs typeface="Times New Roman" panose="02020603050405020304" pitchFamily="18" charset="0"/>
                        </a:rPr>
                        <a:t>Challenges</a:t>
                      </a:r>
                      <a:endParaRPr lang="en-GB" sz="2800" b="1" kern="100" noProof="0" dirty="0">
                        <a:solidFill>
                          <a:schemeClr val="accent1"/>
                        </a:solidFill>
                        <a:latin typeface="+mn-lt"/>
                        <a:cs typeface="Times New Roman" panose="02020603050405020304" pitchFamily="18" charset="0"/>
                      </a:endParaRPr>
                    </a:p>
                  </a:txBody>
                  <a:tcPr marL="188595" marR="188595" marT="26194" marB="0" anchor="ctr">
                    <a:lnL>
                      <a:noFill/>
                    </a:lnL>
                    <a:lnR w="12700" cap="flat" cmpd="sng" algn="ctr">
                      <a:solidFill>
                        <a:schemeClr val="accent4"/>
                      </a:solidFill>
                      <a:prstDash val="solid"/>
                      <a:round/>
                      <a:headEnd type="none" w="med" len="med"/>
                      <a:tailEnd type="none" w="med" len="med"/>
                    </a:lnR>
                    <a:lnT>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00" rtl="0" eaLnBrk="1" fontAlgn="ctr" latinLnBrk="0" hangingPunct="1">
                        <a:lnSpc>
                          <a:spcPct val="107000"/>
                        </a:lnSpc>
                        <a:spcBef>
                          <a:spcPts val="0"/>
                        </a:spcBef>
                        <a:spcAft>
                          <a:spcPts val="800"/>
                        </a:spcAft>
                        <a:buFontTx/>
                        <a:buNone/>
                      </a:pPr>
                      <a:r>
                        <a:rPr lang="en-GB" sz="2800" b="1" kern="100" noProof="0" dirty="0">
                          <a:solidFill>
                            <a:schemeClr val="accent1"/>
                          </a:solidFill>
                          <a:latin typeface="+mn-lt"/>
                          <a:cs typeface="Times New Roman" panose="02020603050405020304" pitchFamily="18" charset="0"/>
                        </a:rPr>
                        <a:t>Opportunities and Benefits</a:t>
                      </a:r>
                    </a:p>
                  </a:txBody>
                  <a:tcPr marL="188595" marR="188595" marT="26194" marB="0" anchor="ct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2362933"/>
                  </a:ext>
                </a:extLst>
              </a:tr>
              <a:tr h="3127211">
                <a:tc>
                  <a:txBody>
                    <a:bodyPr/>
                    <a:lstStyle/>
                    <a:p>
                      <a:pPr algn="l" fontAlgn="t">
                        <a:lnSpc>
                          <a:spcPct val="107000"/>
                        </a:lnSpc>
                        <a:spcBef>
                          <a:spcPts val="0"/>
                        </a:spcBef>
                        <a:spcAft>
                          <a:spcPts val="800"/>
                        </a:spcAft>
                      </a:pPr>
                      <a:r>
                        <a:rPr lang="en-GB" sz="2800" b="1" i="0" u="none" strike="noStrike" kern="100" noProof="0" dirty="0">
                          <a:effectLst/>
                          <a:latin typeface="+mn-lt"/>
                          <a:ea typeface="Calibri" panose="020F0502020204030204" pitchFamily="34" charset="0"/>
                          <a:cs typeface="Times New Roman" panose="02020603050405020304" pitchFamily="18" charset="0"/>
                        </a:rPr>
                        <a:t> </a:t>
                      </a:r>
                      <a:endParaRPr lang="en-GB" sz="2800" b="1" i="0" u="none" strike="noStrike" noProof="0" dirty="0">
                        <a:effectLst/>
                        <a:latin typeface="+mn-lt"/>
                      </a:endParaRPr>
                    </a:p>
                  </a:txBody>
                  <a:tcPr marL="188595" marR="188595" marT="26194" marB="0">
                    <a:lnL>
                      <a:noFill/>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t">
                        <a:lnSpc>
                          <a:spcPct val="107000"/>
                        </a:lnSpc>
                        <a:spcBef>
                          <a:spcPts val="0"/>
                        </a:spcBef>
                        <a:spcAft>
                          <a:spcPts val="800"/>
                        </a:spcAft>
                      </a:pPr>
                      <a:r>
                        <a:rPr lang="en-GB" sz="2800" b="1" i="0" u="none" strike="noStrike" kern="100" noProof="0" dirty="0">
                          <a:effectLst/>
                          <a:latin typeface="+mn-lt"/>
                          <a:ea typeface="Calibri" panose="020F0502020204030204" pitchFamily="34" charset="0"/>
                          <a:cs typeface="Times New Roman" panose="02020603050405020304" pitchFamily="18" charset="0"/>
                        </a:rPr>
                        <a:t> </a:t>
                      </a:r>
                      <a:endParaRPr lang="en-GB" sz="2800" b="1" i="0" u="none" strike="noStrike" noProof="0" dirty="0">
                        <a:effectLst/>
                        <a:latin typeface="+mn-lt"/>
                      </a:endParaRPr>
                    </a:p>
                  </a:txBody>
                  <a:tcPr marL="188595" marR="188595" marT="26194" marB="0">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2806318998"/>
                  </a:ext>
                </a:extLst>
              </a:tr>
            </a:tbl>
          </a:graphicData>
        </a:graphic>
      </p:graphicFrame>
    </p:spTree>
    <p:extLst>
      <p:ext uri="{BB962C8B-B14F-4D97-AF65-F5344CB8AC3E}">
        <p14:creationId xmlns:p14="http://schemas.microsoft.com/office/powerpoint/2010/main" val="136397190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a:extLst>
              <a:ext uri="{FF2B5EF4-FFF2-40B4-BE49-F238E27FC236}">
                <a16:creationId xmlns:a16="http://schemas.microsoft.com/office/drawing/2014/main" id="{E4337D3B-F4DF-2A44-B0B0-4640701FC742}"/>
              </a:ext>
            </a:extLst>
          </p:cNvPr>
          <p:cNvSpPr txBox="1"/>
          <p:nvPr/>
        </p:nvSpPr>
        <p:spPr>
          <a:xfrm>
            <a:off x="11110452" y="3271124"/>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233BB0A-731A-9940-ADDC-82578E6EBCBA}"/>
              </a:ext>
            </a:extLst>
          </p:cNvPr>
          <p:cNvSpPr txBox="1"/>
          <p:nvPr/>
        </p:nvSpPr>
        <p:spPr>
          <a:xfrm>
            <a:off x="7561006" y="5978013"/>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8EAB3CB-24FD-DB41-B053-2498272F7C65}"/>
              </a:ext>
            </a:extLst>
          </p:cNvPr>
          <p:cNvSpPr txBox="1"/>
          <p:nvPr/>
        </p:nvSpPr>
        <p:spPr>
          <a:xfrm>
            <a:off x="8190271" y="6105832"/>
            <a:ext cx="0" cy="0"/>
          </a:xfrm>
          <a:prstGeom prst="rect">
            <a:avLst/>
          </a:prstGeom>
          <a:noFill/>
        </p:spPr>
        <p:txBody>
          <a:bodyPr wrap="none" lIns="0" tIns="0" rIns="0" bIns="0" rtlCol="0">
            <a:noAutofit/>
          </a:bodyPr>
          <a:lstStyle/>
          <a:p>
            <a:pPr algn="l"/>
            <a:endParaRPr lang="de-DE">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7</a:t>
            </a:fld>
            <a:endParaRPr lang="de-DE"/>
          </a:p>
        </p:txBody>
      </p:sp>
      <p:grpSp>
        <p:nvGrpSpPr>
          <p:cNvPr id="2" name="Group 12">
            <a:extLst>
              <a:ext uri="{FF2B5EF4-FFF2-40B4-BE49-F238E27FC236}">
                <a16:creationId xmlns:a16="http://schemas.microsoft.com/office/drawing/2014/main" id="{769858BC-89AA-ACAC-4C85-6659A2ED729D}"/>
              </a:ext>
            </a:extLst>
          </p:cNvPr>
          <p:cNvGrpSpPr/>
          <p:nvPr/>
        </p:nvGrpSpPr>
        <p:grpSpPr>
          <a:xfrm>
            <a:off x="503238" y="1454205"/>
            <a:ext cx="1045993" cy="658361"/>
            <a:chOff x="665223" y="3102185"/>
            <a:chExt cx="1045993" cy="658361"/>
          </a:xfrm>
        </p:grpSpPr>
        <p:pic>
          <p:nvPicPr>
            <p:cNvPr id="8" name="Grafik 9">
              <a:extLst>
                <a:ext uri="{FF2B5EF4-FFF2-40B4-BE49-F238E27FC236}">
                  <a16:creationId xmlns:a16="http://schemas.microsoft.com/office/drawing/2014/main" id="{F783A43C-84A7-71B7-BF88-C293CDCAA884}"/>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3" name="Grafik 21">
              <a:extLst>
                <a:ext uri="{FF2B5EF4-FFF2-40B4-BE49-F238E27FC236}">
                  <a16:creationId xmlns:a16="http://schemas.microsoft.com/office/drawing/2014/main" id="{B1DD4D02-CEC8-77C7-1F88-7F9F8DC53E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4" name="Grafik 22">
              <a:extLst>
                <a:ext uri="{FF2B5EF4-FFF2-40B4-BE49-F238E27FC236}">
                  <a16:creationId xmlns:a16="http://schemas.microsoft.com/office/drawing/2014/main" id="{A821846E-65DA-0951-7BE0-3AD467713861}"/>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5" name="Grafik 23">
              <a:extLst>
                <a:ext uri="{FF2B5EF4-FFF2-40B4-BE49-F238E27FC236}">
                  <a16:creationId xmlns:a16="http://schemas.microsoft.com/office/drawing/2014/main" id="{07328AA1-594A-D073-7BA2-7CF23AD3FA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7" name="Content Placeholder 2">
            <a:extLst>
              <a:ext uri="{FF2B5EF4-FFF2-40B4-BE49-F238E27FC236}">
                <a16:creationId xmlns:a16="http://schemas.microsoft.com/office/drawing/2014/main" id="{6AC3F6BC-4D51-E71E-DCB2-387CB3AC8864}"/>
              </a:ext>
            </a:extLst>
          </p:cNvPr>
          <p:cNvSpPr txBox="1">
            <a:spLocks/>
          </p:cNvSpPr>
          <p:nvPr/>
        </p:nvSpPr>
        <p:spPr>
          <a:xfrm>
            <a:off x="1513482" y="1541390"/>
            <a:ext cx="7773022"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Guiding Questions – Challenges</a:t>
            </a:r>
          </a:p>
        </p:txBody>
      </p:sp>
      <p:sp>
        <p:nvSpPr>
          <p:cNvPr id="4" name="Textfeld 3">
            <a:extLst>
              <a:ext uri="{FF2B5EF4-FFF2-40B4-BE49-F238E27FC236}">
                <a16:creationId xmlns:a16="http://schemas.microsoft.com/office/drawing/2014/main" id="{18CF5F55-2A72-8C37-F39C-B7B736AD117B}"/>
              </a:ext>
            </a:extLst>
          </p:cNvPr>
          <p:cNvSpPr txBox="1"/>
          <p:nvPr/>
        </p:nvSpPr>
        <p:spPr>
          <a:xfrm>
            <a:off x="1666800" y="2340000"/>
            <a:ext cx="8607708" cy="2492990"/>
          </a:xfrm>
          <a:prstGeom prst="rect">
            <a:avLst/>
          </a:prstGeom>
          <a:noFill/>
        </p:spPr>
        <p:txBody>
          <a:bodyPr wrap="square" lIns="0" tIns="0" rIns="0" bIns="0" numCol="1" spcCol="180000">
            <a:spAutoFit/>
          </a:bodyPr>
          <a:lstStyle/>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What challenges might the worker experience…</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when first trying to start working for the platform?</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in finding time to work for the platform and getting the algorithm to regularly assign them tasks? </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when delivering tasks for the platform?</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when they have complaints or concerns about their work and/or the platform? </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from their family and societal expectations of her when she engages in gig work? </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p:txBody>
      </p:sp>
      <p:sp>
        <p:nvSpPr>
          <p:cNvPr id="18" name="Titel 2">
            <a:extLst>
              <a:ext uri="{FF2B5EF4-FFF2-40B4-BE49-F238E27FC236}">
                <a16:creationId xmlns:a16="http://schemas.microsoft.com/office/drawing/2014/main" id="{A9435EB9-E596-DFD9-03E1-A8283107F4CB}"/>
              </a:ext>
            </a:extLst>
          </p:cNvPr>
          <p:cNvSpPr>
            <a:spLocks noGrp="1"/>
          </p:cNvSpPr>
          <p:nvPr>
            <p:ph type="title"/>
          </p:nvPr>
        </p:nvSpPr>
        <p:spPr>
          <a:xfrm>
            <a:off x="503239" y="535913"/>
            <a:ext cx="11183936" cy="480453"/>
          </a:xfrm>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Relate</a:t>
            </a: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737367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C02A94-C870-45E4-83BC-A168BC310AB7}"/>
              </a:ext>
            </a:extLst>
          </p:cNvPr>
          <p:cNvSpPr>
            <a:spLocks noGrp="1"/>
          </p:cNvSpPr>
          <p:nvPr>
            <p:ph type="title"/>
          </p:nvPr>
        </p:nvSpPr>
        <p:spPr>
          <a:prstGeom prst="rect">
            <a:avLst/>
          </a:prstGeom>
        </p:spPr>
        <p:txBody>
          <a:bodyPr/>
          <a:lstStyle/>
          <a:p>
            <a:pPr marL="9525"/>
            <a:r>
              <a:rPr lang="en-US" dirty="0">
                <a:solidFill>
                  <a:schemeClr val="accent4"/>
                </a:solidFill>
                <a:effectLst/>
                <a:latin typeface="Arial" panose="020B0604020202020204" pitchFamily="34" charset="0"/>
                <a:cs typeface="Arial" panose="020B0604020202020204" pitchFamily="34" charset="0"/>
              </a:rPr>
              <a:t>Relate</a:t>
            </a:r>
            <a:endParaRPr lang="de-DE" dirty="0">
              <a:latin typeface="Arial" panose="020B0604020202020204" pitchFamily="34" charset="0"/>
              <a:cs typeface="Arial" panose="020B0604020202020204" pitchFamily="34" charset="0"/>
            </a:endParaRPr>
          </a:p>
        </p:txBody>
      </p:sp>
      <p:sp>
        <p:nvSpPr>
          <p:cNvPr id="28" name="Textfeld 27">
            <a:extLst>
              <a:ext uri="{FF2B5EF4-FFF2-40B4-BE49-F238E27FC236}">
                <a16:creationId xmlns:a16="http://schemas.microsoft.com/office/drawing/2014/main" id="{31AB7B64-EA65-2E49-ABAE-03BFE217A672}"/>
              </a:ext>
            </a:extLst>
          </p:cNvPr>
          <p:cNvSpPr txBox="1"/>
          <p:nvPr/>
        </p:nvSpPr>
        <p:spPr>
          <a:xfrm>
            <a:off x="-639097" y="1986116"/>
            <a:ext cx="0" cy="0"/>
          </a:xfrm>
          <a:prstGeom prst="rect">
            <a:avLst/>
          </a:prstGeom>
          <a:noFill/>
        </p:spPr>
        <p:txBody>
          <a:bodyPr wrap="none" lIns="0" tIns="0" rIns="0" bIns="0" rtlCol="0">
            <a:noAutofit/>
          </a:bodyPr>
          <a:lstStyle/>
          <a:p>
            <a:pPr algn="l"/>
            <a:endParaRPr lang="de-DE"/>
          </a:p>
        </p:txBody>
      </p:sp>
      <p:sp>
        <p:nvSpPr>
          <p:cNvPr id="5" name="Datumsplatzhalter 4">
            <a:extLst>
              <a:ext uri="{FF2B5EF4-FFF2-40B4-BE49-F238E27FC236}">
                <a16:creationId xmlns:a16="http://schemas.microsoft.com/office/drawing/2014/main" id="{3EEA71E8-13EE-B21E-C139-62100A86638B}"/>
              </a:ext>
            </a:extLst>
          </p:cNvPr>
          <p:cNvSpPr>
            <a:spLocks noGrp="1"/>
          </p:cNvSpPr>
          <p:nvPr>
            <p:ph type="dt" sz="half" idx="2"/>
          </p:nvPr>
        </p:nvSpPr>
        <p:spPr/>
        <p:txBody>
          <a:bodyPr/>
          <a:lstStyle/>
          <a:p>
            <a:fld id="{B4ED3A9A-919F-E94E-BDBF-7B0495677319}" type="datetime1">
              <a:rPr lang="de-DE" smtClean="0"/>
              <a:t>21.05.26</a:t>
            </a:fld>
            <a:endParaRPr lang="en-US"/>
          </a:p>
        </p:txBody>
      </p:sp>
      <p:sp>
        <p:nvSpPr>
          <p:cNvPr id="7" name="Fußzeilenplatzhalter 6">
            <a:extLst>
              <a:ext uri="{FF2B5EF4-FFF2-40B4-BE49-F238E27FC236}">
                <a16:creationId xmlns:a16="http://schemas.microsoft.com/office/drawing/2014/main" id="{95ECC853-5E7E-B4C2-201C-FA9D49524AC3}"/>
              </a:ext>
            </a:extLst>
          </p:cNvPr>
          <p:cNvSpPr>
            <a:spLocks noGrp="1"/>
          </p:cNvSpPr>
          <p:nvPr>
            <p:ph type="ftr" sz="quarter" idx="3"/>
          </p:nvPr>
        </p:nvSpPr>
        <p:spPr/>
        <p:txBody>
          <a:bodyPr/>
          <a:lstStyle/>
          <a:p>
            <a:r>
              <a:rPr lang="en-GB" dirty="0"/>
              <a:t>Deep Dive: Gender in the Platform Economy</a:t>
            </a:r>
          </a:p>
        </p:txBody>
      </p:sp>
      <p:sp>
        <p:nvSpPr>
          <p:cNvPr id="10" name="Foliennummernplatzhalter 9">
            <a:extLst>
              <a:ext uri="{FF2B5EF4-FFF2-40B4-BE49-F238E27FC236}">
                <a16:creationId xmlns:a16="http://schemas.microsoft.com/office/drawing/2014/main" id="{B550D264-2F0B-3AE8-EC05-73F1824B1B4C}"/>
              </a:ext>
            </a:extLst>
          </p:cNvPr>
          <p:cNvSpPr>
            <a:spLocks noGrp="1"/>
          </p:cNvSpPr>
          <p:nvPr>
            <p:ph type="sldNum" sz="quarter" idx="12"/>
          </p:nvPr>
        </p:nvSpPr>
        <p:spPr/>
        <p:txBody>
          <a:bodyPr/>
          <a:lstStyle/>
          <a:p>
            <a:fld id="{3A8B5DB7-81A8-4ED4-916B-6B23CD603687}" type="slidenum">
              <a:rPr lang="de-DE" smtClean="0"/>
              <a:pPr/>
              <a:t>8</a:t>
            </a:fld>
            <a:endParaRPr lang="de-DE"/>
          </a:p>
        </p:txBody>
      </p:sp>
      <p:grpSp>
        <p:nvGrpSpPr>
          <p:cNvPr id="2" name="Group 12">
            <a:extLst>
              <a:ext uri="{FF2B5EF4-FFF2-40B4-BE49-F238E27FC236}">
                <a16:creationId xmlns:a16="http://schemas.microsoft.com/office/drawing/2014/main" id="{7825C7D3-8C3C-EFC6-346E-42F74E115FCC}"/>
              </a:ext>
            </a:extLst>
          </p:cNvPr>
          <p:cNvGrpSpPr/>
          <p:nvPr/>
        </p:nvGrpSpPr>
        <p:grpSpPr>
          <a:xfrm>
            <a:off x="503238" y="1454205"/>
            <a:ext cx="1045993" cy="658361"/>
            <a:chOff x="665223" y="3102185"/>
            <a:chExt cx="1045993" cy="658361"/>
          </a:xfrm>
        </p:grpSpPr>
        <p:pic>
          <p:nvPicPr>
            <p:cNvPr id="18" name="Grafik 9">
              <a:extLst>
                <a:ext uri="{FF2B5EF4-FFF2-40B4-BE49-F238E27FC236}">
                  <a16:creationId xmlns:a16="http://schemas.microsoft.com/office/drawing/2014/main" id="{EAF7FA3B-6005-0BB0-3D46-F024A821EF5D}"/>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20" name="Grafik 21">
              <a:extLst>
                <a:ext uri="{FF2B5EF4-FFF2-40B4-BE49-F238E27FC236}">
                  <a16:creationId xmlns:a16="http://schemas.microsoft.com/office/drawing/2014/main" id="{DDF268B5-0359-61CC-9844-78C9E8EBDE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21" name="Grafik 22">
              <a:extLst>
                <a:ext uri="{FF2B5EF4-FFF2-40B4-BE49-F238E27FC236}">
                  <a16:creationId xmlns:a16="http://schemas.microsoft.com/office/drawing/2014/main" id="{36A84340-560B-8746-0268-08C8EF0078F8}"/>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22" name="Grafik 23">
              <a:extLst>
                <a:ext uri="{FF2B5EF4-FFF2-40B4-BE49-F238E27FC236}">
                  <a16:creationId xmlns:a16="http://schemas.microsoft.com/office/drawing/2014/main" id="{83E48E2D-9E78-5E71-ECBA-5DDF2AAE9B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30" name="Content Placeholder 2">
            <a:extLst>
              <a:ext uri="{FF2B5EF4-FFF2-40B4-BE49-F238E27FC236}">
                <a16:creationId xmlns:a16="http://schemas.microsoft.com/office/drawing/2014/main" id="{42158226-A626-DD30-7966-7745BB277D03}"/>
              </a:ext>
            </a:extLst>
          </p:cNvPr>
          <p:cNvSpPr txBox="1">
            <a:spLocks/>
          </p:cNvSpPr>
          <p:nvPr/>
        </p:nvSpPr>
        <p:spPr>
          <a:xfrm>
            <a:off x="1513482" y="1541390"/>
            <a:ext cx="8283661" cy="505275"/>
          </a:xfrm>
          <a:prstGeom prst="rect">
            <a:avLst/>
          </a:prstGeom>
        </p:spPr>
        <p:txBody>
          <a:bodyPr>
            <a:normAutofit/>
          </a:bodyPr>
          <a:lstStyle>
            <a:lvl1pPr marL="0" indent="0" algn="l" defTabSz="914400" rtl="0" eaLnBrk="1" latinLnBrk="0" hangingPunct="1">
              <a:lnSpc>
                <a:spcPct val="114000"/>
              </a:lnSpc>
              <a:spcBef>
                <a:spcPts val="0"/>
              </a:spcBef>
              <a:spcAft>
                <a:spcPts val="1150"/>
              </a:spcAft>
              <a:buFontTx/>
              <a:buNone/>
              <a:defRPr sz="1900" b="1" kern="1200">
                <a:solidFill>
                  <a:schemeClr val="accent1"/>
                </a:solidFill>
                <a:latin typeface="+mn-lt"/>
                <a:ea typeface="+mn-ea"/>
                <a:cs typeface="+mn-cs"/>
              </a:defRPr>
            </a:lvl1pPr>
            <a:lvl2pPr marL="0" indent="0" algn="l" defTabSz="914400" rtl="0" eaLnBrk="1" latinLnBrk="0" hangingPunct="1">
              <a:lnSpc>
                <a:spcPct val="113000"/>
              </a:lnSpc>
              <a:spcBef>
                <a:spcPts val="0"/>
              </a:spcBef>
              <a:spcAft>
                <a:spcPts val="1150"/>
              </a:spcAft>
              <a:buFontTx/>
              <a:buNone/>
              <a:defRPr sz="1700" kern="1200">
                <a:solidFill>
                  <a:schemeClr val="accent1"/>
                </a:solidFill>
                <a:latin typeface="+mn-lt"/>
                <a:ea typeface="+mn-ea"/>
                <a:cs typeface="+mn-cs"/>
              </a:defRPr>
            </a:lvl2pPr>
            <a:lvl3pPr marL="288000" indent="-288000" algn="l" defTabSz="914400" rtl="0" eaLnBrk="1" latinLnBrk="0" hangingPunct="1">
              <a:lnSpc>
                <a:spcPct val="113000"/>
              </a:lnSpc>
              <a:spcBef>
                <a:spcPts val="0"/>
              </a:spcBef>
              <a:spcAft>
                <a:spcPts val="1150"/>
              </a:spcAft>
              <a:buFont typeface="Arial" panose="020B0604020202020204" pitchFamily="34" charset="0"/>
              <a:buChar char="•"/>
              <a:defRPr sz="1700" kern="1200">
                <a:solidFill>
                  <a:schemeClr val="accent1"/>
                </a:solidFill>
                <a:latin typeface="+mn-lt"/>
                <a:ea typeface="+mn-ea"/>
                <a:cs typeface="+mn-cs"/>
              </a:defRPr>
            </a:lvl3pPr>
            <a:lvl4pPr marL="0" indent="0" algn="l" defTabSz="914400" rtl="0" eaLnBrk="1" latinLnBrk="0" hangingPunct="1">
              <a:lnSpc>
                <a:spcPct val="113000"/>
              </a:lnSpc>
              <a:spcBef>
                <a:spcPts val="0"/>
              </a:spcBef>
              <a:spcAft>
                <a:spcPts val="950"/>
              </a:spcAft>
              <a:buFontTx/>
              <a:buNone/>
              <a:defRPr sz="1400" kern="1200">
                <a:solidFill>
                  <a:schemeClr val="accent1"/>
                </a:solidFill>
                <a:latin typeface="+mn-lt"/>
                <a:ea typeface="+mn-ea"/>
                <a:cs typeface="+mn-cs"/>
              </a:defRPr>
            </a:lvl4pPr>
            <a:lvl5pPr marL="288000" indent="-288000" algn="l" defTabSz="914400" rtl="0" eaLnBrk="1" latinLnBrk="0" hangingPunct="1">
              <a:lnSpc>
                <a:spcPct val="113000"/>
              </a:lnSpc>
              <a:spcBef>
                <a:spcPts val="0"/>
              </a:spcBef>
              <a:spcAft>
                <a:spcPts val="950"/>
              </a:spcAft>
              <a:buFont typeface="Arial" panose="020B0604020202020204" pitchFamily="34" charset="0"/>
              <a:buChar char="•"/>
              <a:defRPr sz="1400" kern="1200">
                <a:solidFill>
                  <a:schemeClr val="accent1"/>
                </a:solidFill>
                <a:latin typeface="+mn-lt"/>
                <a:ea typeface="+mn-ea"/>
                <a:cs typeface="+mn-cs"/>
              </a:defRPr>
            </a:lvl5pPr>
            <a:lvl6pPr marL="0" indent="0" algn="l" defTabSz="914400" rtl="0" eaLnBrk="1" latinLnBrk="0" hangingPunct="1">
              <a:lnSpc>
                <a:spcPct val="113000"/>
              </a:lnSpc>
              <a:spcBef>
                <a:spcPts val="0"/>
              </a:spcBef>
              <a:spcAft>
                <a:spcPts val="800"/>
              </a:spcAft>
              <a:buFontTx/>
              <a:buNone/>
              <a:defRPr sz="1200" kern="1200">
                <a:solidFill>
                  <a:schemeClr val="accent1"/>
                </a:solidFill>
                <a:latin typeface="+mn-lt"/>
                <a:ea typeface="+mn-ea"/>
                <a:cs typeface="+mn-cs"/>
              </a:defRPr>
            </a:lvl6pPr>
            <a:lvl7pPr marL="288000" indent="-288000" algn="l" defTabSz="914400" rtl="0" eaLnBrk="1" latinLnBrk="0" hangingPunct="1">
              <a:lnSpc>
                <a:spcPct val="113000"/>
              </a:lnSpc>
              <a:spcBef>
                <a:spcPts val="0"/>
              </a:spcBef>
              <a:spcAft>
                <a:spcPts val="800"/>
              </a:spcAft>
              <a:buFont typeface="Arial" panose="020B0604020202020204" pitchFamily="34" charset="0"/>
              <a:buChar char="•"/>
              <a:defRPr sz="1200" kern="1200">
                <a:solidFill>
                  <a:schemeClr val="accen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en-GB" sz="2400" kern="100" dirty="0">
                <a:latin typeface="Arial" panose="020B0604020202020204" pitchFamily="34" charset="0"/>
                <a:ea typeface="Calibri" panose="020F0502020204030204" pitchFamily="34" charset="0"/>
                <a:cs typeface="Times New Roman" panose="02020603050405020304" pitchFamily="18" charset="0"/>
              </a:rPr>
              <a:t>Guiding Questions – Opportunities and Benefits</a:t>
            </a:r>
          </a:p>
        </p:txBody>
      </p:sp>
      <p:sp>
        <p:nvSpPr>
          <p:cNvPr id="31" name="Textfeld 30">
            <a:extLst>
              <a:ext uri="{FF2B5EF4-FFF2-40B4-BE49-F238E27FC236}">
                <a16:creationId xmlns:a16="http://schemas.microsoft.com/office/drawing/2014/main" id="{E83AA91B-6A76-AF66-109C-FE1F7900DC50}"/>
              </a:ext>
            </a:extLst>
          </p:cNvPr>
          <p:cNvSpPr txBox="1"/>
          <p:nvPr/>
        </p:nvSpPr>
        <p:spPr>
          <a:xfrm>
            <a:off x="1666800" y="2340000"/>
            <a:ext cx="9985375" cy="1938992"/>
          </a:xfrm>
          <a:prstGeom prst="rect">
            <a:avLst/>
          </a:prstGeom>
          <a:noFill/>
        </p:spPr>
        <p:txBody>
          <a:bodyPr wrap="square" lIns="0" tIns="0" rIns="0" bIns="0" numCol="1" spcCol="180000">
            <a:spAutoFit/>
          </a:bodyPr>
          <a:lstStyle/>
          <a:p>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What opportunities and benefits does gig work offer to women in terms of…</a:t>
            </a:r>
          </a:p>
          <a:p>
            <a:endPar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endParaRP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Their participation in paid work?</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How much they earn and whether they can increase their income in future?</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Their mobility and life outside the home? </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Their financial situation and decision-making power in the home?</a:t>
            </a:r>
          </a:p>
          <a:p>
            <a:pPr marL="342900" indent="-342900">
              <a:buFont typeface="+mj-lt"/>
              <a:buAutoNum type="alphaLcPeriod"/>
            </a:pPr>
            <a:r>
              <a:rPr lang="en-US" sz="1800" kern="100" dirty="0">
                <a:solidFill>
                  <a:schemeClr val="accent1"/>
                </a:solidFill>
                <a:latin typeface="Arial" panose="020B0604020202020204" pitchFamily="34" charset="0"/>
                <a:ea typeface="Calibri" panose="020F0502020204030204" pitchFamily="34" charset="0"/>
                <a:cs typeface="Arial" panose="020B0604020202020204" pitchFamily="34" charset="0"/>
              </a:rPr>
              <a:t>Their terms and conditions of work?</a:t>
            </a:r>
          </a:p>
        </p:txBody>
      </p:sp>
    </p:spTree>
    <p:extLst>
      <p:ext uri="{BB962C8B-B14F-4D97-AF65-F5344CB8AC3E}">
        <p14:creationId xmlns:p14="http://schemas.microsoft.com/office/powerpoint/2010/main" val="152606796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D6AB88-A40E-2A49-A38D-D5F9B3EBEACE}"/>
              </a:ext>
            </a:extLst>
          </p:cNvPr>
          <p:cNvSpPr/>
          <p:nvPr/>
        </p:nvSpPr>
        <p:spPr>
          <a:xfrm>
            <a:off x="0" y="-149225"/>
            <a:ext cx="12309987"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
        <p:nvSpPr>
          <p:cNvPr id="2" name="Titel 1">
            <a:extLst>
              <a:ext uri="{FF2B5EF4-FFF2-40B4-BE49-F238E27FC236}">
                <a16:creationId xmlns:a16="http://schemas.microsoft.com/office/drawing/2014/main" id="{6DB2B681-2CB6-4826-A60E-CE24CFAE8613}"/>
              </a:ext>
            </a:extLst>
          </p:cNvPr>
          <p:cNvSpPr>
            <a:spLocks noGrp="1"/>
          </p:cNvSpPr>
          <p:nvPr>
            <p:ph type="ctrTitle" idx="4294967295"/>
          </p:nvPr>
        </p:nvSpPr>
        <p:spPr>
          <a:xfrm>
            <a:off x="1009649" y="175972"/>
            <a:ext cx="2700201" cy="1525289"/>
          </a:xfrm>
          <a:prstGeom prst="rect">
            <a:avLst/>
          </a:prstGeom>
        </p:spPr>
        <p:txBody>
          <a:bodyPr anchor="ctr"/>
          <a:lstStyle/>
          <a:p>
            <a:r>
              <a:rPr lang="de-DE" sz="4800" dirty="0" err="1">
                <a:solidFill>
                  <a:schemeClr val="bg1"/>
                </a:solidFill>
                <a:latin typeface="Arial" panose="020B0604020202020204" pitchFamily="34" charset="0"/>
              </a:rPr>
              <a:t>Lessons</a:t>
            </a:r>
            <a:endParaRPr lang="de-DE" sz="4800" dirty="0">
              <a:solidFill>
                <a:schemeClr val="bg1"/>
              </a:solidFill>
              <a:latin typeface="Arial" panose="020B0604020202020204" pitchFamily="34" charset="0"/>
            </a:endParaRPr>
          </a:p>
        </p:txBody>
      </p:sp>
      <p:sp>
        <p:nvSpPr>
          <p:cNvPr id="3" name="Untertitel 2">
            <a:extLst>
              <a:ext uri="{FF2B5EF4-FFF2-40B4-BE49-F238E27FC236}">
                <a16:creationId xmlns:a16="http://schemas.microsoft.com/office/drawing/2014/main" id="{BE2ECCDA-DE74-46CC-8334-31ED7479F05A}"/>
              </a:ext>
            </a:extLst>
          </p:cNvPr>
          <p:cNvSpPr>
            <a:spLocks noGrp="1"/>
          </p:cNvSpPr>
          <p:nvPr>
            <p:ph type="subTitle" idx="4294967295"/>
          </p:nvPr>
        </p:nvSpPr>
        <p:spPr>
          <a:xfrm>
            <a:off x="2250527" y="2710847"/>
            <a:ext cx="9209162" cy="3324618"/>
          </a:xfrm>
        </p:spPr>
        <p:txBody>
          <a:bodyPr/>
          <a:lstStyle/>
          <a:p>
            <a:pPr algn="l" fontAlgn="base"/>
            <a:r>
              <a:rPr lang="en-US" sz="2800" dirty="0">
                <a:solidFill>
                  <a:schemeClr val="bg1"/>
                </a:solidFill>
                <a:effectLst/>
                <a:latin typeface="Arial" panose="020B0604020202020204" pitchFamily="34" charset="0"/>
              </a:rPr>
              <a:t>Key messages</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Women make up a significant portion of the platform economy, yet they face many societal and platform-driven challenges which prevent them from equitably participating in and benefiting from platform economy jobs. </a:t>
            </a:r>
          </a:p>
          <a:p>
            <a:pPr marL="342900" lvl="0" indent="-342900">
              <a:buFont typeface="Arial" panose="020B0604020202020204" pitchFamily="34" charset="0"/>
              <a:buChar char="•"/>
            </a:pPr>
            <a:r>
              <a:rPr lang="en-GB" sz="2000" b="0" dirty="0">
                <a:solidFill>
                  <a:schemeClr val="bg1"/>
                </a:solidFill>
                <a:latin typeface="Arial" panose="020B0604020202020204" pitchFamily="34" charset="0"/>
              </a:rPr>
              <a:t>The platform economy provides opportunities to improve women’s social and economic conditions but at the same time exacerbates existing structural forms of discrimination.</a:t>
            </a:r>
          </a:p>
        </p:txBody>
      </p:sp>
      <p:sp>
        <p:nvSpPr>
          <p:cNvPr id="11" name="Textfeld 10">
            <a:extLst>
              <a:ext uri="{FF2B5EF4-FFF2-40B4-BE49-F238E27FC236}">
                <a16:creationId xmlns:a16="http://schemas.microsoft.com/office/drawing/2014/main" id="{A5F9E585-FE66-7B4D-B5EB-BB6589CE060A}"/>
              </a:ext>
            </a:extLst>
          </p:cNvPr>
          <p:cNvSpPr txBox="1"/>
          <p:nvPr/>
        </p:nvSpPr>
        <p:spPr>
          <a:xfrm flipV="1">
            <a:off x="2976277" y="4343399"/>
            <a:ext cx="45719" cy="45719"/>
          </a:xfrm>
          <a:prstGeom prst="rect">
            <a:avLst/>
          </a:prstGeom>
          <a:noFill/>
        </p:spPr>
        <p:txBody>
          <a:bodyPr wrap="none" lIns="0" tIns="0" rIns="0" bIns="0" rtlCol="0">
            <a:noAutofit/>
          </a:bodyPr>
          <a:lstStyle/>
          <a:p>
            <a:pPr algn="l"/>
            <a:endParaRPr lang="de-DE"/>
          </a:p>
        </p:txBody>
      </p:sp>
      <p:sp>
        <p:nvSpPr>
          <p:cNvPr id="13" name="Textfeld 12">
            <a:extLst>
              <a:ext uri="{FF2B5EF4-FFF2-40B4-BE49-F238E27FC236}">
                <a16:creationId xmlns:a16="http://schemas.microsoft.com/office/drawing/2014/main" id="{D27E8372-89C6-E349-82E3-C2073C1436BE}"/>
              </a:ext>
            </a:extLst>
          </p:cNvPr>
          <p:cNvSpPr txBox="1"/>
          <p:nvPr/>
        </p:nvSpPr>
        <p:spPr>
          <a:xfrm>
            <a:off x="-2649071" y="4787153"/>
            <a:ext cx="0" cy="0"/>
          </a:xfrm>
          <a:prstGeom prst="rect">
            <a:avLst/>
          </a:prstGeom>
          <a:noFill/>
        </p:spPr>
        <p:txBody>
          <a:bodyPr wrap="none" lIns="0" tIns="0" rIns="0" bIns="0" rtlCol="0">
            <a:noAutofit/>
          </a:bodyPr>
          <a:lstStyle/>
          <a:p>
            <a:pPr algn="l"/>
            <a:endParaRPr lang="de-DE"/>
          </a:p>
        </p:txBody>
      </p:sp>
      <p:sp>
        <p:nvSpPr>
          <p:cNvPr id="17" name="Textfeld 16">
            <a:extLst>
              <a:ext uri="{FF2B5EF4-FFF2-40B4-BE49-F238E27FC236}">
                <a16:creationId xmlns:a16="http://schemas.microsoft.com/office/drawing/2014/main" id="{4E16CA2D-8429-F341-AD79-B11978AA797E}"/>
              </a:ext>
            </a:extLst>
          </p:cNvPr>
          <p:cNvSpPr txBox="1"/>
          <p:nvPr/>
        </p:nvSpPr>
        <p:spPr>
          <a:xfrm>
            <a:off x="-1304365" y="5230906"/>
            <a:ext cx="0" cy="0"/>
          </a:xfrm>
          <a:prstGeom prst="rect">
            <a:avLst/>
          </a:prstGeom>
          <a:noFill/>
        </p:spPr>
        <p:txBody>
          <a:bodyPr wrap="none" lIns="0" tIns="0" rIns="0" bIns="0" rtlCol="0">
            <a:noAutofit/>
          </a:bodyPr>
          <a:lstStyle/>
          <a:p>
            <a:pPr algn="l"/>
            <a:endParaRPr lang="de-DE"/>
          </a:p>
        </p:txBody>
      </p:sp>
      <p:sp>
        <p:nvSpPr>
          <p:cNvPr id="20" name="Textfeld 19">
            <a:extLst>
              <a:ext uri="{FF2B5EF4-FFF2-40B4-BE49-F238E27FC236}">
                <a16:creationId xmlns:a16="http://schemas.microsoft.com/office/drawing/2014/main" id="{DD599365-31CC-A341-8F10-A5AF3053B5F7}"/>
              </a:ext>
            </a:extLst>
          </p:cNvPr>
          <p:cNvSpPr txBox="1"/>
          <p:nvPr/>
        </p:nvSpPr>
        <p:spPr>
          <a:xfrm>
            <a:off x="-2474259" y="4222376"/>
            <a:ext cx="0" cy="0"/>
          </a:xfrm>
          <a:prstGeom prst="rect">
            <a:avLst/>
          </a:prstGeom>
          <a:noFill/>
        </p:spPr>
        <p:txBody>
          <a:bodyPr wrap="none" lIns="0" tIns="0" rIns="0" bIns="0" rtlCol="0">
            <a:noAutofit/>
          </a:bodyPr>
          <a:lstStyle/>
          <a:p>
            <a:pPr algn="l"/>
            <a:endParaRPr lang="de-DE"/>
          </a:p>
        </p:txBody>
      </p:sp>
      <p:pic>
        <p:nvPicPr>
          <p:cNvPr id="25" name="Grafik 24">
            <a:extLst>
              <a:ext uri="{FF2B5EF4-FFF2-40B4-BE49-F238E27FC236}">
                <a16:creationId xmlns:a16="http://schemas.microsoft.com/office/drawing/2014/main" id="{56EF8A4A-206E-4D4A-8632-210CE0A352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133"/>
          <a:stretch/>
        </p:blipFill>
        <p:spPr>
          <a:xfrm flipH="1" flipV="1">
            <a:off x="4487126" y="-2215234"/>
            <a:ext cx="11644764" cy="5211290"/>
          </a:xfrm>
          <a:prstGeom prst="rect">
            <a:avLst/>
          </a:prstGeom>
        </p:spPr>
      </p:pic>
      <p:sp>
        <p:nvSpPr>
          <p:cNvPr id="26" name="Textfeld 25">
            <a:extLst>
              <a:ext uri="{FF2B5EF4-FFF2-40B4-BE49-F238E27FC236}">
                <a16:creationId xmlns:a16="http://schemas.microsoft.com/office/drawing/2014/main" id="{5158959F-C8CB-A540-808E-F3BAFD1E8C82}"/>
              </a:ext>
            </a:extLst>
          </p:cNvPr>
          <p:cNvSpPr txBox="1"/>
          <p:nvPr/>
        </p:nvSpPr>
        <p:spPr>
          <a:xfrm>
            <a:off x="-672353" y="2783541"/>
            <a:ext cx="0" cy="0"/>
          </a:xfrm>
          <a:prstGeom prst="rect">
            <a:avLst/>
          </a:prstGeom>
          <a:noFill/>
        </p:spPr>
        <p:txBody>
          <a:bodyPr wrap="none" lIns="0" tIns="0" rIns="0" bIns="0" rtlCol="0">
            <a:noAutofit/>
          </a:bodyPr>
          <a:lstStyle/>
          <a:p>
            <a:pPr algn="l"/>
            <a:endParaRPr lang="de-DE"/>
          </a:p>
        </p:txBody>
      </p:sp>
      <p:sp>
        <p:nvSpPr>
          <p:cNvPr id="27" name="Textfeld 26">
            <a:extLst>
              <a:ext uri="{FF2B5EF4-FFF2-40B4-BE49-F238E27FC236}">
                <a16:creationId xmlns:a16="http://schemas.microsoft.com/office/drawing/2014/main" id="{77917397-19D6-ED4C-81DD-B44A884D8F0B}"/>
              </a:ext>
            </a:extLst>
          </p:cNvPr>
          <p:cNvSpPr txBox="1"/>
          <p:nvPr/>
        </p:nvSpPr>
        <p:spPr>
          <a:xfrm>
            <a:off x="3576918" y="8310282"/>
            <a:ext cx="0" cy="0"/>
          </a:xfrm>
          <a:prstGeom prst="rect">
            <a:avLst/>
          </a:prstGeom>
          <a:noFill/>
        </p:spPr>
        <p:txBody>
          <a:bodyPr wrap="none" lIns="0" tIns="0" rIns="0" bIns="0" rtlCol="0">
            <a:noAutofit/>
          </a:bodyPr>
          <a:lstStyle/>
          <a:p>
            <a:pPr algn="l"/>
            <a:endParaRPr lang="de-DE"/>
          </a:p>
        </p:txBody>
      </p:sp>
      <p:sp>
        <p:nvSpPr>
          <p:cNvPr id="28" name="Textfeld 27">
            <a:extLst>
              <a:ext uri="{FF2B5EF4-FFF2-40B4-BE49-F238E27FC236}">
                <a16:creationId xmlns:a16="http://schemas.microsoft.com/office/drawing/2014/main" id="{3706E2BE-02AF-4749-B784-9AD352F83000}"/>
              </a:ext>
            </a:extLst>
          </p:cNvPr>
          <p:cNvSpPr txBox="1"/>
          <p:nvPr/>
        </p:nvSpPr>
        <p:spPr>
          <a:xfrm>
            <a:off x="3913094" y="7584141"/>
            <a:ext cx="0" cy="0"/>
          </a:xfrm>
          <a:prstGeom prst="rect">
            <a:avLst/>
          </a:prstGeom>
          <a:noFill/>
        </p:spPr>
        <p:txBody>
          <a:bodyPr wrap="none" lIns="0" tIns="0" rIns="0" bIns="0" rtlCol="0">
            <a:noAutofit/>
          </a:bodyPr>
          <a:lstStyle/>
          <a:p>
            <a:pPr algn="l"/>
            <a:endParaRPr lang="de-DE"/>
          </a:p>
        </p:txBody>
      </p:sp>
      <p:sp>
        <p:nvSpPr>
          <p:cNvPr id="29" name="Textfeld 28">
            <a:extLst>
              <a:ext uri="{FF2B5EF4-FFF2-40B4-BE49-F238E27FC236}">
                <a16:creationId xmlns:a16="http://schemas.microsoft.com/office/drawing/2014/main" id="{D9AB8DAA-71E4-0146-BB77-DECFE6E99177}"/>
              </a:ext>
            </a:extLst>
          </p:cNvPr>
          <p:cNvSpPr txBox="1"/>
          <p:nvPr/>
        </p:nvSpPr>
        <p:spPr>
          <a:xfrm>
            <a:off x="-556893" y="2693164"/>
            <a:ext cx="0" cy="0"/>
          </a:xfrm>
          <a:prstGeom prst="rect">
            <a:avLst/>
          </a:prstGeom>
          <a:noFill/>
        </p:spPr>
        <p:txBody>
          <a:bodyPr wrap="none" lIns="0" tIns="0" rIns="0" bIns="0" rtlCol="0">
            <a:noAutofit/>
          </a:bodyPr>
          <a:lstStyle/>
          <a:p>
            <a:pPr algn="l"/>
            <a:endParaRPr lang="de-DE"/>
          </a:p>
        </p:txBody>
      </p:sp>
      <p:sp>
        <p:nvSpPr>
          <p:cNvPr id="30" name="Textfeld 29">
            <a:extLst>
              <a:ext uri="{FF2B5EF4-FFF2-40B4-BE49-F238E27FC236}">
                <a16:creationId xmlns:a16="http://schemas.microsoft.com/office/drawing/2014/main" id="{CB038205-4637-F643-9012-9E1CDB7DC82D}"/>
              </a:ext>
            </a:extLst>
          </p:cNvPr>
          <p:cNvSpPr txBox="1"/>
          <p:nvPr/>
        </p:nvSpPr>
        <p:spPr>
          <a:xfrm>
            <a:off x="-207269" y="2531799"/>
            <a:ext cx="0" cy="0"/>
          </a:xfrm>
          <a:prstGeom prst="rect">
            <a:avLst/>
          </a:prstGeom>
          <a:noFill/>
        </p:spPr>
        <p:txBody>
          <a:bodyPr wrap="none" lIns="0" tIns="0" rIns="0" bIns="0" rtlCol="0">
            <a:noAutofit/>
          </a:bodyPr>
          <a:lstStyle/>
          <a:p>
            <a:pPr algn="l"/>
            <a:endParaRPr lang="de-DE"/>
          </a:p>
        </p:txBody>
      </p:sp>
      <p:sp>
        <p:nvSpPr>
          <p:cNvPr id="31" name="Textfeld 30">
            <a:extLst>
              <a:ext uri="{FF2B5EF4-FFF2-40B4-BE49-F238E27FC236}">
                <a16:creationId xmlns:a16="http://schemas.microsoft.com/office/drawing/2014/main" id="{9D319947-3281-664C-A2FD-CE12B6ED9FE8}"/>
              </a:ext>
            </a:extLst>
          </p:cNvPr>
          <p:cNvSpPr txBox="1"/>
          <p:nvPr/>
        </p:nvSpPr>
        <p:spPr>
          <a:xfrm>
            <a:off x="3482788" y="-1169894"/>
            <a:ext cx="0" cy="0"/>
          </a:xfrm>
          <a:prstGeom prst="rect">
            <a:avLst/>
          </a:prstGeom>
          <a:noFill/>
        </p:spPr>
        <p:txBody>
          <a:bodyPr wrap="none" lIns="0" tIns="0" rIns="0" bIns="0" rtlCol="0">
            <a:noAutofit/>
          </a:bodyPr>
          <a:lstStyle/>
          <a:p>
            <a:pPr algn="l"/>
            <a:endParaRPr lang="de-DE"/>
          </a:p>
        </p:txBody>
      </p:sp>
      <p:sp>
        <p:nvSpPr>
          <p:cNvPr id="12" name="Textfeld 11">
            <a:extLst>
              <a:ext uri="{FF2B5EF4-FFF2-40B4-BE49-F238E27FC236}">
                <a16:creationId xmlns:a16="http://schemas.microsoft.com/office/drawing/2014/main" id="{19845C53-F65B-75DA-AD03-460FAA46FF55}"/>
              </a:ext>
            </a:extLst>
          </p:cNvPr>
          <p:cNvSpPr txBox="1"/>
          <p:nvPr/>
        </p:nvSpPr>
        <p:spPr>
          <a:xfrm>
            <a:off x="-876300" y="101600"/>
            <a:ext cx="0" cy="0"/>
          </a:xfrm>
          <a:prstGeom prst="rect">
            <a:avLst/>
          </a:prstGeom>
          <a:noFill/>
        </p:spPr>
        <p:txBody>
          <a:bodyPr wrap="none" lIns="0" tIns="0" rIns="0" bIns="0" rtlCol="0">
            <a:noAutofit/>
          </a:bodyPr>
          <a:lstStyle/>
          <a:p>
            <a:pPr algn="l"/>
            <a:endParaRPr lang="de-DE" dirty="0"/>
          </a:p>
        </p:txBody>
      </p:sp>
      <p:grpSp>
        <p:nvGrpSpPr>
          <p:cNvPr id="14" name="Gruppieren 13">
            <a:extLst>
              <a:ext uri="{FF2B5EF4-FFF2-40B4-BE49-F238E27FC236}">
                <a16:creationId xmlns:a16="http://schemas.microsoft.com/office/drawing/2014/main" id="{32F36163-D527-117D-BE7A-AE693748A240}"/>
              </a:ext>
            </a:extLst>
          </p:cNvPr>
          <p:cNvGrpSpPr/>
          <p:nvPr/>
        </p:nvGrpSpPr>
        <p:grpSpPr>
          <a:xfrm>
            <a:off x="819593" y="2579338"/>
            <a:ext cx="1045993" cy="658361"/>
            <a:chOff x="665223" y="3102185"/>
            <a:chExt cx="1045993" cy="658361"/>
          </a:xfrm>
        </p:grpSpPr>
        <p:pic>
          <p:nvPicPr>
            <p:cNvPr id="15" name="Grafik 14">
              <a:extLst>
                <a:ext uri="{FF2B5EF4-FFF2-40B4-BE49-F238E27FC236}">
                  <a16:creationId xmlns:a16="http://schemas.microsoft.com/office/drawing/2014/main" id="{DBB496FA-64FF-D570-EC8F-7E13F00B70D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1216961" y="3102185"/>
              <a:ext cx="401372" cy="644356"/>
            </a:xfrm>
            <a:prstGeom prst="rect">
              <a:avLst/>
            </a:prstGeom>
          </p:spPr>
        </p:pic>
        <p:pic>
          <p:nvPicPr>
            <p:cNvPr id="16" name="Grafik 15">
              <a:extLst>
                <a:ext uri="{FF2B5EF4-FFF2-40B4-BE49-F238E27FC236}">
                  <a16:creationId xmlns:a16="http://schemas.microsoft.com/office/drawing/2014/main" id="{36A05FC1-B1B3-02D7-EF5C-1EFC95D6DD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05337" y="3123470"/>
              <a:ext cx="405879" cy="637076"/>
            </a:xfrm>
            <a:prstGeom prst="rect">
              <a:avLst/>
            </a:prstGeom>
          </p:spPr>
        </p:pic>
        <p:pic>
          <p:nvPicPr>
            <p:cNvPr id="18" name="Grafik 17">
              <a:extLst>
                <a:ext uri="{FF2B5EF4-FFF2-40B4-BE49-F238E27FC236}">
                  <a16:creationId xmlns:a16="http://schemas.microsoft.com/office/drawing/2014/main" id="{AA004A3E-2693-C8C7-CAB3-00CEB0452829}"/>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665223" y="3102185"/>
              <a:ext cx="401372" cy="644356"/>
            </a:xfrm>
            <a:prstGeom prst="rect">
              <a:avLst/>
            </a:prstGeom>
          </p:spPr>
        </p:pic>
        <p:pic>
          <p:nvPicPr>
            <p:cNvPr id="19" name="Grafik 18">
              <a:extLst>
                <a:ext uri="{FF2B5EF4-FFF2-40B4-BE49-F238E27FC236}">
                  <a16:creationId xmlns:a16="http://schemas.microsoft.com/office/drawing/2014/main" id="{F556C821-C10C-94C4-7F39-4E9A095FCD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7954" y="3123470"/>
              <a:ext cx="405879" cy="637076"/>
            </a:xfrm>
            <a:prstGeom prst="rect">
              <a:avLst/>
            </a:prstGeom>
          </p:spPr>
        </p:pic>
      </p:grpSp>
      <p:sp>
        <p:nvSpPr>
          <p:cNvPr id="10" name="Grafik 6">
            <a:extLst>
              <a:ext uri="{FF2B5EF4-FFF2-40B4-BE49-F238E27FC236}">
                <a16:creationId xmlns:a16="http://schemas.microsoft.com/office/drawing/2014/main" id="{B8C6D500-7D61-4F56-600C-9990EC41513D}"/>
              </a:ext>
            </a:extLst>
          </p:cNvPr>
          <p:cNvSpPr>
            <a:spLocks noChangeAspect="1"/>
          </p:cNvSpPr>
          <p:nvPr/>
        </p:nvSpPr>
        <p:spPr>
          <a:xfrm>
            <a:off x="512004" y="269897"/>
            <a:ext cx="701388" cy="1059240"/>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solidFill>
                <a:schemeClr val="accent4"/>
              </a:solidFill>
            </a:endParaRPr>
          </a:p>
        </p:txBody>
      </p:sp>
      <p:sp>
        <p:nvSpPr>
          <p:cNvPr id="22" name="Grafik 6">
            <a:extLst>
              <a:ext uri="{FF2B5EF4-FFF2-40B4-BE49-F238E27FC236}">
                <a16:creationId xmlns:a16="http://schemas.microsoft.com/office/drawing/2014/main" id="{78D572C0-7846-C3B0-D743-65C520E17A0D}"/>
              </a:ext>
            </a:extLst>
          </p:cNvPr>
          <p:cNvSpPr>
            <a:spLocks noChangeAspect="1"/>
          </p:cNvSpPr>
          <p:nvPr/>
        </p:nvSpPr>
        <p:spPr>
          <a:xfrm rot="10800000">
            <a:off x="3359155" y="522294"/>
            <a:ext cx="701389" cy="1059241"/>
          </a:xfrm>
          <a:custGeom>
            <a:avLst/>
            <a:gdLst>
              <a:gd name="connsiteX0" fmla="*/ 77511 w 620071"/>
              <a:gd name="connsiteY0" fmla="*/ 78039 h 936434"/>
              <a:gd name="connsiteX1" fmla="*/ 620072 w 620071"/>
              <a:gd name="connsiteY1" fmla="*/ 78039 h 936434"/>
              <a:gd name="connsiteX2" fmla="*/ 620072 w 620071"/>
              <a:gd name="connsiteY2" fmla="*/ 0 h 936434"/>
              <a:gd name="connsiteX3" fmla="*/ 0 w 620071"/>
              <a:gd name="connsiteY3" fmla="*/ 0 h 936434"/>
              <a:gd name="connsiteX4" fmla="*/ 0 w 620071"/>
              <a:gd name="connsiteY4" fmla="*/ 936435 h 936434"/>
              <a:gd name="connsiteX5" fmla="*/ 77511 w 620071"/>
              <a:gd name="connsiteY5" fmla="*/ 936435 h 9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71" h="936434">
                <a:moveTo>
                  <a:pt x="77511" y="78039"/>
                </a:moveTo>
                <a:lnTo>
                  <a:pt x="620072" y="78039"/>
                </a:lnTo>
                <a:lnTo>
                  <a:pt x="620072" y="0"/>
                </a:lnTo>
                <a:lnTo>
                  <a:pt x="0" y="0"/>
                </a:lnTo>
                <a:lnTo>
                  <a:pt x="0" y="936435"/>
                </a:lnTo>
                <a:lnTo>
                  <a:pt x="77511" y="936435"/>
                </a:lnTo>
                <a:close/>
              </a:path>
            </a:pathLst>
          </a:custGeom>
          <a:solidFill>
            <a:schemeClr val="accent4"/>
          </a:solidFill>
          <a:ln w="9381" cap="flat">
            <a:noFill/>
            <a:prstDash val="solid"/>
            <a:miter/>
          </a:ln>
        </p:spPr>
        <p:txBody>
          <a:bodyPr rtlCol="0" anchor="ctr"/>
          <a:lstStyle/>
          <a:p>
            <a:endParaRPr lang="de-DE"/>
          </a:p>
        </p:txBody>
      </p:sp>
      <p:sp>
        <p:nvSpPr>
          <p:cNvPr id="24" name="Fußzeilenplatzhalter 4">
            <a:extLst>
              <a:ext uri="{FF2B5EF4-FFF2-40B4-BE49-F238E27FC236}">
                <a16:creationId xmlns:a16="http://schemas.microsoft.com/office/drawing/2014/main" id="{1E709B4D-E9DA-C845-C46D-6C663FED8DE4}"/>
              </a:ext>
            </a:extLst>
          </p:cNvPr>
          <p:cNvSpPr>
            <a:spLocks noGrp="1"/>
          </p:cNvSpPr>
          <p:nvPr>
            <p:ph type="ftr" sz="quarter" idx="3"/>
          </p:nvPr>
        </p:nvSpPr>
        <p:spPr>
          <a:xfrm>
            <a:off x="2299387" y="6440400"/>
            <a:ext cx="8010121" cy="180000"/>
          </a:xfrm>
        </p:spPr>
        <p:txBody>
          <a:bodyPr/>
          <a:lstStyle/>
          <a:p>
            <a:r>
              <a:rPr lang="en-GB" dirty="0">
                <a:solidFill>
                  <a:schemeClr val="bg1"/>
                </a:solidFill>
              </a:rPr>
              <a:t>Deep Dive: Gender in the Platform Economy</a:t>
            </a:r>
          </a:p>
        </p:txBody>
      </p:sp>
      <p:sp>
        <p:nvSpPr>
          <p:cNvPr id="32" name="Foliennummernplatzhalter 5">
            <a:extLst>
              <a:ext uri="{FF2B5EF4-FFF2-40B4-BE49-F238E27FC236}">
                <a16:creationId xmlns:a16="http://schemas.microsoft.com/office/drawing/2014/main" id="{1404CBAB-D03D-4883-9C95-A2A9E1992423}"/>
              </a:ext>
            </a:extLst>
          </p:cNvPr>
          <p:cNvSpPr>
            <a:spLocks noGrp="1"/>
          </p:cNvSpPr>
          <p:nvPr>
            <p:ph type="sldNum" sz="quarter" idx="12"/>
          </p:nvPr>
        </p:nvSpPr>
        <p:spPr>
          <a:xfrm>
            <a:off x="378506" y="6440400"/>
            <a:ext cx="335869" cy="180000"/>
          </a:xfrm>
        </p:spPr>
        <p:txBody>
          <a:bodyPr/>
          <a:lstStyle/>
          <a:p>
            <a:fld id="{D5CAEDA0-6F27-4F9B-B320-EDE47966784F}" type="slidenum">
              <a:rPr lang="en-US" smtClean="0">
                <a:solidFill>
                  <a:schemeClr val="bg1"/>
                </a:solidFill>
              </a:rPr>
              <a:pPr/>
              <a:t>9</a:t>
            </a:fld>
            <a:endParaRPr lang="en-US" dirty="0">
              <a:solidFill>
                <a:schemeClr val="bg1"/>
              </a:solidFill>
            </a:endParaRPr>
          </a:p>
        </p:txBody>
      </p:sp>
      <p:sp>
        <p:nvSpPr>
          <p:cNvPr id="33" name="Datumsplatzhalter 3">
            <a:extLst>
              <a:ext uri="{FF2B5EF4-FFF2-40B4-BE49-F238E27FC236}">
                <a16:creationId xmlns:a16="http://schemas.microsoft.com/office/drawing/2014/main" id="{8EDEBF2A-549D-C33D-E865-91A9A3DBB2C0}"/>
              </a:ext>
            </a:extLst>
          </p:cNvPr>
          <p:cNvSpPr>
            <a:spLocks noGrp="1"/>
          </p:cNvSpPr>
          <p:nvPr>
            <p:ph type="dt" sz="half" idx="2"/>
          </p:nvPr>
        </p:nvSpPr>
        <p:spPr>
          <a:xfrm>
            <a:off x="1092881" y="6440400"/>
            <a:ext cx="828000" cy="180000"/>
          </a:xfrm>
        </p:spPr>
        <p:txBody>
          <a:bodyPr/>
          <a:lstStyle/>
          <a:p>
            <a:fld id="{3E2DDB18-8BDF-F343-921E-0BCCA121AD8E}" type="datetime1">
              <a:rPr lang="de-DE" smtClean="0">
                <a:solidFill>
                  <a:schemeClr val="bg1"/>
                </a:solidFill>
              </a:rPr>
              <a:t>21.05.26</a:t>
            </a:fld>
            <a:endParaRPr lang="en-US" dirty="0">
              <a:solidFill>
                <a:schemeClr val="bg1"/>
              </a:solidFill>
            </a:endParaRPr>
          </a:p>
        </p:txBody>
      </p:sp>
    </p:spTree>
    <p:extLst>
      <p:ext uri="{BB962C8B-B14F-4D97-AF65-F5344CB8AC3E}">
        <p14:creationId xmlns:p14="http://schemas.microsoft.com/office/powerpoint/2010/main" val="155630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iz DFD">
  <a:themeElements>
    <a:clrScheme name="giz DFD (Tine) 14/12/2021">
      <a:dk1>
        <a:sysClr val="windowText" lastClr="000000"/>
      </a:dk1>
      <a:lt1>
        <a:sysClr val="window" lastClr="FFFFFF"/>
      </a:lt1>
      <a:dk2>
        <a:srgbClr val="2BC582"/>
      </a:dk2>
      <a:lt2>
        <a:srgbClr val="C0C0C0"/>
      </a:lt2>
      <a:accent1>
        <a:srgbClr val="0A0050"/>
      </a:accent1>
      <a:accent2>
        <a:srgbClr val="0539E3"/>
      </a:accent2>
      <a:accent3>
        <a:srgbClr val="2BC582"/>
      </a:accent3>
      <a:accent4>
        <a:srgbClr val="FF4042"/>
      </a:accent4>
      <a:accent5>
        <a:srgbClr val="FEC800"/>
      </a:accent5>
      <a:accent6>
        <a:srgbClr val="E1E1E1"/>
      </a:accent6>
      <a:hlink>
        <a:srgbClr val="0A0050"/>
      </a:hlink>
      <a:folHlink>
        <a:srgbClr val="0A00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a:defPPr>
      </a:lstStyle>
    </a:txDef>
  </a:objectDefaults>
  <a:extraClrSchemeLst/>
  <a:extLst>
    <a:ext uri="{05A4C25C-085E-4340-85A3-A5531E510DB2}">
      <thm15:themeFamily xmlns:thm15="http://schemas.microsoft.com/office/thememl/2012/main" name="giz_DFD_Master_20211216.potx  -  Schreibgeschützt" id="{B74E441D-F17B-4D2B-B137-C9337B1836A5}" vid="{3A6105C1-EA77-4BF3-A3DF-1C4DE7A83BD9}"/>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04A2BE7320746469627AA230FACC3ED" ma:contentTypeVersion="20" ma:contentTypeDescription="Ein neues Dokument erstellen." ma:contentTypeScope="" ma:versionID="e537bb821e5c159ba1744811e4a42667">
  <xsd:schema xmlns:xsd="http://www.w3.org/2001/XMLSchema" xmlns:xs="http://www.w3.org/2001/XMLSchema" xmlns:p="http://schemas.microsoft.com/office/2006/metadata/properties" xmlns:ns2="5122abe2-d1e6-4740-9427-7259aa0ddd02" xmlns:ns3="902802d3-d969-4239-88bc-4e03936ef312" targetNamespace="http://schemas.microsoft.com/office/2006/metadata/properties" ma:root="true" ma:fieldsID="b240c335ddcfe3577447b885cc573b7d" ns2:_="" ns3:_="">
    <xsd:import namespace="5122abe2-d1e6-4740-9427-7259aa0ddd02"/>
    <xsd:import namespace="902802d3-d969-4239-88bc-4e03936ef312"/>
    <xsd:element name="properties">
      <xsd:complexType>
        <xsd:sequence>
          <xsd:element name="documentManagement">
            <xsd:complexType>
              <xsd:all>
                <xsd:element ref="ns2:MediaServiceMetadata" minOccurs="0"/>
                <xsd:element ref="ns2:MediaServiceFastMetadata" minOccurs="0"/>
                <xsd:element ref="ns2:Inhalt" minOccurs="0"/>
                <xsd:element ref="ns2:Absender_x002a_in"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22abe2-d1e6-4740-9427-7259aa0ddd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Inhalt" ma:index="10" nillable="true" ma:displayName="Inhalt" ma:internalName="Inhalt">
      <xsd:simpleType>
        <xsd:restriction base="dms:Note">
          <xsd:maxLength value="255"/>
        </xsd:restriction>
      </xsd:simpleType>
    </xsd:element>
    <xsd:element name="Absender_x002a_in" ma:index="11" nillable="true" ma:displayName="Absender*in" ma:format="Dropdown" ma:internalName="Absender_x002a_in">
      <xsd:simpleType>
        <xsd:restriction base="dms:Text">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Bildmarkierungen" ma:readOnly="false" ma:fieldId="{5cf76f15-5ced-4ddc-b409-7134ff3c332f}" ma:taxonomyMulti="true" ma:sspId="0aed264e-563a-469a-8ebe-271e849ec10c"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indexed="true" ma:internalName="MediaServiceLocation" ma:readOnly="true">
      <xsd:simpleType>
        <xsd:restriction base="dms:Text"/>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02802d3-d969-4239-88bc-4e03936ef312" elementFormDefault="qualified">
    <xsd:import namespace="http://schemas.microsoft.com/office/2006/documentManagement/types"/>
    <xsd:import namespace="http://schemas.microsoft.com/office/infopath/2007/PartnerControls"/>
    <xsd:element name="SharedWithUsers" ma:index="14"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Freigegeben für - Details" ma:internalName="SharedWithDetails" ma:readOnly="true">
      <xsd:simpleType>
        <xsd:restriction base="dms:Note">
          <xsd:maxLength value="255"/>
        </xsd:restriction>
      </xsd:simpleType>
    </xsd:element>
    <xsd:element name="TaxCatchAll" ma:index="24" nillable="true" ma:displayName="Taxonomy Catch All Column" ma:hidden="true" ma:list="{4c7e0a11-2f96-4223-9b21-c5b65fd1d7a6}" ma:internalName="TaxCatchAll" ma:showField="CatchAllData" ma:web="902802d3-d969-4239-88bc-4e03936ef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22abe2-d1e6-4740-9427-7259aa0ddd02">
      <Terms xmlns="http://schemas.microsoft.com/office/infopath/2007/PartnerControls"/>
    </lcf76f155ced4ddcb4097134ff3c332f>
    <TaxCatchAll xmlns="902802d3-d969-4239-88bc-4e03936ef312" xsi:nil="true"/>
    <Inhalt xmlns="5122abe2-d1e6-4740-9427-7259aa0ddd02" xsi:nil="true"/>
    <Absender_x002a_in xmlns="5122abe2-d1e6-4740-9427-7259aa0ddd02" xsi:nil="true"/>
    <MediaLengthInSeconds xmlns="5122abe2-d1e6-4740-9427-7259aa0ddd02" xsi:nil="true"/>
    <SharedWithUsers xmlns="902802d3-d969-4239-88bc-4e03936ef312">
      <UserInfo>
        <DisplayName/>
        <AccountId xsi:nil="true"/>
        <AccountType/>
      </UserInfo>
    </SharedWithUsers>
  </documentManagement>
</p:properties>
</file>

<file path=customXml/itemProps1.xml><?xml version="1.0" encoding="utf-8"?>
<ds:datastoreItem xmlns:ds="http://schemas.openxmlformats.org/officeDocument/2006/customXml" ds:itemID="{E97702F7-A686-4CBF-B236-9910C06B25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22abe2-d1e6-4740-9427-7259aa0ddd02"/>
    <ds:schemaRef ds:uri="902802d3-d969-4239-88bc-4e03936ef3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560DB17-A896-4B31-87BA-71FB5081E23C}">
  <ds:schemaRefs>
    <ds:schemaRef ds:uri="http://schemas.microsoft.com/sharepoint/v3/contenttype/forms"/>
  </ds:schemaRefs>
</ds:datastoreItem>
</file>

<file path=customXml/itemProps3.xml><?xml version="1.0" encoding="utf-8"?>
<ds:datastoreItem xmlns:ds="http://schemas.openxmlformats.org/officeDocument/2006/customXml" ds:itemID="{0EB33D6C-1C3E-45E1-B289-C83DAECB8F72}">
  <ds:schemaRefs>
    <ds:schemaRef ds:uri="http://schemas.openxmlformats.org/package/2006/metadata/core-properties"/>
    <ds:schemaRef ds:uri="http://schemas.microsoft.com/office/2006/metadata/properties"/>
    <ds:schemaRef ds:uri="902802d3-d969-4239-88bc-4e03936ef312"/>
    <ds:schemaRef ds:uri="http://www.w3.org/XML/1998/namespace"/>
    <ds:schemaRef ds:uri="http://schemas.microsoft.com/office/2006/documentManagement/types"/>
    <ds:schemaRef ds:uri="http://schemas.microsoft.com/office/infopath/2007/PartnerControls"/>
    <ds:schemaRef ds:uri="http://purl.org/dc/terms/"/>
    <ds:schemaRef ds:uri="http://purl.org/dc/elements/1.1/"/>
    <ds:schemaRef ds:uri="5122abe2-d1e6-4740-9427-7259aa0ddd02"/>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3358</Words>
  <Application>Microsoft Macintosh PowerPoint</Application>
  <PresentationFormat>Breitbild</PresentationFormat>
  <Paragraphs>251</Paragraphs>
  <Slides>16</Slides>
  <Notes>16</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16</vt:i4>
      </vt:variant>
    </vt:vector>
  </HeadingPairs>
  <TitlesOfParts>
    <vt:vector size="23" baseType="lpstr">
      <vt:lpstr>Arial</vt:lpstr>
      <vt:lpstr>Calibri</vt:lpstr>
      <vt:lpstr>Courier New</vt:lpstr>
      <vt:lpstr>IBM Plex Sans</vt:lpstr>
      <vt:lpstr>Symbol</vt:lpstr>
      <vt:lpstr>Times New Roman</vt:lpstr>
      <vt:lpstr>giz DFD</vt:lpstr>
      <vt:lpstr>Deep Dive: Gender  in the Platform Economy</vt:lpstr>
      <vt:lpstr>Agenda</vt:lpstr>
      <vt:lpstr>PowerPoint-Präsentation</vt:lpstr>
      <vt:lpstr>Opportunities and Challenges of Platform Work </vt:lpstr>
      <vt:lpstr>Relate </vt:lpstr>
      <vt:lpstr>Relate</vt:lpstr>
      <vt:lpstr>Relate</vt:lpstr>
      <vt:lpstr>Relate</vt:lpstr>
      <vt:lpstr>Lessons</vt:lpstr>
      <vt:lpstr>PowerPoint-Präsentation</vt:lpstr>
      <vt:lpstr>PowerPoint-Präsentation</vt:lpstr>
      <vt:lpstr>Learn - Gender-based Regulation</vt:lpstr>
      <vt:lpstr>Engage – Tripartite Response</vt:lpstr>
      <vt:lpstr>Learn – Gender Sensitive Regulation</vt:lpstr>
      <vt:lpstr>Lessons</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1st Meeting of Advisory Committee</dc:title>
  <dc:creator>Wagner, Sarah GIZ</dc:creator>
  <cp:lastModifiedBy>creative republic | Thomas Maxeiner</cp:lastModifiedBy>
  <cp:revision>182</cp:revision>
  <cp:lastPrinted>2023-03-14T11:55:49Z</cp:lastPrinted>
  <dcterms:created xsi:type="dcterms:W3CDTF">2022-07-12T16:59:42Z</dcterms:created>
  <dcterms:modified xsi:type="dcterms:W3CDTF">2026-05-21T11:17:39Z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0x010100804A2BE7320746469627AA230FACC3ED</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