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handoutMasterIdLst>
    <p:handoutMasterId r:id="rId15"/>
  </p:handoutMasterIdLst>
  <p:sldIdLst>
    <p:sldId id="263" r:id="rId5"/>
    <p:sldId id="993" r:id="rId6"/>
    <p:sldId id="7204" r:id="rId7"/>
    <p:sldId id="7202" r:id="rId8"/>
    <p:sldId id="7200" r:id="rId9"/>
    <p:sldId id="7203" r:id="rId10"/>
    <p:sldId id="7201" r:id="rId11"/>
    <p:sldId id="7197" r:id="rId12"/>
    <p:sldId id="7205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0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455" autoAdjust="0"/>
    <p:restoredTop sz="86551" autoAdjust="0"/>
  </p:normalViewPr>
  <p:slideViewPr>
    <p:cSldViewPr snapToGrid="0">
      <p:cViewPr varScale="1">
        <p:scale>
          <a:sx n="112" d="100"/>
          <a:sy n="112" d="100"/>
        </p:scale>
        <p:origin x="1768" y="2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'1.0' encoding='UTF-8' standalone='yes'?>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er, Miriam GIZ" userId="fd5243e0-69b7-41ea-8209-dad9ae5c34d4" providerId="ADAL" clId="{62C11BC9-FB81-441E-AB80-E61B01F16009}"/>
    <pc:docChg chg="modSld">
      <pc:chgData name="Oliver, Miriam GIZ" userId="fd5243e0-69b7-41ea-8209-dad9ae5c34d4" providerId="ADAL" clId="{62C11BC9-FB81-441E-AB80-E61B01F16009}" dt="2026-05-11T11:40:29.385" v="42" actId="2711"/>
      <pc:docMkLst>
        <pc:docMk/>
      </pc:docMkLst>
      <pc:sldChg chg="modSp mod">
        <pc:chgData name="Oliver, Miriam GIZ" userId="fd5243e0-69b7-41ea-8209-dad9ae5c34d4" providerId="ADAL" clId="{62C11BC9-FB81-441E-AB80-E61B01F16009}" dt="2026-04-29T09:32:41.876" v="9" actId="20577"/>
        <pc:sldMkLst>
          <pc:docMk/>
          <pc:sldMk cId="1368657333" sldId="993"/>
        </pc:sldMkLst>
        <pc:spChg chg="mod">
          <ac:chgData name="Oliver, Miriam GIZ" userId="fd5243e0-69b7-41ea-8209-dad9ae5c34d4" providerId="ADAL" clId="{62C11BC9-FB81-441E-AB80-E61B01F16009}" dt="2026-04-29T09:32:41.876" v="9" actId="20577"/>
          <ac:spMkLst>
            <pc:docMk/>
            <pc:sldMk cId="1368657333" sldId="993"/>
            <ac:spMk id="3" creationId="{BE2ECCDA-DE74-46CC-8334-31ED7479F05A}"/>
          </ac:spMkLst>
        </pc:spChg>
      </pc:sldChg>
      <pc:sldChg chg="modSp mod">
        <pc:chgData name="Oliver, Miriam GIZ" userId="fd5243e0-69b7-41ea-8209-dad9ae5c34d4" providerId="ADAL" clId="{62C11BC9-FB81-441E-AB80-E61B01F16009}" dt="2026-04-29T09:50:10.976" v="41" actId="2711"/>
        <pc:sldMkLst>
          <pc:docMk/>
          <pc:sldMk cId="2323793205" sldId="7197"/>
        </pc:sldMkLst>
        <pc:spChg chg="mod">
          <ac:chgData name="Oliver, Miriam GIZ" userId="fd5243e0-69b7-41ea-8209-dad9ae5c34d4" providerId="ADAL" clId="{62C11BC9-FB81-441E-AB80-E61B01F16009}" dt="2026-04-29T09:50:10.976" v="41" actId="2711"/>
          <ac:spMkLst>
            <pc:docMk/>
            <pc:sldMk cId="2323793205" sldId="7197"/>
            <ac:spMk id="3" creationId="{BE2ECCDA-DE74-46CC-8334-31ED7479F05A}"/>
          </ac:spMkLst>
        </pc:spChg>
      </pc:sldChg>
      <pc:sldChg chg="modSp mod">
        <pc:chgData name="Oliver, Miriam GIZ" userId="fd5243e0-69b7-41ea-8209-dad9ae5c34d4" providerId="ADAL" clId="{62C11BC9-FB81-441E-AB80-E61B01F16009}" dt="2026-05-11T11:40:29.385" v="42" actId="2711"/>
        <pc:sldMkLst>
          <pc:docMk/>
          <pc:sldMk cId="1363971904" sldId="7200"/>
        </pc:sldMkLst>
        <pc:spChg chg="mod">
          <ac:chgData name="Oliver, Miriam GIZ" userId="fd5243e0-69b7-41ea-8209-dad9ae5c34d4" providerId="ADAL" clId="{62C11BC9-FB81-441E-AB80-E61B01F16009}" dt="2026-05-11T11:40:29.385" v="42" actId="2711"/>
          <ac:spMkLst>
            <pc:docMk/>
            <pc:sldMk cId="1363971904" sldId="7200"/>
            <ac:spMk id="3" creationId="{4DC02A94-C870-45E4-83BC-A168BC310AB7}"/>
          </ac:spMkLst>
        </pc:spChg>
      </pc:sldChg>
      <pc:sldChg chg="modSp mod">
        <pc:chgData name="Oliver, Miriam GIZ" userId="fd5243e0-69b7-41ea-8209-dad9ae5c34d4" providerId="ADAL" clId="{62C11BC9-FB81-441E-AB80-E61B01F16009}" dt="2026-04-29T09:43:49.500" v="40" actId="20577"/>
        <pc:sldMkLst>
          <pc:docMk/>
          <pc:sldMk cId="1905756582" sldId="7201"/>
        </pc:sldMkLst>
        <pc:spChg chg="mod">
          <ac:chgData name="Oliver, Miriam GIZ" userId="fd5243e0-69b7-41ea-8209-dad9ae5c34d4" providerId="ADAL" clId="{62C11BC9-FB81-441E-AB80-E61B01F16009}" dt="2026-04-29T09:43:49.500" v="40" actId="20577"/>
          <ac:spMkLst>
            <pc:docMk/>
            <pc:sldMk cId="1905756582" sldId="7201"/>
            <ac:spMk id="8" creationId="{A570C371-044B-6D1D-5997-D88A7CD5C563}"/>
          </ac:spMkLst>
        </pc:spChg>
      </pc:sldChg>
      <pc:sldChg chg="modSp mod">
        <pc:chgData name="Oliver, Miriam GIZ" userId="fd5243e0-69b7-41ea-8209-dad9ae5c34d4" providerId="ADAL" clId="{62C11BC9-FB81-441E-AB80-E61B01F16009}" dt="2026-04-29T09:33:18.384" v="17" actId="20577"/>
        <pc:sldMkLst>
          <pc:docMk/>
          <pc:sldMk cId="2687013048" sldId="7202"/>
        </pc:sldMkLst>
        <pc:spChg chg="mod">
          <ac:chgData name="Oliver, Miriam GIZ" userId="fd5243e0-69b7-41ea-8209-dad9ae5c34d4" providerId="ADAL" clId="{62C11BC9-FB81-441E-AB80-E61B01F16009}" dt="2026-04-29T09:33:18.384" v="17" actId="20577"/>
          <ac:spMkLst>
            <pc:docMk/>
            <pc:sldMk cId="2687013048" sldId="7202"/>
            <ac:spMk id="3" creationId="{4DC02A94-C870-45E4-83BC-A168BC310AB7}"/>
          </ac:spMkLst>
        </pc:spChg>
      </pc:sldChg>
      <pc:sldChg chg="modSp mod">
        <pc:chgData name="Oliver, Miriam GIZ" userId="fd5243e0-69b7-41ea-8209-dad9ae5c34d4" providerId="ADAL" clId="{62C11BC9-FB81-441E-AB80-E61B01F16009}" dt="2026-04-29T09:43:20.043" v="23" actId="20577"/>
        <pc:sldMkLst>
          <pc:docMk/>
          <pc:sldMk cId="4243142248" sldId="7203"/>
        </pc:sldMkLst>
        <pc:spChg chg="mod">
          <ac:chgData name="Oliver, Miriam GIZ" userId="fd5243e0-69b7-41ea-8209-dad9ae5c34d4" providerId="ADAL" clId="{62C11BC9-FB81-441E-AB80-E61B01F16009}" dt="2026-04-29T09:43:20.043" v="23" actId="20577"/>
          <ac:spMkLst>
            <pc:docMk/>
            <pc:sldMk cId="4243142248" sldId="7203"/>
            <ac:spMk id="3" creationId="{4DC02A94-C870-45E4-83BC-A168BC310AB7}"/>
          </ac:spMkLst>
        </pc:spChg>
      </pc:sldChg>
    </pc:docChg>
  </pc:docChgLst>
</pc:chgInfo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9019A786-2D43-5F46-A1B0-EC81FF79D74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>
              <a:latin typeface="Arial" panose="020B0604020202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BB3D134-D0F0-9046-B1B5-B176E42139F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FF8923-7482-0D4E-AF91-EF87BAC2BB0D}" type="datetimeFigureOut">
              <a:rPr lang="de-DE" smtClean="0">
                <a:latin typeface="Arial" panose="020B0604020202020204" pitchFamily="34" charset="0"/>
              </a:rPr>
              <a:t>21.05.26</a:t>
            </a:fld>
            <a:endParaRPr lang="de-DE" dirty="0">
              <a:latin typeface="Arial" panose="020B0604020202020204" pitchFamily="34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252147E-6B97-3F46-A6BF-8361F3EB04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>
              <a:latin typeface="Arial" panose="020B0604020202020204" pitchFamily="34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7144339-C1AC-3A41-BBEB-BF4DE9D3BB8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26296-77F8-E645-85E3-C9A12C15B2D0}" type="slidenum">
              <a:rPr lang="de-DE" smtClean="0">
                <a:latin typeface="Arial" panose="020B0604020202020204" pitchFamily="34" charset="0"/>
              </a:rPr>
              <a:t>‹Nr.›</a:t>
            </a:fld>
            <a:endParaRPr lang="de-DE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7581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'1.0' encoding='UTF-8' standalone='yes'?>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B12DE-5ECC-4A6C-90C5-889B8B34C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463" y="1217584"/>
            <a:ext cx="5413180" cy="893094"/>
          </a:xfrm>
          <a:prstGeom prst="rect">
            <a:avLst/>
          </a:prstGeom>
        </p:spPr>
        <p:txBody>
          <a:bodyPr lIns="0" anchor="b"/>
          <a:lstStyle>
            <a:lvl1pPr>
              <a:lnSpc>
                <a:spcPct val="104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D5A461-5B2A-4C22-884F-F9AE4E427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5463" y="2156448"/>
            <a:ext cx="5414400" cy="892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9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11BF50-E5B1-437E-9179-B76218E04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8506" y="6440400"/>
            <a:ext cx="335869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5CAEDA0-6F27-4F9B-B320-EDE47966784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9" name="Grafik 6">
            <a:extLst>
              <a:ext uri="{FF2B5EF4-FFF2-40B4-BE49-F238E27FC236}">
                <a16:creationId xmlns:a16="http://schemas.microsoft.com/office/drawing/2014/main" id="{0836E5CC-6E27-4B42-9756-4E2C54B34286}"/>
              </a:ext>
            </a:extLst>
          </p:cNvPr>
          <p:cNvSpPr>
            <a:spLocks noChangeAspect="1"/>
          </p:cNvSpPr>
          <p:nvPr userDrawn="1"/>
        </p:nvSpPr>
        <p:spPr>
          <a:xfrm>
            <a:off x="714375" y="615463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>
              <a:solidFill>
                <a:schemeClr val="accent4"/>
              </a:solidFill>
            </a:endParaRPr>
          </a:p>
        </p:txBody>
      </p:sp>
      <p:sp>
        <p:nvSpPr>
          <p:cNvPr id="10" name="Grafik 6">
            <a:extLst>
              <a:ext uri="{FF2B5EF4-FFF2-40B4-BE49-F238E27FC236}">
                <a16:creationId xmlns:a16="http://schemas.microsoft.com/office/drawing/2014/main" id="{B599C5A5-650E-4539-BED6-5EF4D82753A0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4195022" y="1654848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D6A6E0F-C501-8642-BE78-85B812B7012B}"/>
              </a:ext>
            </a:extLst>
          </p:cNvPr>
          <p:cNvSpPr txBox="1"/>
          <p:nvPr userDrawn="1"/>
        </p:nvSpPr>
        <p:spPr>
          <a:xfrm>
            <a:off x="-270344" y="4397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CB2E2B79-C830-4946-9C63-D7FE603770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846"/>
          <a:stretch/>
        </p:blipFill>
        <p:spPr>
          <a:xfrm rot="20571510" flipH="1">
            <a:off x="5400194" y="2038393"/>
            <a:ext cx="7932169" cy="5713853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DA05662B-1EAC-5F4A-8115-85644982D275}"/>
              </a:ext>
            </a:extLst>
          </p:cNvPr>
          <p:cNvSpPr txBox="1"/>
          <p:nvPr userDrawn="1"/>
        </p:nvSpPr>
        <p:spPr>
          <a:xfrm>
            <a:off x="1553497" y="511277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0D6DEE48-D723-AE41-B70E-370058BB42AA}"/>
              </a:ext>
            </a:extLst>
          </p:cNvPr>
          <p:cNvSpPr txBox="1"/>
          <p:nvPr userDrawn="1"/>
        </p:nvSpPr>
        <p:spPr>
          <a:xfrm>
            <a:off x="1759974" y="357894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20276B86-153F-8E41-81D4-F0A8F5300733}"/>
              </a:ext>
            </a:extLst>
          </p:cNvPr>
          <p:cNvSpPr txBox="1"/>
          <p:nvPr userDrawn="1"/>
        </p:nvSpPr>
        <p:spPr>
          <a:xfrm>
            <a:off x="1238865" y="480797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280F3B9-9C3F-5A84-50AC-F3C366F3DC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857AAD2D-3CC8-0140-B414-8F218802D695}" type="datetime1">
              <a:rPr lang="de-DE" smtClean="0"/>
              <a:t>21.05.26</a:t>
            </a:fld>
            <a:endParaRPr 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17A78A37-2442-8B3C-A506-138463E78E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GB"/>
              <a:t>Introduction to the Platform Economy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8997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8" userDrawn="1">
          <p15:clr>
            <a:srgbClr val="FBAE40"/>
          </p15:clr>
        </p15:guide>
        <p15:guide id="2" pos="3953">
          <p15:clr>
            <a:srgbClr val="FBAE40"/>
          </p15:clr>
        </p15:guide>
        <p15:guide id="3" orient="horz" pos="1448">
          <p15:clr>
            <a:srgbClr val="FBAE40"/>
          </p15:clr>
        </p15:guide>
        <p15:guide id="4" orient="horz" pos="1550">
          <p15:clr>
            <a:srgbClr val="FBAE40"/>
          </p15:clr>
        </p15:guide>
        <p15:guide id="5" orient="horz" pos="211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43314297-E819-5746-A600-9FC67A143A0E}"/>
              </a:ext>
            </a:extLst>
          </p:cNvPr>
          <p:cNvSpPr/>
          <p:nvPr userDrawn="1"/>
        </p:nvSpPr>
        <p:spPr>
          <a:xfrm>
            <a:off x="0" y="-78658"/>
            <a:ext cx="12309987" cy="701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A24FC39-D30A-4858-8121-11EF86B07F1C}"/>
              </a:ext>
            </a:extLst>
          </p:cNvPr>
          <p:cNvSpPr/>
          <p:nvPr userDrawn="1"/>
        </p:nvSpPr>
        <p:spPr>
          <a:xfrm>
            <a:off x="111" y="5722937"/>
            <a:ext cx="12309875" cy="1215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4A11C7-45B1-470D-82D9-60C2D90F28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4963" y="464050"/>
            <a:ext cx="11181600" cy="970515"/>
          </a:xfrm>
          <a:prstGeom prst="rect">
            <a:avLst/>
          </a:prstGeom>
        </p:spPr>
        <p:txBody>
          <a:bodyPr lIns="0" anchor="b"/>
          <a:lstStyle>
            <a:lvl1pPr algn="l">
              <a:lnSpc>
                <a:spcPct val="104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E54910-2F41-4337-9CDF-608827AE0F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5726" y="1596857"/>
            <a:ext cx="11181600" cy="972000"/>
          </a:xfrm>
        </p:spPr>
        <p:txBody>
          <a:bodyPr/>
          <a:lstStyle>
            <a:lvl1pPr marL="0" indent="0" algn="l">
              <a:spcAft>
                <a:spcPts val="0"/>
              </a:spcAft>
              <a:buNone/>
              <a:defRPr sz="19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D138330-3E45-D948-9BCB-DB39464BC64C}"/>
              </a:ext>
            </a:extLst>
          </p:cNvPr>
          <p:cNvSpPr txBox="1"/>
          <p:nvPr userDrawn="1"/>
        </p:nvSpPr>
        <p:spPr>
          <a:xfrm>
            <a:off x="1140542" y="-8849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0029486-0D29-654D-BDBB-6C587B279C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2447496" y="1123428"/>
            <a:ext cx="15223807" cy="5024870"/>
          </a:xfrm>
          <a:prstGeom prst="rect">
            <a:avLst/>
          </a:prstGeom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D6694B20-350E-4BA3-820D-581EB97E3C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82D9531B-3C2F-016D-19B6-7096E7361B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888" y="5805775"/>
            <a:ext cx="7012759" cy="106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096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50">
          <p15:clr>
            <a:srgbClr val="FBAE40"/>
          </p15:clr>
        </p15:guide>
        <p15:guide id="2" orient="horz" pos="145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folie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515867" y="1993713"/>
            <a:ext cx="9030805" cy="1546441"/>
          </a:xfrm>
        </p:spPr>
        <p:txBody>
          <a:bodyPr/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970A760-2D10-4D79-B1A9-41D0DCCF1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378506" y="6440400"/>
            <a:ext cx="335869" cy="180000"/>
          </a:xfrm>
          <a:prstGeom prst="rect">
            <a:avLst/>
          </a:prstGeom>
        </p:spPr>
        <p:txBody>
          <a:bodyPr/>
          <a:lstStyle/>
          <a:p>
            <a:fld id="{3A8B5DB7-81A8-4ED4-916B-6B23CD603687}" type="slidenum">
              <a:rPr smtClean="0"/>
              <a:pPr/>
              <a:t>‹Nr.›</a:t>
            </a:fld>
            <a:endParaRPr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684A4BF-011F-1E4C-9774-33F138F5DCE5}"/>
              </a:ext>
            </a:extLst>
          </p:cNvPr>
          <p:cNvSpPr txBox="1"/>
          <p:nvPr userDrawn="1"/>
        </p:nvSpPr>
        <p:spPr>
          <a:xfrm>
            <a:off x="68826" y="5702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0276B4D-AA3A-094F-979E-80B9256C613E}"/>
              </a:ext>
            </a:extLst>
          </p:cNvPr>
          <p:cNvSpPr txBox="1"/>
          <p:nvPr userDrawn="1"/>
        </p:nvSpPr>
        <p:spPr>
          <a:xfrm>
            <a:off x="7570839" y="52111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733DA6F-F66C-2849-BCE7-5649C49895A5}"/>
              </a:ext>
            </a:extLst>
          </p:cNvPr>
          <p:cNvSpPr txBox="1"/>
          <p:nvPr userDrawn="1"/>
        </p:nvSpPr>
        <p:spPr>
          <a:xfrm>
            <a:off x="3431458" y="-9832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C4D9E6D-56F2-30FE-B6A9-3325CF58A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04A7CB0-93A7-9564-D3DA-20333E49E5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2DDC2035-90D3-CF4D-983A-8CF23338CE1C}" type="datetime1">
              <a:rPr lang="de-DE" smtClean="0"/>
              <a:t>21.05.26</a:t>
            </a:fld>
            <a:endParaRPr 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D7ECA94-D79E-1BE6-B6BC-2EA546EC3F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01883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527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2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11BF50-E5B1-437E-9179-B76218E04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8506" y="6440400"/>
            <a:ext cx="335869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5CAEDA0-6F27-4F9B-B320-EDE47966784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FA51E-CC17-ECE2-D1DF-9E6A7B0031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FE0A70D6-C946-D945-BE00-00C06289F029}" type="datetime1">
              <a:rPr lang="de-DE" smtClean="0"/>
              <a:t>21.05.26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1BDCE7-5B05-BB59-98C2-FC328D41DC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4233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26">
          <p15:clr>
            <a:srgbClr val="FBAE40"/>
          </p15:clr>
        </p15:guide>
        <p15:guide id="2" pos="3953">
          <p15:clr>
            <a:srgbClr val="FBAE40"/>
          </p15:clr>
        </p15:guide>
        <p15:guide id="3" orient="horz" pos="1448">
          <p15:clr>
            <a:srgbClr val="FBAE40"/>
          </p15:clr>
        </p15:guide>
        <p15:guide id="4" orient="horz" pos="1550">
          <p15:clr>
            <a:srgbClr val="FBAE40"/>
          </p15:clr>
        </p15:guide>
        <p15:guide id="5" orient="horz" pos="21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1" preserve="1" userDrawn="1">
  <p:cSld name="1_Two Content 1"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86"/>
          <p:cNvSpPr txBox="1">
            <a:spLocks noGrp="1"/>
          </p:cNvSpPr>
          <p:nvPr>
            <p:ph type="sldNum" idx="12"/>
          </p:nvPr>
        </p:nvSpPr>
        <p:spPr>
          <a:xfrm>
            <a:off x="378506" y="6440400"/>
            <a:ext cx="335869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38735EE-53DB-1D40-85BF-983F77294F0B}"/>
              </a:ext>
            </a:extLst>
          </p:cNvPr>
          <p:cNvSpPr txBox="1"/>
          <p:nvPr userDrawn="1"/>
        </p:nvSpPr>
        <p:spPr>
          <a:xfrm>
            <a:off x="10024844" y="152679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0049901-B4BC-F647-BEE2-62385FCA1E13}"/>
              </a:ext>
            </a:extLst>
          </p:cNvPr>
          <p:cNvSpPr/>
          <p:nvPr userDrawn="1"/>
        </p:nvSpPr>
        <p:spPr>
          <a:xfrm>
            <a:off x="6274862" y="1963024"/>
            <a:ext cx="5413375" cy="375991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Google Shape;318;p86">
            <a:extLst>
              <a:ext uri="{FF2B5EF4-FFF2-40B4-BE49-F238E27FC236}">
                <a16:creationId xmlns:a16="http://schemas.microsoft.com/office/drawing/2014/main" id="{A4A3A555-57E0-DB45-A6F6-81C696509DE3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6719582" y="2407641"/>
            <a:ext cx="4521508" cy="2871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>
                <a:solidFill>
                  <a:schemeClr val="accent1"/>
                </a:solidFill>
              </a:defRPr>
            </a:lvl2pPr>
            <a:lvl3pPr marL="1371600" lvl="2" indent="-33655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7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22860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>
                <a:solidFill>
                  <a:schemeClr val="accent1"/>
                </a:solidFill>
              </a:defRPr>
            </a:lvl4pPr>
            <a:lvl5pPr marL="2286000" lvl="4" indent="-317500" algn="l">
              <a:lnSpc>
                <a:spcPct val="113000"/>
              </a:lnSpc>
              <a:spcBef>
                <a:spcPts val="95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228600" algn="l">
              <a:lnSpc>
                <a:spcPct val="113000"/>
              </a:lnSpc>
              <a:spcBef>
                <a:spcPts val="95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>
                <a:solidFill>
                  <a:schemeClr val="accent1"/>
                </a:solidFill>
              </a:defRPr>
            </a:lvl6pPr>
            <a:lvl7pPr marL="3200400" lvl="6" indent="-304800" algn="l">
              <a:lnSpc>
                <a:spcPct val="113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7pPr>
            <a:lvl8pPr marL="3657600" lvl="7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13" name="Grafik 6">
            <a:extLst>
              <a:ext uri="{FF2B5EF4-FFF2-40B4-BE49-F238E27FC236}">
                <a16:creationId xmlns:a16="http://schemas.microsoft.com/office/drawing/2014/main" id="{DCCA414B-8404-A34C-A9BA-67EA946D1B68}"/>
              </a:ext>
            </a:extLst>
          </p:cNvPr>
          <p:cNvSpPr>
            <a:spLocks noChangeAspect="1"/>
          </p:cNvSpPr>
          <p:nvPr userDrawn="1"/>
        </p:nvSpPr>
        <p:spPr>
          <a:xfrm>
            <a:off x="6274863" y="1963024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>
              <a:solidFill>
                <a:schemeClr val="accent4"/>
              </a:solidFill>
            </a:endParaRPr>
          </a:p>
        </p:txBody>
      </p:sp>
      <p:sp>
        <p:nvSpPr>
          <p:cNvPr id="14" name="Grafik 6">
            <a:extLst>
              <a:ext uri="{FF2B5EF4-FFF2-40B4-BE49-F238E27FC236}">
                <a16:creationId xmlns:a16="http://schemas.microsoft.com/office/drawing/2014/main" id="{281E0C6D-63B3-A645-94E1-3D2A35E7CECE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10858682" y="4470138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FB80600-A380-5A4B-99DE-7016400FAC82}"/>
              </a:ext>
            </a:extLst>
          </p:cNvPr>
          <p:cNvSpPr txBox="1"/>
          <p:nvPr userDrawn="1"/>
        </p:nvSpPr>
        <p:spPr>
          <a:xfrm>
            <a:off x="503238" y="1963024"/>
            <a:ext cx="5413375" cy="3759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de-DE" dirty="0" err="1">
                <a:solidFill>
                  <a:schemeClr val="accent1"/>
                </a:solidFill>
              </a:rPr>
              <a:t>Lorem</a:t>
            </a:r>
            <a:r>
              <a:rPr lang="de-DE" dirty="0">
                <a:solidFill>
                  <a:schemeClr val="accent1"/>
                </a:solidFill>
              </a:rPr>
              <a:t> Ipsum </a:t>
            </a:r>
          </a:p>
          <a:p>
            <a:pPr algn="l"/>
            <a:endParaRPr lang="de-DE" dirty="0">
              <a:solidFill>
                <a:schemeClr val="accent1"/>
              </a:solidFill>
            </a:endParaRPr>
          </a:p>
          <a:p>
            <a:pPr algn="l"/>
            <a:r>
              <a:rPr lang="de-DE" sz="1400" dirty="0">
                <a:solidFill>
                  <a:schemeClr val="accent1"/>
                </a:solidFill>
              </a:rPr>
              <a:t>Hier steht ein Text…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CE19CD-5D5E-37CD-DB24-4CE7C00124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5D3E901C-1B5F-6E47-B33D-BE5109C648E3}" type="datetime1">
              <a:rPr lang="de-DE" smtClean="0"/>
              <a:t>21.05.26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55BC0-1D26-A508-0FE0-6348CD9AB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73367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1" preserve="1" userDrawn="1">
  <p:cSld name="1_Two Content 1"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86"/>
          <p:cNvSpPr txBox="1">
            <a:spLocks noGrp="1"/>
          </p:cNvSpPr>
          <p:nvPr>
            <p:ph type="sldNum" idx="12"/>
          </p:nvPr>
        </p:nvSpPr>
        <p:spPr>
          <a:xfrm>
            <a:off x="378506" y="6440400"/>
            <a:ext cx="335869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38735EE-53DB-1D40-85BF-983F77294F0B}"/>
              </a:ext>
            </a:extLst>
          </p:cNvPr>
          <p:cNvSpPr txBox="1"/>
          <p:nvPr userDrawn="1"/>
        </p:nvSpPr>
        <p:spPr>
          <a:xfrm>
            <a:off x="10024844" y="152679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0049901-B4BC-F647-BEE2-62385FCA1E13}"/>
              </a:ext>
            </a:extLst>
          </p:cNvPr>
          <p:cNvSpPr/>
          <p:nvPr userDrawn="1"/>
        </p:nvSpPr>
        <p:spPr>
          <a:xfrm>
            <a:off x="6274862" y="1963024"/>
            <a:ext cx="5413375" cy="375991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Google Shape;318;p86">
            <a:extLst>
              <a:ext uri="{FF2B5EF4-FFF2-40B4-BE49-F238E27FC236}">
                <a16:creationId xmlns:a16="http://schemas.microsoft.com/office/drawing/2014/main" id="{A4A3A555-57E0-DB45-A6F6-81C696509DE3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6719582" y="2407641"/>
            <a:ext cx="4521508" cy="2871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>
                <a:solidFill>
                  <a:schemeClr val="accent1"/>
                </a:solidFill>
              </a:defRPr>
            </a:lvl2pPr>
            <a:lvl3pPr marL="1371600" lvl="2" indent="-33655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7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228600" algn="l">
              <a:lnSpc>
                <a:spcPct val="113000"/>
              </a:lnSpc>
              <a:spcBef>
                <a:spcPts val="11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>
                <a:solidFill>
                  <a:schemeClr val="accent1"/>
                </a:solidFill>
              </a:defRPr>
            </a:lvl4pPr>
            <a:lvl5pPr marL="2286000" lvl="4" indent="-317500" algn="l">
              <a:lnSpc>
                <a:spcPct val="113000"/>
              </a:lnSpc>
              <a:spcBef>
                <a:spcPts val="95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228600" algn="l">
              <a:lnSpc>
                <a:spcPct val="113000"/>
              </a:lnSpc>
              <a:spcBef>
                <a:spcPts val="95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>
                <a:solidFill>
                  <a:schemeClr val="accent1"/>
                </a:solidFill>
              </a:defRPr>
            </a:lvl6pPr>
            <a:lvl7pPr marL="3200400" lvl="6" indent="-304800" algn="l">
              <a:lnSpc>
                <a:spcPct val="113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7pPr>
            <a:lvl8pPr marL="3657600" lvl="7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" name="Grafik 6">
            <a:extLst>
              <a:ext uri="{FF2B5EF4-FFF2-40B4-BE49-F238E27FC236}">
                <a16:creationId xmlns:a16="http://schemas.microsoft.com/office/drawing/2014/main" id="{DCCA414B-8404-A34C-A9BA-67EA946D1B68}"/>
              </a:ext>
            </a:extLst>
          </p:cNvPr>
          <p:cNvSpPr>
            <a:spLocks noChangeAspect="1"/>
          </p:cNvSpPr>
          <p:nvPr userDrawn="1"/>
        </p:nvSpPr>
        <p:spPr>
          <a:xfrm>
            <a:off x="6274863" y="1963024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>
              <a:solidFill>
                <a:schemeClr val="accent4"/>
              </a:solidFill>
            </a:endParaRPr>
          </a:p>
        </p:txBody>
      </p:sp>
      <p:sp>
        <p:nvSpPr>
          <p:cNvPr id="14" name="Grafik 6">
            <a:extLst>
              <a:ext uri="{FF2B5EF4-FFF2-40B4-BE49-F238E27FC236}">
                <a16:creationId xmlns:a16="http://schemas.microsoft.com/office/drawing/2014/main" id="{281E0C6D-63B3-A645-94E1-3D2A35E7CECE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10858682" y="4470138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FB80600-A380-5A4B-99DE-7016400FAC82}"/>
              </a:ext>
            </a:extLst>
          </p:cNvPr>
          <p:cNvSpPr txBox="1"/>
          <p:nvPr userDrawn="1"/>
        </p:nvSpPr>
        <p:spPr>
          <a:xfrm>
            <a:off x="503238" y="1963024"/>
            <a:ext cx="5413375" cy="3759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de-DE" dirty="0" err="1">
                <a:solidFill>
                  <a:schemeClr val="accent1"/>
                </a:solidFill>
              </a:rPr>
              <a:t>Lorem</a:t>
            </a:r>
            <a:r>
              <a:rPr lang="de-DE" dirty="0">
                <a:solidFill>
                  <a:schemeClr val="accent1"/>
                </a:solidFill>
              </a:rPr>
              <a:t> Ipsum </a:t>
            </a:r>
          </a:p>
          <a:p>
            <a:pPr algn="l"/>
            <a:endParaRPr lang="de-DE" dirty="0">
              <a:solidFill>
                <a:schemeClr val="accent1"/>
              </a:solidFill>
            </a:endParaRPr>
          </a:p>
          <a:p>
            <a:pPr algn="l"/>
            <a:r>
              <a:rPr lang="de-DE" sz="1400" dirty="0">
                <a:solidFill>
                  <a:schemeClr val="accent1"/>
                </a:solidFill>
              </a:rPr>
              <a:t>Hier steht ein Text…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A6BEF7D-6529-924A-8823-933F8CB390BE}"/>
              </a:ext>
            </a:extLst>
          </p:cNvPr>
          <p:cNvSpPr txBox="1"/>
          <p:nvPr userDrawn="1"/>
        </p:nvSpPr>
        <p:spPr>
          <a:xfrm>
            <a:off x="4370664" y="-9227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6B791AC-1960-2047-B9A0-96E1DEC13906}"/>
              </a:ext>
            </a:extLst>
          </p:cNvPr>
          <p:cNvSpPr txBox="1"/>
          <p:nvPr userDrawn="1"/>
        </p:nvSpPr>
        <p:spPr>
          <a:xfrm>
            <a:off x="4009938" y="61239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1327B78-98FD-B549-AD3F-4582898D8AA4}"/>
              </a:ext>
            </a:extLst>
          </p:cNvPr>
          <p:cNvSpPr txBox="1"/>
          <p:nvPr userDrawn="1"/>
        </p:nvSpPr>
        <p:spPr>
          <a:xfrm>
            <a:off x="4681057" y="80534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48788B4-73C1-4B4E-8F6B-6CA588911E60}"/>
              </a:ext>
            </a:extLst>
          </p:cNvPr>
          <p:cNvSpPr txBox="1"/>
          <p:nvPr userDrawn="1"/>
        </p:nvSpPr>
        <p:spPr>
          <a:xfrm>
            <a:off x="3632433" y="98990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561FF1F-5F02-7C4C-915A-A6F5C9859708}"/>
              </a:ext>
            </a:extLst>
          </p:cNvPr>
          <p:cNvSpPr txBox="1"/>
          <p:nvPr userDrawn="1"/>
        </p:nvSpPr>
        <p:spPr>
          <a:xfrm>
            <a:off x="4949505" y="80534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3B3EE75-58F7-7F41-997C-3EAEE6F5041D}"/>
              </a:ext>
            </a:extLst>
          </p:cNvPr>
          <p:cNvSpPr txBox="1"/>
          <p:nvPr userDrawn="1"/>
        </p:nvSpPr>
        <p:spPr>
          <a:xfrm>
            <a:off x="5578679" y="83889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2385FE0-5AD1-D519-F21F-FCFA761E5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7F193D03-0449-BE4A-9CF1-EACB5B4B4918}" type="datetime1">
              <a:rPr lang="de-DE" smtClean="0"/>
              <a:t>21.05.26</a:t>
            </a:fld>
            <a:endParaRPr lang="en-US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707F46BD-FC5A-44CC-CAB0-9BF21C2C36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1843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CFB6FFE-B530-4B4F-BEBE-595A94EEB6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332000"/>
            <a:ext cx="5413375" cy="43909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4CEE236C-865B-4708-BEBB-D4A9FF883E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825" y="1332000"/>
            <a:ext cx="5413375" cy="43909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</a:lstStyle>
          <a:p>
            <a:pPr lvl="0"/>
            <a:r>
              <a:rPr lang="en-US"/>
              <a:t>Click to edit Master text styles 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01A1DFB-2B0B-0AE7-3451-5E39019CE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3" name="Google Shape;317;p86">
            <a:extLst>
              <a:ext uri="{FF2B5EF4-FFF2-40B4-BE49-F238E27FC236}">
                <a16:creationId xmlns:a16="http://schemas.microsoft.com/office/drawing/2014/main" id="{38BB4C57-056E-79A4-84BA-E7ECF66815B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78506" y="6440400"/>
            <a:ext cx="335869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None/>
              <a:defRPr sz="10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1D5FEB7-EFCF-18FC-5C7E-CA18B8398D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CA33E294-B9F6-C04F-B4D7-B9BB914B3FFB}" type="datetime1">
              <a:rPr lang="de-DE" smtClean="0"/>
              <a:t>21.05.26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92E2A3-F2A4-FE70-BA29-C52CB12B0B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36924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FBB52CC1-0455-23C5-DDB7-5221F9B4BF1F}"/>
              </a:ext>
            </a:extLst>
          </p:cNvPr>
          <p:cNvSpPr/>
          <p:nvPr userDrawn="1"/>
        </p:nvSpPr>
        <p:spPr>
          <a:xfrm flipV="1">
            <a:off x="0" y="6208713"/>
            <a:ext cx="12192000" cy="64928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B6B222-7983-4F24-9F80-16375850B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3999" y="1943860"/>
            <a:ext cx="11183175" cy="48775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2FAB8-47BE-4E6B-82E6-DD208540A2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CDCBF1E9-05D7-0E45-9D1D-9626B554478B}" type="datetime1">
              <a:rPr lang="de-DE" smtClean="0"/>
              <a:t>21.05.26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C668CD-14E7-496A-81BC-B6575394DA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Introduction to the Platform Economy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93E65-FED0-4E39-AE14-74CC37FF34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8506" y="6440400"/>
            <a:ext cx="335869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D5CAEDA0-6F27-4F9B-B320-EDE47966784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7" name="Titel 2">
            <a:extLst>
              <a:ext uri="{FF2B5EF4-FFF2-40B4-BE49-F238E27FC236}">
                <a16:creationId xmlns:a16="http://schemas.microsoft.com/office/drawing/2014/main" id="{F09593D3-19F6-2F40-9AE3-F574316CF90D}"/>
              </a:ext>
            </a:extLst>
          </p:cNvPr>
          <p:cNvSpPr txBox="1">
            <a:spLocks/>
          </p:cNvSpPr>
          <p:nvPr userDrawn="1"/>
        </p:nvSpPr>
        <p:spPr>
          <a:xfrm>
            <a:off x="503239" y="568177"/>
            <a:ext cx="6647656" cy="7207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7000"/>
              </a:lnSpc>
              <a:spcBef>
                <a:spcPct val="0"/>
              </a:spcBef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5"/>
            <a:br>
              <a:rPr lang="en-US" b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400" b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4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elplatzhalter 7">
            <a:extLst>
              <a:ext uri="{FF2B5EF4-FFF2-40B4-BE49-F238E27FC236}">
                <a16:creationId xmlns:a16="http://schemas.microsoft.com/office/drawing/2014/main" id="{7A08D9E4-0D5A-682C-B8C4-74B3FD4BB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9" y="535913"/>
            <a:ext cx="11183936" cy="480453"/>
          </a:xfrm>
          <a:prstGeom prst="rect">
            <a:avLst/>
          </a:prstGeom>
        </p:spPr>
        <p:txBody>
          <a:bodyPr vert="horz" wrap="square" lIns="0" tIns="45720" rIns="91440" bIns="45720" rtlCol="0" anchor="t" anchorCtr="0">
            <a:spAutoFit/>
          </a:bodyPr>
          <a:lstStyle/>
          <a:p>
            <a:r>
              <a:rPr lang="de-DE" dirty="0"/>
              <a:t>Mastertitelformat bearbeiten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E15F4179-8A11-C118-A69C-23F2E7F7CE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44200" y="197217"/>
            <a:ext cx="1123122" cy="118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949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0" r:id="rId2"/>
    <p:sldLayoutId id="2147483719" r:id="rId3"/>
    <p:sldLayoutId id="2147483668" r:id="rId4"/>
    <p:sldLayoutId id="2147483722" r:id="rId5"/>
    <p:sldLayoutId id="2147483723" r:id="rId6"/>
    <p:sldLayoutId id="2147483725" r:id="rId7"/>
  </p:sldLayoutIdLst>
  <p:hf hdr="0"/>
  <p:txStyles>
    <p:titleStyle>
      <a:lvl1pPr algn="l" defTabSz="914400" rtl="0" eaLnBrk="1" latinLnBrk="0" hangingPunct="1">
        <a:lnSpc>
          <a:spcPct val="97000"/>
        </a:lnSpc>
        <a:spcBef>
          <a:spcPct val="0"/>
        </a:spcBef>
        <a:buNone/>
        <a:defRPr sz="2600" b="1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4000"/>
        </a:lnSpc>
        <a:spcBef>
          <a:spcPts val="0"/>
        </a:spcBef>
        <a:spcAft>
          <a:spcPts val="1150"/>
        </a:spcAft>
        <a:buFontTx/>
        <a:buNone/>
        <a:defRPr sz="19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1150"/>
        </a:spcAft>
        <a:buFontTx/>
        <a:buNone/>
        <a:defRPr sz="17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1150"/>
        </a:spcAft>
        <a:buFont typeface="Arial" panose="020B0604020202020204" pitchFamily="34" charset="0"/>
        <a:buChar char="•"/>
        <a:defRPr sz="17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950"/>
        </a:spcAft>
        <a:buFontTx/>
        <a:buNone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950"/>
        </a:spcAft>
        <a:buFont typeface="Arial" panose="020B0604020202020204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800"/>
        </a:spcAft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1150"/>
        </a:spcAft>
        <a:buFontTx/>
        <a:buNone/>
        <a:defRPr sz="17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1150"/>
        </a:spcAft>
        <a:buFont typeface="Arial" panose="020B0604020202020204" pitchFamily="34" charset="0"/>
        <a:buChar char="•"/>
        <a:defRPr sz="17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950"/>
        </a:spcAft>
        <a:buFontTx/>
        <a:buNone/>
        <a:defRPr sz="1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950"/>
        </a:spcAft>
        <a:buFont typeface="Arial" panose="020B0604020202020204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13000"/>
        </a:lnSpc>
        <a:spcBef>
          <a:spcPts val="0"/>
        </a:spcBef>
        <a:spcAft>
          <a:spcPts val="800"/>
        </a:spcAft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88000" indent="-288000" algn="l" defTabSz="914400" rtl="0" eaLnBrk="1" latinLnBrk="0" hangingPunct="1">
        <a:lnSpc>
          <a:spcPct val="113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17" userDrawn="1">
          <p15:clr>
            <a:srgbClr val="F26B43"/>
          </p15:clr>
        </p15:guide>
        <p15:guide id="2" pos="7362" userDrawn="1">
          <p15:clr>
            <a:srgbClr val="F26B43"/>
          </p15:clr>
        </p15:guide>
        <p15:guide id="3" orient="horz" pos="391" userDrawn="1">
          <p15:clr>
            <a:srgbClr val="F26B43"/>
          </p15:clr>
        </p15:guide>
        <p15:guide id="4" orient="horz" pos="777" userDrawn="1">
          <p15:clr>
            <a:srgbClr val="F26B43"/>
          </p15:clr>
        </p15:guide>
        <p15:guide id="6" orient="horz" pos="3605" userDrawn="1">
          <p15:clr>
            <a:srgbClr val="F26B43"/>
          </p15:clr>
        </p15:guide>
        <p15:guide id="7" orient="horz" pos="3911" userDrawn="1">
          <p15:clr>
            <a:srgbClr val="F26B43"/>
          </p15:clr>
        </p15:guide>
        <p15:guide id="8" orient="horz" pos="550" userDrawn="1">
          <p15:clr>
            <a:srgbClr val="F26B43"/>
          </p15:clr>
        </p15:guide>
      </p15:sldGuideLst>
    </p:ext>
  </p:extLst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3.xml.rels><?xml version='1.0' encoding='UTF-8' standalone='yes'?>
<Relationships xmlns="http://schemas.openxmlformats.org/package/2006/relationships"><Relationship Id="rId3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emf"/></Relationships>
</file>

<file path=ppt/slides/_rels/slide4.xml.rels><?xml version='1.0' encoding='UTF-8' standalone='yes'?>
<Relationships xmlns="http://schemas.openxmlformats.org/package/2006/relationships"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'1.0' encoding='UTF-8' standalone='yes'?>
<Relationships xmlns="http://schemas.openxmlformats.org/package/2006/relationships"><Relationship Id="rId3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emf"/></Relationships>
</file>

<file path=ppt/slides/_rels/slide6.xml.rels><?xml version='1.0' encoding='UTF-8' standalone='yes'?>
<Relationships xmlns="http://schemas.openxmlformats.org/package/2006/relationships"><Relationship Id="rId3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emf"/></Relationships>
</file>

<file path=ppt/slides/_rels/slide7.xml.rels><?xml version='1.0' encoding='UTF-8' standalone='yes'?>
<Relationships xmlns="http://schemas.openxmlformats.org/package/2006/relationships"><Relationship Id="rId3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g"/><Relationship Id="rId4" Type="http://schemas.openxmlformats.org/officeDocument/2006/relationships/image" Target="../media/image6.emf"/></Relationships>
</file>

<file path=ppt/slides/_rels/slide8.xml.rels><?xml version='1.0' encoding='UTF-8' standalone='yes'?>
<Relationships xmlns="http://schemas.openxmlformats.org/package/2006/relationships"><Relationship Id="rId3" Type="http://schemas.openxmlformats.org/officeDocument/2006/relationships/image" Target="../media/image3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EE720007-B382-D04D-AF05-ADBC5612A5FE}"/>
              </a:ext>
            </a:extLst>
          </p:cNvPr>
          <p:cNvSpPr txBox="1"/>
          <p:nvPr/>
        </p:nvSpPr>
        <p:spPr>
          <a:xfrm>
            <a:off x="-643944" y="29621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499D19C-1AB8-E449-A97D-9A64E9E27D2C}"/>
              </a:ext>
            </a:extLst>
          </p:cNvPr>
          <p:cNvSpPr txBox="1"/>
          <p:nvPr/>
        </p:nvSpPr>
        <p:spPr>
          <a:xfrm>
            <a:off x="6735097" y="219259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0C23595-9A24-A343-869C-B3057EC54DDC}"/>
              </a:ext>
            </a:extLst>
          </p:cNvPr>
          <p:cNvSpPr txBox="1"/>
          <p:nvPr/>
        </p:nvSpPr>
        <p:spPr>
          <a:xfrm>
            <a:off x="5869858" y="620415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CE7937-4877-8F45-8359-D897A73209C3}"/>
              </a:ext>
            </a:extLst>
          </p:cNvPr>
          <p:cNvSpPr txBox="1"/>
          <p:nvPr/>
        </p:nvSpPr>
        <p:spPr>
          <a:xfrm>
            <a:off x="5392271" y="3092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" name="Untertitel 7">
            <a:extLst>
              <a:ext uri="{FF2B5EF4-FFF2-40B4-BE49-F238E27FC236}">
                <a16:creationId xmlns:a16="http://schemas.microsoft.com/office/drawing/2014/main" id="{7E0067B2-FB3F-4B69-1A71-7CEE0FEBD583}"/>
              </a:ext>
            </a:extLst>
          </p:cNvPr>
          <p:cNvSpPr txBox="1">
            <a:spLocks/>
          </p:cNvSpPr>
          <p:nvPr/>
        </p:nvSpPr>
        <p:spPr>
          <a:xfrm>
            <a:off x="1050556" y="2423334"/>
            <a:ext cx="7768128" cy="44879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 typeface="Arial" panose="020B0604020202020204" pitchFamily="34" charset="0"/>
              <a:buNone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Tx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ECE8E5D-0F1A-AF09-88AB-2F8014D74805}"/>
              </a:ext>
            </a:extLst>
          </p:cNvPr>
          <p:cNvSpPr txBox="1"/>
          <p:nvPr/>
        </p:nvSpPr>
        <p:spPr>
          <a:xfrm>
            <a:off x="1084963" y="2212485"/>
            <a:ext cx="3588637" cy="646331"/>
          </a:xfrm>
          <a:prstGeom prst="rect">
            <a:avLst/>
          </a:prstGeom>
          <a:noFill/>
        </p:spPr>
        <p:txBody>
          <a:bodyPr wrap="square" lIns="0" tIns="45720" rIns="0" bIns="45720" anchor="t">
            <a:spAutoFit/>
          </a:bodyPr>
          <a:lstStyle/>
          <a:p>
            <a:r>
              <a:rPr lang="en-GB" sz="1800" i="1" kern="100" dirty="0">
                <a:solidFill>
                  <a:schemeClr val="bg1"/>
                </a:solidFill>
                <a:latin typeface="Calibri"/>
                <a:ea typeface="Calibri" panose="020F0502020204030204" pitchFamily="34" charset="0"/>
                <a:cs typeface="Times New Roman"/>
              </a:rPr>
              <a:t>Date, Place</a:t>
            </a:r>
            <a:br>
              <a:rPr lang="en-GB" sz="1800" i="1" kern="100" dirty="0">
                <a:solidFill>
                  <a:schemeClr val="bg1"/>
                </a:solidFill>
                <a:latin typeface="Calibri"/>
                <a:ea typeface="Calibri" panose="020F0502020204030204" pitchFamily="34" charset="0"/>
                <a:cs typeface="Times New Roman"/>
              </a:rPr>
            </a:br>
            <a:r>
              <a:rPr lang="en-GB" sz="1800" i="1" kern="100" dirty="0">
                <a:solidFill>
                  <a:schemeClr val="bg1"/>
                </a:solidFill>
                <a:latin typeface="Calibri"/>
                <a:ea typeface="Calibri" panose="020F0502020204030204" pitchFamily="34" charset="0"/>
                <a:cs typeface="Times New Roman"/>
              </a:rPr>
              <a:t>Speaker</a:t>
            </a:r>
            <a:endParaRPr lang="en-US" i="1" dirty="0">
              <a:solidFill>
                <a:schemeClr val="bg1"/>
              </a:solidFill>
              <a:latin typeface="Calibri"/>
              <a:cs typeface="Times New Roman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0E2D66-1FD7-FD27-4DE6-740A561A3C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4963" y="665882"/>
            <a:ext cx="5731473" cy="1205779"/>
          </a:xfrm>
        </p:spPr>
        <p:txBody>
          <a:bodyPr/>
          <a:lstStyle/>
          <a:p>
            <a:r>
              <a:rPr lang="en-GB" sz="36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Deep Dive: Worker Status</a:t>
            </a:r>
            <a:br>
              <a:rPr lang="en-GB" sz="36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36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the Platform Economy</a:t>
            </a:r>
          </a:p>
        </p:txBody>
      </p:sp>
      <p:sp>
        <p:nvSpPr>
          <p:cNvPr id="11" name="Grafik 6">
            <a:extLst>
              <a:ext uri="{FF2B5EF4-FFF2-40B4-BE49-F238E27FC236}">
                <a16:creationId xmlns:a16="http://schemas.microsoft.com/office/drawing/2014/main" id="{5A77BC17-8777-D22A-7B1F-C120D94D9822}"/>
              </a:ext>
            </a:extLst>
          </p:cNvPr>
          <p:cNvSpPr>
            <a:spLocks noChangeAspect="1"/>
          </p:cNvSpPr>
          <p:nvPr/>
        </p:nvSpPr>
        <p:spPr>
          <a:xfrm>
            <a:off x="505682" y="272225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>
              <a:solidFill>
                <a:schemeClr val="accent4"/>
              </a:solidFill>
            </a:endParaRPr>
          </a:p>
        </p:txBody>
      </p:sp>
      <p:sp>
        <p:nvSpPr>
          <p:cNvPr id="13" name="Grafik 6">
            <a:extLst>
              <a:ext uri="{FF2B5EF4-FFF2-40B4-BE49-F238E27FC236}">
                <a16:creationId xmlns:a16="http://schemas.microsoft.com/office/drawing/2014/main" id="{B8F01868-7E5C-E613-76DC-9BC1206DB82A}"/>
              </a:ext>
            </a:extLst>
          </p:cNvPr>
          <p:cNvSpPr>
            <a:spLocks noChangeAspect="1"/>
          </p:cNvSpPr>
          <p:nvPr/>
        </p:nvSpPr>
        <p:spPr>
          <a:xfrm rot="10800000">
            <a:off x="6399944" y="959685"/>
            <a:ext cx="829556" cy="125280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464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0">
            <a:extLst>
              <a:ext uri="{FF2B5EF4-FFF2-40B4-BE49-F238E27FC236}">
                <a16:creationId xmlns:a16="http://schemas.microsoft.com/office/drawing/2014/main" id="{2DD6AB88-A40E-2A49-A38D-D5F9B3EBEACE}"/>
              </a:ext>
            </a:extLst>
          </p:cNvPr>
          <p:cNvSpPr/>
          <p:nvPr/>
        </p:nvSpPr>
        <p:spPr>
          <a:xfrm>
            <a:off x="0" y="-149225"/>
            <a:ext cx="12309987" cy="701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 panose="020B0604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DB2B681-2CB6-4826-A60E-CE24CFAE8613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09650" y="534211"/>
            <a:ext cx="2559050" cy="808811"/>
          </a:xfrm>
          <a:prstGeom prst="rect">
            <a:avLst/>
          </a:prstGeom>
        </p:spPr>
        <p:txBody>
          <a:bodyPr anchor="ctr"/>
          <a:lstStyle/>
          <a:p>
            <a:r>
              <a:rPr lang="de-DE" sz="4800" dirty="0">
                <a:solidFill>
                  <a:schemeClr val="bg1"/>
                </a:solidFill>
                <a:latin typeface="Arial" panose="020B0604020202020204" pitchFamily="34" charset="0"/>
              </a:rPr>
              <a:t>Agenda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E2ECCDA-DE74-46CC-8334-31ED7479F05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250526" y="2996056"/>
            <a:ext cx="8389765" cy="2174619"/>
          </a:xfrm>
        </p:spPr>
        <p:txBody>
          <a:bodyPr/>
          <a:lstStyle/>
          <a:p>
            <a:pPr algn="l" fontAlgn="base"/>
            <a:r>
              <a:rPr lang="en-US" sz="28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Learning </a:t>
            </a:r>
            <a:r>
              <a:rPr lang="en-US" sz="2800" b="1" i="0" dirty="0">
                <a:solidFill>
                  <a:schemeClr val="bg1"/>
                </a:solidFill>
                <a:effectLst/>
                <a:latin typeface="IBM Plex Sans" panose="020B0503050203000203" pitchFamily="34" charset="0"/>
              </a:rPr>
              <a:t>Objectives</a:t>
            </a:r>
            <a:endParaRPr lang="en-US" sz="28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bg1"/>
                </a:solidFill>
                <a:latin typeface="IBM Plex Sans" panose="020B0503050203000203" pitchFamily="34" charset="0"/>
              </a:rPr>
              <a:t>Understand why worker status is the central regulatory question in platform work — and what rights flow from it.</a:t>
            </a:r>
            <a:endParaRPr lang="de-DE" sz="2000" b="0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bg1"/>
                </a:solidFill>
                <a:latin typeface="IBM Plex Sans" panose="020B0503050203000203" pitchFamily="34" charset="0"/>
              </a:rPr>
              <a:t>Compare different approaches that governments around the world have taken to address worker classification.</a:t>
            </a:r>
            <a:endParaRPr lang="de-DE" sz="2000" b="0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bg1"/>
                </a:solidFill>
                <a:latin typeface="IBM Plex Sans" panose="020B0503050203000203" pitchFamily="34" charset="0"/>
              </a:rPr>
              <a:t>Assess the benefits, limitations and applicability of these approaches. </a:t>
            </a:r>
            <a:endParaRPr lang="de-DE" sz="2000" b="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F9E585-FE66-7B4D-B5EB-BB6589CE060A}"/>
              </a:ext>
            </a:extLst>
          </p:cNvPr>
          <p:cNvSpPr txBox="1"/>
          <p:nvPr/>
        </p:nvSpPr>
        <p:spPr>
          <a:xfrm flipV="1">
            <a:off x="2976277" y="4343399"/>
            <a:ext cx="45719" cy="4571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27E8372-89C6-E349-82E3-C2073C1436BE}"/>
              </a:ext>
            </a:extLst>
          </p:cNvPr>
          <p:cNvSpPr txBox="1"/>
          <p:nvPr/>
        </p:nvSpPr>
        <p:spPr>
          <a:xfrm>
            <a:off x="-2649071" y="478715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E16CA2D-8429-F341-AD79-B11978AA797E}"/>
              </a:ext>
            </a:extLst>
          </p:cNvPr>
          <p:cNvSpPr txBox="1"/>
          <p:nvPr/>
        </p:nvSpPr>
        <p:spPr>
          <a:xfrm>
            <a:off x="-1304365" y="523090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D599365-31CC-A341-8F10-A5AF3053B5F7}"/>
              </a:ext>
            </a:extLst>
          </p:cNvPr>
          <p:cNvSpPr txBox="1"/>
          <p:nvPr/>
        </p:nvSpPr>
        <p:spPr>
          <a:xfrm>
            <a:off x="-2474259" y="422237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56EF8A4A-206E-4D4A-8632-210CE0A352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133"/>
          <a:stretch/>
        </p:blipFill>
        <p:spPr>
          <a:xfrm flipH="1" flipV="1">
            <a:off x="4556427" y="-2301242"/>
            <a:ext cx="11644764" cy="5211290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5158959F-C8CB-A540-808E-F3BAFD1E8C82}"/>
              </a:ext>
            </a:extLst>
          </p:cNvPr>
          <p:cNvSpPr txBox="1"/>
          <p:nvPr/>
        </p:nvSpPr>
        <p:spPr>
          <a:xfrm>
            <a:off x="-672353" y="27835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77917397-19D6-ED4C-81DD-B44A884D8F0B}"/>
              </a:ext>
            </a:extLst>
          </p:cNvPr>
          <p:cNvSpPr txBox="1"/>
          <p:nvPr/>
        </p:nvSpPr>
        <p:spPr>
          <a:xfrm>
            <a:off x="3576918" y="83102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706E2BE-02AF-4749-B784-9AD352F83000}"/>
              </a:ext>
            </a:extLst>
          </p:cNvPr>
          <p:cNvSpPr txBox="1"/>
          <p:nvPr/>
        </p:nvSpPr>
        <p:spPr>
          <a:xfrm>
            <a:off x="3913094" y="75841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D9AB8DAA-71E4-0146-BB77-DECFE6E99177}"/>
              </a:ext>
            </a:extLst>
          </p:cNvPr>
          <p:cNvSpPr txBox="1"/>
          <p:nvPr/>
        </p:nvSpPr>
        <p:spPr>
          <a:xfrm>
            <a:off x="-556893" y="269316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CB038205-4637-F643-9012-9E1CDB7DC82D}"/>
              </a:ext>
            </a:extLst>
          </p:cNvPr>
          <p:cNvSpPr txBox="1"/>
          <p:nvPr/>
        </p:nvSpPr>
        <p:spPr>
          <a:xfrm>
            <a:off x="-207269" y="253179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9D319947-3281-664C-A2FD-CE12B6ED9FE8}"/>
              </a:ext>
            </a:extLst>
          </p:cNvPr>
          <p:cNvSpPr txBox="1"/>
          <p:nvPr/>
        </p:nvSpPr>
        <p:spPr>
          <a:xfrm>
            <a:off x="3482788" y="-116989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9845C53-F65B-75DA-AD03-460FAA46FF55}"/>
              </a:ext>
            </a:extLst>
          </p:cNvPr>
          <p:cNvSpPr txBox="1"/>
          <p:nvPr/>
        </p:nvSpPr>
        <p:spPr>
          <a:xfrm>
            <a:off x="-876300" y="1016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32F36163-D527-117D-BE7A-AE693748A240}"/>
              </a:ext>
            </a:extLst>
          </p:cNvPr>
          <p:cNvGrpSpPr/>
          <p:nvPr/>
        </p:nvGrpSpPr>
        <p:grpSpPr>
          <a:xfrm>
            <a:off x="819593" y="2864547"/>
            <a:ext cx="1045993" cy="658361"/>
            <a:chOff x="665223" y="3102185"/>
            <a:chExt cx="1045993" cy="658361"/>
          </a:xfrm>
        </p:grpSpPr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DBB496FA-64FF-D570-EC8F-7E13F00B7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6961" y="3102185"/>
              <a:ext cx="401372" cy="644356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36A05FC1-B1B3-02D7-EF5C-1EFC95D6D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5337" y="3123470"/>
              <a:ext cx="405879" cy="637076"/>
            </a:xfrm>
            <a:prstGeom prst="rect">
              <a:avLst/>
            </a:prstGeom>
          </p:spPr>
        </p:pic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AA004A3E-2693-C8C7-CAB3-00CEB0452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223" y="3102185"/>
              <a:ext cx="401372" cy="644356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556C821-C10C-94C4-7F39-4E9A095FC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54" y="3123470"/>
              <a:ext cx="405879" cy="637076"/>
            </a:xfrm>
            <a:prstGeom prst="rect">
              <a:avLst/>
            </a:prstGeom>
          </p:spPr>
        </p:pic>
      </p:grpSp>
      <p:sp>
        <p:nvSpPr>
          <p:cNvPr id="10" name="Grafik 6">
            <a:extLst>
              <a:ext uri="{FF2B5EF4-FFF2-40B4-BE49-F238E27FC236}">
                <a16:creationId xmlns:a16="http://schemas.microsoft.com/office/drawing/2014/main" id="{B8C6D500-7D61-4F56-600C-9990EC41513D}"/>
              </a:ext>
            </a:extLst>
          </p:cNvPr>
          <p:cNvSpPr>
            <a:spLocks noChangeAspect="1"/>
          </p:cNvSpPr>
          <p:nvPr/>
        </p:nvSpPr>
        <p:spPr>
          <a:xfrm>
            <a:off x="512004" y="269897"/>
            <a:ext cx="701388" cy="105924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>
              <a:solidFill>
                <a:schemeClr val="accent4"/>
              </a:solidFill>
            </a:endParaRPr>
          </a:p>
        </p:txBody>
      </p:sp>
      <p:sp>
        <p:nvSpPr>
          <p:cNvPr id="22" name="Grafik 6">
            <a:extLst>
              <a:ext uri="{FF2B5EF4-FFF2-40B4-BE49-F238E27FC236}">
                <a16:creationId xmlns:a16="http://schemas.microsoft.com/office/drawing/2014/main" id="{78D572C0-7846-C3B0-D743-65C520E17A0D}"/>
              </a:ext>
            </a:extLst>
          </p:cNvPr>
          <p:cNvSpPr>
            <a:spLocks noChangeAspect="1"/>
          </p:cNvSpPr>
          <p:nvPr/>
        </p:nvSpPr>
        <p:spPr>
          <a:xfrm rot="10800000">
            <a:off x="3097328" y="522294"/>
            <a:ext cx="701389" cy="1059241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1E709B4D-E9DA-C845-C46D-6C663FED8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 Deep Dive: Worker Status in the Platform Industry</a:t>
            </a:r>
          </a:p>
        </p:txBody>
      </p:sp>
      <p:sp>
        <p:nvSpPr>
          <p:cNvPr id="32" name="Foliennummernplatzhalter 5">
            <a:extLst>
              <a:ext uri="{FF2B5EF4-FFF2-40B4-BE49-F238E27FC236}">
                <a16:creationId xmlns:a16="http://schemas.microsoft.com/office/drawing/2014/main" id="{1404CBAB-D03D-4883-9C95-A2A9E1992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8506" y="6440400"/>
            <a:ext cx="335869" cy="180000"/>
          </a:xfrm>
        </p:spPr>
        <p:txBody>
          <a:bodyPr/>
          <a:lstStyle/>
          <a:p>
            <a:fld id="{D5CAEDA0-6F27-4F9B-B320-EDE47966784F}" type="slidenum">
              <a:rPr lang="en-US" smtClean="0">
                <a:solidFill>
                  <a:schemeClr val="bg1"/>
                </a:solidFill>
              </a:rPr>
              <a:pPr/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3" name="Datumsplatzhalter 3">
            <a:extLst>
              <a:ext uri="{FF2B5EF4-FFF2-40B4-BE49-F238E27FC236}">
                <a16:creationId xmlns:a16="http://schemas.microsoft.com/office/drawing/2014/main" id="{8EDEBF2A-549D-C33D-E865-91A9A3DBB2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</p:spPr>
        <p:txBody>
          <a:bodyPr/>
          <a:lstStyle/>
          <a:p>
            <a:fld id="{3E2DDB18-8BDF-F343-921E-0BCCA121AD8E}" type="datetime1">
              <a:rPr lang="de-DE" smtClean="0">
                <a:solidFill>
                  <a:schemeClr val="bg1"/>
                </a:solidFill>
              </a:rPr>
              <a:t>21.05.26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65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110452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Worker Status in the Platform Industry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3</a:t>
            </a:fld>
            <a:endParaRPr lang="de-DE"/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CBCA8ED7-7277-1266-C03E-BC3F073456A0}"/>
              </a:ext>
            </a:extLst>
          </p:cNvPr>
          <p:cNvGrpSpPr/>
          <p:nvPr/>
        </p:nvGrpSpPr>
        <p:grpSpPr>
          <a:xfrm>
            <a:off x="2970976" y="1466416"/>
            <a:ext cx="6250048" cy="1371550"/>
            <a:chOff x="2594019" y="1454542"/>
            <a:chExt cx="6250048" cy="1371550"/>
          </a:xfrm>
        </p:grpSpPr>
        <p:sp>
          <p:nvSpPr>
            <p:cNvPr id="8" name="TextBox 4">
              <a:extLst>
                <a:ext uri="{FF2B5EF4-FFF2-40B4-BE49-F238E27FC236}">
                  <a16:creationId xmlns:a16="http://schemas.microsoft.com/office/drawing/2014/main" id="{3038D8B9-8018-3CAF-7D01-7F114F91351D}"/>
                </a:ext>
              </a:extLst>
            </p:cNvPr>
            <p:cNvSpPr txBox="1"/>
            <p:nvPr/>
          </p:nvSpPr>
          <p:spPr>
            <a:xfrm>
              <a:off x="3083348" y="1840713"/>
              <a:ext cx="5760719" cy="6443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en-GB" sz="36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Securing Worker Status</a:t>
              </a:r>
            </a:p>
            <a:p>
              <a:endParaRPr lang="en-GB" sz="3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fik 6">
              <a:extLst>
                <a:ext uri="{FF2B5EF4-FFF2-40B4-BE49-F238E27FC236}">
                  <a16:creationId xmlns:a16="http://schemas.microsoft.com/office/drawing/2014/main" id="{9AB70E18-D8EC-2D5B-BB24-06F92C612511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7900964" y="1573292"/>
              <a:ext cx="829556" cy="1252800"/>
            </a:xfrm>
            <a:custGeom>
              <a:avLst/>
              <a:gdLst>
                <a:gd name="connsiteX0" fmla="*/ 77511 w 620071"/>
                <a:gd name="connsiteY0" fmla="*/ 78039 h 936434"/>
                <a:gd name="connsiteX1" fmla="*/ 620072 w 620071"/>
                <a:gd name="connsiteY1" fmla="*/ 78039 h 936434"/>
                <a:gd name="connsiteX2" fmla="*/ 620072 w 620071"/>
                <a:gd name="connsiteY2" fmla="*/ 0 h 936434"/>
                <a:gd name="connsiteX3" fmla="*/ 0 w 620071"/>
                <a:gd name="connsiteY3" fmla="*/ 0 h 936434"/>
                <a:gd name="connsiteX4" fmla="*/ 0 w 620071"/>
                <a:gd name="connsiteY4" fmla="*/ 936435 h 936434"/>
                <a:gd name="connsiteX5" fmla="*/ 77511 w 620071"/>
                <a:gd name="connsiteY5" fmla="*/ 936435 h 93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71" h="936434">
                  <a:moveTo>
                    <a:pt x="77511" y="78039"/>
                  </a:moveTo>
                  <a:lnTo>
                    <a:pt x="620072" y="78039"/>
                  </a:lnTo>
                  <a:lnTo>
                    <a:pt x="620072" y="0"/>
                  </a:lnTo>
                  <a:lnTo>
                    <a:pt x="0" y="0"/>
                  </a:lnTo>
                  <a:lnTo>
                    <a:pt x="0" y="936435"/>
                  </a:lnTo>
                  <a:lnTo>
                    <a:pt x="77511" y="936435"/>
                  </a:lnTo>
                  <a:close/>
                </a:path>
              </a:pathLst>
            </a:custGeom>
            <a:solidFill>
              <a:schemeClr val="accent4"/>
            </a:solidFill>
            <a:ln w="9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2" name="Grafik 6">
              <a:extLst>
                <a:ext uri="{FF2B5EF4-FFF2-40B4-BE49-F238E27FC236}">
                  <a16:creationId xmlns:a16="http://schemas.microsoft.com/office/drawing/2014/main" id="{238F403D-60C4-45BA-DE40-0368373EB7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94019" y="1454542"/>
              <a:ext cx="829556" cy="1252800"/>
            </a:xfrm>
            <a:custGeom>
              <a:avLst/>
              <a:gdLst>
                <a:gd name="connsiteX0" fmla="*/ 77511 w 620071"/>
                <a:gd name="connsiteY0" fmla="*/ 78039 h 936434"/>
                <a:gd name="connsiteX1" fmla="*/ 620072 w 620071"/>
                <a:gd name="connsiteY1" fmla="*/ 78039 h 936434"/>
                <a:gd name="connsiteX2" fmla="*/ 620072 w 620071"/>
                <a:gd name="connsiteY2" fmla="*/ 0 h 936434"/>
                <a:gd name="connsiteX3" fmla="*/ 0 w 620071"/>
                <a:gd name="connsiteY3" fmla="*/ 0 h 936434"/>
                <a:gd name="connsiteX4" fmla="*/ 0 w 620071"/>
                <a:gd name="connsiteY4" fmla="*/ 936435 h 936434"/>
                <a:gd name="connsiteX5" fmla="*/ 77511 w 620071"/>
                <a:gd name="connsiteY5" fmla="*/ 936435 h 93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71" h="936434">
                  <a:moveTo>
                    <a:pt x="77511" y="78039"/>
                  </a:moveTo>
                  <a:lnTo>
                    <a:pt x="620072" y="78039"/>
                  </a:lnTo>
                  <a:lnTo>
                    <a:pt x="620072" y="0"/>
                  </a:lnTo>
                  <a:lnTo>
                    <a:pt x="0" y="0"/>
                  </a:lnTo>
                  <a:lnTo>
                    <a:pt x="0" y="936435"/>
                  </a:lnTo>
                  <a:lnTo>
                    <a:pt x="77511" y="936435"/>
                  </a:lnTo>
                  <a:close/>
                </a:path>
              </a:pathLst>
            </a:custGeom>
            <a:solidFill>
              <a:schemeClr val="accent4"/>
            </a:solidFill>
            <a:ln w="9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>
                <a:solidFill>
                  <a:schemeClr val="accent4"/>
                </a:solidFill>
              </a:endParaRPr>
            </a:p>
          </p:txBody>
        </p:sp>
      </p:grpSp>
      <p:sp>
        <p:nvSpPr>
          <p:cNvPr id="20" name="Titel 1">
            <a:extLst>
              <a:ext uri="{FF2B5EF4-FFF2-40B4-BE49-F238E27FC236}">
                <a16:creationId xmlns:a16="http://schemas.microsoft.com/office/drawing/2014/main" id="{F8A11253-0221-0BEF-7C72-EBA95E888C2E}"/>
              </a:ext>
            </a:extLst>
          </p:cNvPr>
          <p:cNvSpPr txBox="1">
            <a:spLocks/>
          </p:cNvSpPr>
          <p:nvPr/>
        </p:nvSpPr>
        <p:spPr>
          <a:xfrm>
            <a:off x="503238" y="3619375"/>
            <a:ext cx="11183937" cy="1231491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7000"/>
              </a:lnSpc>
              <a:spcBef>
                <a:spcPct val="0"/>
              </a:spcBef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Arial" panose="020B0604020202020204" pitchFamily="34" charset="0"/>
                <a:ea typeface="+mn-ea"/>
                <a:cs typeface="Arial"/>
              </a:rPr>
              <a:t>Classifying gig workers as employees, self-employed </a:t>
            </a:r>
            <a:br>
              <a:rPr lang="en-GB" sz="2400" dirty="0">
                <a:latin typeface="Arial" panose="020B0604020202020204" pitchFamily="34" charset="0"/>
                <a:ea typeface="+mn-ea"/>
                <a:cs typeface="Arial"/>
              </a:rPr>
            </a:br>
            <a:r>
              <a:rPr lang="en-GB" sz="2400" dirty="0">
                <a:latin typeface="Arial" panose="020B0604020202020204" pitchFamily="34" charset="0"/>
                <a:ea typeface="+mn-ea"/>
                <a:cs typeface="Arial"/>
              </a:rPr>
              <a:t>or an entirely new category?</a:t>
            </a:r>
          </a:p>
        </p:txBody>
      </p:sp>
      <p:grpSp>
        <p:nvGrpSpPr>
          <p:cNvPr id="21" name="Group 12">
            <a:extLst>
              <a:ext uri="{FF2B5EF4-FFF2-40B4-BE49-F238E27FC236}">
                <a16:creationId xmlns:a16="http://schemas.microsoft.com/office/drawing/2014/main" id="{77C977A7-2D14-295C-9D23-F01A2C632EA1}"/>
              </a:ext>
            </a:extLst>
          </p:cNvPr>
          <p:cNvGrpSpPr/>
          <p:nvPr/>
        </p:nvGrpSpPr>
        <p:grpSpPr>
          <a:xfrm>
            <a:off x="503238" y="3536250"/>
            <a:ext cx="1045993" cy="658361"/>
            <a:chOff x="665223" y="3102185"/>
            <a:chExt cx="1045993" cy="658361"/>
          </a:xfrm>
        </p:grpSpPr>
        <p:pic>
          <p:nvPicPr>
            <p:cNvPr id="22" name="Grafik 9">
              <a:extLst>
                <a:ext uri="{FF2B5EF4-FFF2-40B4-BE49-F238E27FC236}">
                  <a16:creationId xmlns:a16="http://schemas.microsoft.com/office/drawing/2014/main" id="{85CF8B6D-A7A2-53EA-013D-5AB9CB53D8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6961" y="3102185"/>
              <a:ext cx="401372" cy="644356"/>
            </a:xfrm>
            <a:prstGeom prst="rect">
              <a:avLst/>
            </a:prstGeom>
          </p:spPr>
        </p:pic>
        <p:pic>
          <p:nvPicPr>
            <p:cNvPr id="23" name="Grafik 21">
              <a:extLst>
                <a:ext uri="{FF2B5EF4-FFF2-40B4-BE49-F238E27FC236}">
                  <a16:creationId xmlns:a16="http://schemas.microsoft.com/office/drawing/2014/main" id="{4876F7E3-5E9E-8757-9B9F-76F09B3C3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5337" y="3123470"/>
              <a:ext cx="405879" cy="637076"/>
            </a:xfrm>
            <a:prstGeom prst="rect">
              <a:avLst/>
            </a:prstGeom>
          </p:spPr>
        </p:pic>
        <p:pic>
          <p:nvPicPr>
            <p:cNvPr id="24" name="Grafik 22">
              <a:extLst>
                <a:ext uri="{FF2B5EF4-FFF2-40B4-BE49-F238E27FC236}">
                  <a16:creationId xmlns:a16="http://schemas.microsoft.com/office/drawing/2014/main" id="{CD745308-A309-2F72-9A29-EF2CD6D3A1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223" y="3102185"/>
              <a:ext cx="401372" cy="644356"/>
            </a:xfrm>
            <a:prstGeom prst="rect">
              <a:avLst/>
            </a:prstGeom>
          </p:spPr>
        </p:pic>
        <p:pic>
          <p:nvPicPr>
            <p:cNvPr id="25" name="Grafik 23">
              <a:extLst>
                <a:ext uri="{FF2B5EF4-FFF2-40B4-BE49-F238E27FC236}">
                  <a16:creationId xmlns:a16="http://schemas.microsoft.com/office/drawing/2014/main" id="{54C1B2BA-B7DC-DA3D-B961-BA6AACB1D6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54" y="3123470"/>
              <a:ext cx="405879" cy="637076"/>
            </a:xfrm>
            <a:prstGeom prst="rect">
              <a:avLst/>
            </a:prstGeom>
          </p:spPr>
        </p:pic>
      </p:grpSp>
      <p:sp>
        <p:nvSpPr>
          <p:cNvPr id="27" name="Textfeld 26">
            <a:extLst>
              <a:ext uri="{FF2B5EF4-FFF2-40B4-BE49-F238E27FC236}">
                <a16:creationId xmlns:a16="http://schemas.microsoft.com/office/drawing/2014/main" id="{274684C2-1E9B-7BE8-BF59-E875CDF6BE38}"/>
              </a:ext>
            </a:extLst>
          </p:cNvPr>
          <p:cNvSpPr txBox="1"/>
          <p:nvPr/>
        </p:nvSpPr>
        <p:spPr>
          <a:xfrm>
            <a:off x="6080166" y="451262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989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9" y="535913"/>
            <a:ext cx="11183936" cy="480453"/>
          </a:xfrm>
          <a:prstGeom prst="rect">
            <a:avLst/>
          </a:prstGeom>
        </p:spPr>
        <p:txBody>
          <a:bodyPr/>
          <a:lstStyle/>
          <a:p>
            <a:pPr marL="9525"/>
            <a:r>
              <a:rPr lang="en-GB" dirty="0">
                <a:solidFill>
                  <a:schemeClr val="accent4"/>
                </a:solidFill>
                <a:latin typeface="IBM Plex Sans" panose="020B0503050203000203" pitchFamily="34" charset="0"/>
                <a:cs typeface="Arial"/>
              </a:rPr>
              <a:t>Learn - Worker Classification as a Central Question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110452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Worker Status in the Platform Industry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4</a:t>
            </a:fld>
            <a:endParaRPr lang="de-DE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1083DDC9-4D8F-CC36-2272-5036484DAF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503967"/>
              </p:ext>
            </p:extLst>
          </p:nvPr>
        </p:nvGraphicFramePr>
        <p:xfrm>
          <a:off x="503237" y="1508408"/>
          <a:ext cx="9513217" cy="38411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12044">
                  <a:extLst>
                    <a:ext uri="{9D8B030D-6E8A-4147-A177-3AD203B41FA5}">
                      <a16:colId xmlns:a16="http://schemas.microsoft.com/office/drawing/2014/main" val="2785943264"/>
                    </a:ext>
                  </a:extLst>
                </a:gridCol>
                <a:gridCol w="5201173">
                  <a:extLst>
                    <a:ext uri="{9D8B030D-6E8A-4147-A177-3AD203B41FA5}">
                      <a16:colId xmlns:a16="http://schemas.microsoft.com/office/drawing/2014/main" val="3509972255"/>
                    </a:ext>
                  </a:extLst>
                </a:gridCol>
              </a:tblGrid>
              <a:tr h="522392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800" b="1" noProof="0" dirty="0">
                          <a:effectLst/>
                        </a:rPr>
                        <a:t>Employee</a:t>
                      </a:r>
                      <a:endParaRPr lang="en-GB" sz="2400" b="1" noProof="0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324000" marR="88900" marT="50800" marB="5080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800" b="1" noProof="0" dirty="0">
                          <a:effectLst/>
                        </a:rPr>
                        <a:t>Independent Contractor (as misclassified)</a:t>
                      </a:r>
                      <a:endParaRPr lang="en-GB" sz="2400" b="1" noProof="0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324000" marR="88900" marT="50800" marB="50800" anchor="ctr"/>
                </a:tc>
                <a:extLst>
                  <a:ext uri="{0D108BD9-81ED-4DB2-BD59-A6C34878D82A}">
                    <a16:rowId xmlns:a16="http://schemas.microsoft.com/office/drawing/2014/main" val="2376205366"/>
                  </a:ext>
                </a:extLst>
              </a:tr>
              <a:tr h="474113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400" noProof="0" dirty="0">
                          <a:solidFill>
                            <a:schemeClr val="accent4"/>
                          </a:solidFill>
                          <a:effectLst/>
                        </a:rPr>
                        <a:t>✓ </a:t>
                      </a:r>
                      <a:r>
                        <a:rPr lang="en-GB" sz="1400" noProof="0" dirty="0">
                          <a:effectLst/>
                        </a:rPr>
                        <a:t> Minimum wage guaranteed</a:t>
                      </a:r>
                      <a:endParaRPr lang="en-GB" sz="1800" noProof="0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88900" marR="88900" marT="38100" marB="3810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400" b="1" noProof="0" dirty="0">
                          <a:solidFill>
                            <a:schemeClr val="accent4"/>
                          </a:solidFill>
                          <a:effectLst/>
                        </a:rPr>
                        <a:t>✗</a:t>
                      </a:r>
                      <a:r>
                        <a:rPr lang="en-GB" sz="1400" noProof="0" dirty="0">
                          <a:effectLst/>
                        </a:rPr>
                        <a:t>  No guaranteed pay floor</a:t>
                      </a:r>
                      <a:endParaRPr lang="en-GB" sz="1800" noProof="0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88900" marR="88900" marT="38100" marB="381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2442889"/>
                  </a:ext>
                </a:extLst>
              </a:tr>
              <a:tr h="474113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400" noProof="0" dirty="0">
                          <a:solidFill>
                            <a:schemeClr val="accent4"/>
                          </a:solidFill>
                          <a:effectLst/>
                        </a:rPr>
                        <a:t>✓</a:t>
                      </a:r>
                      <a:r>
                        <a:rPr lang="en-GB" sz="1400" noProof="0" dirty="0">
                          <a:effectLst/>
                        </a:rPr>
                        <a:t>  Sick pay entitlement</a:t>
                      </a:r>
                      <a:endParaRPr lang="en-GB" sz="1800" noProof="0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88900" marR="88900" marT="38100" marB="3810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400" b="1" noProof="0" dirty="0">
                          <a:solidFill>
                            <a:schemeClr val="accent4"/>
                          </a:solidFill>
                          <a:effectLst/>
                        </a:rPr>
                        <a:t>✗</a:t>
                      </a:r>
                      <a:r>
                        <a:rPr lang="en-GB" sz="1400" noProof="0" dirty="0">
                          <a:effectLst/>
                        </a:rPr>
                        <a:t>  No sick pay</a:t>
                      </a:r>
                      <a:endParaRPr lang="en-GB" sz="1800" noProof="0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88900" marR="88900" marT="38100" marB="38100" anchor="ctr"/>
                </a:tc>
                <a:extLst>
                  <a:ext uri="{0D108BD9-81ED-4DB2-BD59-A6C34878D82A}">
                    <a16:rowId xmlns:a16="http://schemas.microsoft.com/office/drawing/2014/main" val="2564362950"/>
                  </a:ext>
                </a:extLst>
              </a:tr>
              <a:tr h="474113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400" noProof="0" dirty="0">
                          <a:solidFill>
                            <a:schemeClr val="accent4"/>
                          </a:solidFill>
                          <a:effectLst/>
                        </a:rPr>
                        <a:t>✓</a:t>
                      </a:r>
                      <a:r>
                        <a:rPr lang="en-GB" sz="1400" noProof="0" dirty="0">
                          <a:effectLst/>
                        </a:rPr>
                        <a:t>  Holiday pay</a:t>
                      </a:r>
                      <a:endParaRPr lang="en-GB" sz="1800" noProof="0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88900" marR="88900" marT="38100" marB="3810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400" b="1" noProof="0" dirty="0">
                          <a:solidFill>
                            <a:schemeClr val="accent4"/>
                          </a:solidFill>
                          <a:effectLst/>
                        </a:rPr>
                        <a:t>✗</a:t>
                      </a:r>
                      <a:r>
                        <a:rPr lang="en-GB" sz="1400" noProof="0" dirty="0">
                          <a:effectLst/>
                        </a:rPr>
                        <a:t>  No paid leave</a:t>
                      </a:r>
                      <a:endParaRPr lang="en-GB" sz="1800" noProof="0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88900" marR="88900" marT="38100" marB="381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8775533"/>
                  </a:ext>
                </a:extLst>
              </a:tr>
              <a:tr h="474113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400" noProof="0" dirty="0">
                          <a:solidFill>
                            <a:schemeClr val="accent4"/>
                          </a:solidFill>
                          <a:effectLst/>
                        </a:rPr>
                        <a:t>✓</a:t>
                      </a:r>
                      <a:r>
                        <a:rPr lang="en-GB" sz="1400" noProof="0" dirty="0">
                          <a:effectLst/>
                        </a:rPr>
                        <a:t>  Social security contributions from employer</a:t>
                      </a:r>
                      <a:endParaRPr lang="en-GB" sz="1800" noProof="0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88900" marR="88900" marT="38100" marB="3810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400" b="1" noProof="0" dirty="0">
                          <a:solidFill>
                            <a:schemeClr val="accent4"/>
                          </a:solidFill>
                          <a:effectLst/>
                        </a:rPr>
                        <a:t>✗</a:t>
                      </a:r>
                      <a:r>
                        <a:rPr lang="en-GB" sz="1400" noProof="0" dirty="0">
                          <a:effectLst/>
                        </a:rPr>
                        <a:t>  Worker bears full contribution cost</a:t>
                      </a:r>
                      <a:endParaRPr lang="en-GB" sz="1800" noProof="0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88900" marR="88900" marT="38100" marB="38100" anchor="ctr"/>
                </a:tc>
                <a:extLst>
                  <a:ext uri="{0D108BD9-81ED-4DB2-BD59-A6C34878D82A}">
                    <a16:rowId xmlns:a16="http://schemas.microsoft.com/office/drawing/2014/main" val="456874443"/>
                  </a:ext>
                </a:extLst>
              </a:tr>
              <a:tr h="474113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400" noProof="0" dirty="0">
                          <a:solidFill>
                            <a:schemeClr val="accent4"/>
                          </a:solidFill>
                          <a:effectLst/>
                        </a:rPr>
                        <a:t>✓</a:t>
                      </a:r>
                      <a:r>
                        <a:rPr lang="en-GB" sz="1400" noProof="0" dirty="0">
                          <a:effectLst/>
                        </a:rPr>
                        <a:t>  Health &amp; safety protection</a:t>
                      </a:r>
                      <a:endParaRPr lang="en-GB" sz="1800" noProof="0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88900" marR="88900" marT="38100" marB="3810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400" b="1" noProof="0" dirty="0">
                          <a:solidFill>
                            <a:schemeClr val="accent4"/>
                          </a:solidFill>
                          <a:effectLst/>
                        </a:rPr>
                        <a:t>✗</a:t>
                      </a:r>
                      <a:r>
                        <a:rPr lang="en-GB" sz="1400" noProof="0" dirty="0">
                          <a:effectLst/>
                        </a:rPr>
                        <a:t>  Limited or no employer liability</a:t>
                      </a:r>
                      <a:endParaRPr lang="en-GB" sz="1800" noProof="0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88900" marR="88900" marT="38100" marB="381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3626150"/>
                  </a:ext>
                </a:extLst>
              </a:tr>
              <a:tr h="474113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400" noProof="0" dirty="0">
                          <a:solidFill>
                            <a:schemeClr val="accent4"/>
                          </a:solidFill>
                          <a:effectLst/>
                        </a:rPr>
                        <a:t>✓</a:t>
                      </a:r>
                      <a:r>
                        <a:rPr lang="en-GB" sz="1400" noProof="0" dirty="0">
                          <a:effectLst/>
                        </a:rPr>
                        <a:t>  Right to unionise and bargain collectively</a:t>
                      </a:r>
                      <a:endParaRPr lang="en-GB" sz="1800" noProof="0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88900" marR="88900" marT="38100" marB="3810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400" b="1" noProof="0" dirty="0">
                          <a:solidFill>
                            <a:schemeClr val="accent4"/>
                          </a:solidFill>
                          <a:effectLst/>
                        </a:rPr>
                        <a:t>✗</a:t>
                      </a:r>
                      <a:r>
                        <a:rPr lang="en-GB" sz="1400" noProof="0" dirty="0">
                          <a:effectLst/>
                        </a:rPr>
                        <a:t>  Often excluded or legally uncertain</a:t>
                      </a:r>
                      <a:endParaRPr lang="en-GB" sz="1800" noProof="0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88900" marR="88900" marT="38100" marB="38100" anchor="ctr"/>
                </a:tc>
                <a:extLst>
                  <a:ext uri="{0D108BD9-81ED-4DB2-BD59-A6C34878D82A}">
                    <a16:rowId xmlns:a16="http://schemas.microsoft.com/office/drawing/2014/main" val="2484094342"/>
                  </a:ext>
                </a:extLst>
              </a:tr>
              <a:tr h="474113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400" noProof="0" dirty="0">
                          <a:solidFill>
                            <a:schemeClr val="accent4"/>
                          </a:solidFill>
                          <a:effectLst/>
                        </a:rPr>
                        <a:t>✓</a:t>
                      </a:r>
                      <a:r>
                        <a:rPr lang="en-GB" sz="1400" noProof="0" dirty="0">
                          <a:effectLst/>
                        </a:rPr>
                        <a:t>  Protection from unfair dismissal</a:t>
                      </a:r>
                      <a:endParaRPr lang="en-GB" sz="1800" noProof="0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88900" marR="88900" marT="38100" marB="3810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400" b="1" noProof="0" dirty="0">
                          <a:solidFill>
                            <a:schemeClr val="accent4"/>
                          </a:solidFill>
                          <a:effectLst/>
                        </a:rPr>
                        <a:t>✗</a:t>
                      </a:r>
                      <a:r>
                        <a:rPr lang="en-GB" sz="1400" noProof="0" dirty="0">
                          <a:effectLst/>
                        </a:rPr>
                        <a:t>  Account can be deactivated without process</a:t>
                      </a:r>
                      <a:endParaRPr lang="en-GB" sz="1800" noProof="0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88900" marR="88900" marT="38100" marB="381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676555"/>
                  </a:ext>
                </a:extLst>
              </a:tr>
            </a:tbl>
          </a:graphicData>
        </a:graphic>
      </p:graphicFrame>
      <p:pic>
        <p:nvPicPr>
          <p:cNvPr id="6" name="Grafik 5">
            <a:extLst>
              <a:ext uri="{FF2B5EF4-FFF2-40B4-BE49-F238E27FC236}">
                <a16:creationId xmlns:a16="http://schemas.microsoft.com/office/drawing/2014/main" id="{5CB81C6B-A6B0-2A29-435B-9D1B8BC0F5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09508" y="3956108"/>
            <a:ext cx="1136008" cy="1136008"/>
          </a:xfrm>
          <a:prstGeom prst="ellipse">
            <a:avLst/>
          </a:prstGeom>
          <a:solidFill>
            <a:schemeClr val="accent4"/>
          </a:solidFill>
        </p:spPr>
      </p:pic>
    </p:spTree>
    <p:extLst>
      <p:ext uri="{BB962C8B-B14F-4D97-AF65-F5344CB8AC3E}">
        <p14:creationId xmlns:p14="http://schemas.microsoft.com/office/powerpoint/2010/main" val="268701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9" y="535913"/>
            <a:ext cx="11183936" cy="480453"/>
          </a:xfrm>
          <a:prstGeom prst="rect">
            <a:avLst/>
          </a:prstGeom>
        </p:spPr>
        <p:txBody>
          <a:bodyPr/>
          <a:lstStyle/>
          <a:p>
            <a:pPr marL="9525"/>
            <a:r>
              <a:rPr lang="en-GB" dirty="0">
                <a:solidFill>
                  <a:schemeClr val="accent4"/>
                </a:solidFill>
                <a:cs typeface="Arial"/>
              </a:rPr>
              <a:t>Engage - Different Approaches to Classification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110452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Worker Status in the Platform Industry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5</a:t>
            </a:fld>
            <a:endParaRPr lang="de-DE"/>
          </a:p>
        </p:txBody>
      </p:sp>
      <p:grpSp>
        <p:nvGrpSpPr>
          <p:cNvPr id="4" name="Group 12">
            <a:extLst>
              <a:ext uri="{FF2B5EF4-FFF2-40B4-BE49-F238E27FC236}">
                <a16:creationId xmlns:a16="http://schemas.microsoft.com/office/drawing/2014/main" id="{CCEF8F38-4917-47D9-23C7-485FEF067478}"/>
              </a:ext>
            </a:extLst>
          </p:cNvPr>
          <p:cNvGrpSpPr/>
          <p:nvPr/>
        </p:nvGrpSpPr>
        <p:grpSpPr>
          <a:xfrm>
            <a:off x="503238" y="2264884"/>
            <a:ext cx="1045993" cy="658361"/>
            <a:chOff x="665223" y="3102185"/>
            <a:chExt cx="1045993" cy="658361"/>
          </a:xfrm>
        </p:grpSpPr>
        <p:pic>
          <p:nvPicPr>
            <p:cNvPr id="6" name="Grafik 9">
              <a:extLst>
                <a:ext uri="{FF2B5EF4-FFF2-40B4-BE49-F238E27FC236}">
                  <a16:creationId xmlns:a16="http://schemas.microsoft.com/office/drawing/2014/main" id="{31F1847E-6C35-C8E7-2E28-B1CCCD829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6961" y="3102185"/>
              <a:ext cx="401372" cy="644356"/>
            </a:xfrm>
            <a:prstGeom prst="rect">
              <a:avLst/>
            </a:prstGeom>
          </p:spPr>
        </p:pic>
        <p:pic>
          <p:nvPicPr>
            <p:cNvPr id="8" name="Grafik 21">
              <a:extLst>
                <a:ext uri="{FF2B5EF4-FFF2-40B4-BE49-F238E27FC236}">
                  <a16:creationId xmlns:a16="http://schemas.microsoft.com/office/drawing/2014/main" id="{E700D260-968F-559B-95FC-89D9E2DB2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5337" y="3123470"/>
              <a:ext cx="405879" cy="637076"/>
            </a:xfrm>
            <a:prstGeom prst="rect">
              <a:avLst/>
            </a:prstGeom>
          </p:spPr>
        </p:pic>
        <p:pic>
          <p:nvPicPr>
            <p:cNvPr id="11" name="Grafik 22">
              <a:extLst>
                <a:ext uri="{FF2B5EF4-FFF2-40B4-BE49-F238E27FC236}">
                  <a16:creationId xmlns:a16="http://schemas.microsoft.com/office/drawing/2014/main" id="{10F0463C-7B07-556A-7095-EB8C739C2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223" y="3102185"/>
              <a:ext cx="401372" cy="644356"/>
            </a:xfrm>
            <a:prstGeom prst="rect">
              <a:avLst/>
            </a:prstGeom>
          </p:spPr>
        </p:pic>
        <p:pic>
          <p:nvPicPr>
            <p:cNvPr id="12" name="Grafik 23">
              <a:extLst>
                <a:ext uri="{FF2B5EF4-FFF2-40B4-BE49-F238E27FC236}">
                  <a16:creationId xmlns:a16="http://schemas.microsoft.com/office/drawing/2014/main" id="{0D31613A-7EEB-B936-9AB0-550ECDEC85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54" y="3123470"/>
              <a:ext cx="405879" cy="637076"/>
            </a:xfrm>
            <a:prstGeom prst="rect">
              <a:avLst/>
            </a:prstGeom>
          </p:spPr>
        </p:pic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BAA48A6D-0D11-E6BB-FBD0-F1D17AE4770B}"/>
              </a:ext>
            </a:extLst>
          </p:cNvPr>
          <p:cNvGrpSpPr/>
          <p:nvPr/>
        </p:nvGrpSpPr>
        <p:grpSpPr>
          <a:xfrm>
            <a:off x="2475815" y="1899138"/>
            <a:ext cx="3263134" cy="1529862"/>
            <a:chOff x="2448528" y="950214"/>
            <a:chExt cx="2898174" cy="899999"/>
          </a:xfrm>
        </p:grpSpPr>
        <p:sp>
          <p:nvSpPr>
            <p:cNvPr id="14" name="Abgerundetes Rechteck 13">
              <a:extLst>
                <a:ext uri="{FF2B5EF4-FFF2-40B4-BE49-F238E27FC236}">
                  <a16:creationId xmlns:a16="http://schemas.microsoft.com/office/drawing/2014/main" id="{958B3A45-A509-B90A-7A7A-61D0DA6C5326}"/>
                </a:ext>
              </a:extLst>
            </p:cNvPr>
            <p:cNvSpPr/>
            <p:nvPr/>
          </p:nvSpPr>
          <p:spPr>
            <a:xfrm>
              <a:off x="2466697" y="950214"/>
              <a:ext cx="2880005" cy="899999"/>
            </a:xfrm>
            <a:prstGeom prst="roundRect">
              <a:avLst>
                <a:gd name="adj" fmla="val 10000"/>
              </a:avLst>
            </a:prstGeom>
            <a:solidFill>
              <a:srgbClr val="002060">
                <a:alpha val="8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-119761"/>
                <a:satOff val="-63133"/>
                <a:lumOff val="4038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15" name="Abgerundetes Rechteck 4">
              <a:extLst>
                <a:ext uri="{FF2B5EF4-FFF2-40B4-BE49-F238E27FC236}">
                  <a16:creationId xmlns:a16="http://schemas.microsoft.com/office/drawing/2014/main" id="{443331DD-2140-E784-BA28-1F571FD28CE6}"/>
                </a:ext>
              </a:extLst>
            </p:cNvPr>
            <p:cNvSpPr txBox="1"/>
            <p:nvPr/>
          </p:nvSpPr>
          <p:spPr>
            <a:xfrm>
              <a:off x="2448528" y="962174"/>
              <a:ext cx="2880005" cy="8880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800" b="1" kern="1200" dirty="0"/>
                <a:t>Mexico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C84C2062-2906-192C-0445-A805913F1D64}"/>
              </a:ext>
            </a:extLst>
          </p:cNvPr>
          <p:cNvGrpSpPr/>
          <p:nvPr/>
        </p:nvGrpSpPr>
        <p:grpSpPr>
          <a:xfrm>
            <a:off x="5962282" y="1899138"/>
            <a:ext cx="3242677" cy="1529862"/>
            <a:chOff x="2466697" y="950214"/>
            <a:chExt cx="2880005" cy="899999"/>
          </a:xfrm>
          <a:solidFill>
            <a:srgbClr val="FFC000"/>
          </a:solidFill>
        </p:grpSpPr>
        <p:sp>
          <p:nvSpPr>
            <p:cNvPr id="18" name="Abgerundetes Rechteck 17">
              <a:extLst>
                <a:ext uri="{FF2B5EF4-FFF2-40B4-BE49-F238E27FC236}">
                  <a16:creationId xmlns:a16="http://schemas.microsoft.com/office/drawing/2014/main" id="{696405D3-3D2D-D1A6-6833-E794C916E755}"/>
                </a:ext>
              </a:extLst>
            </p:cNvPr>
            <p:cNvSpPr/>
            <p:nvPr/>
          </p:nvSpPr>
          <p:spPr>
            <a:xfrm>
              <a:off x="2466697" y="950214"/>
              <a:ext cx="2880005" cy="89999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-119761"/>
                <a:satOff val="-63133"/>
                <a:lumOff val="4038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0" name="Abgerundetes Rechteck 4">
              <a:extLst>
                <a:ext uri="{FF2B5EF4-FFF2-40B4-BE49-F238E27FC236}">
                  <a16:creationId xmlns:a16="http://schemas.microsoft.com/office/drawing/2014/main" id="{91B304DF-39D5-B631-3D90-886045B7A980}"/>
                </a:ext>
              </a:extLst>
            </p:cNvPr>
            <p:cNvSpPr txBox="1"/>
            <p:nvPr/>
          </p:nvSpPr>
          <p:spPr>
            <a:xfrm>
              <a:off x="2493057" y="976574"/>
              <a:ext cx="2827285" cy="84727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800" b="1" kern="1200" dirty="0"/>
                <a:t>EU</a:t>
              </a: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0E36C9AF-CB69-E66F-0F57-BEF770EAC895}"/>
              </a:ext>
            </a:extLst>
          </p:cNvPr>
          <p:cNvGrpSpPr/>
          <p:nvPr/>
        </p:nvGrpSpPr>
        <p:grpSpPr>
          <a:xfrm>
            <a:off x="2496271" y="3608864"/>
            <a:ext cx="3242677" cy="1529862"/>
            <a:chOff x="2466697" y="950214"/>
            <a:chExt cx="2880005" cy="899999"/>
          </a:xfrm>
          <a:solidFill>
            <a:srgbClr val="FF0000"/>
          </a:solidFill>
        </p:grpSpPr>
        <p:sp>
          <p:nvSpPr>
            <p:cNvPr id="22" name="Abgerundetes Rechteck 21">
              <a:extLst>
                <a:ext uri="{FF2B5EF4-FFF2-40B4-BE49-F238E27FC236}">
                  <a16:creationId xmlns:a16="http://schemas.microsoft.com/office/drawing/2014/main" id="{E9782EE5-CE5B-8A3F-3296-A0F2720AD9E3}"/>
                </a:ext>
              </a:extLst>
            </p:cNvPr>
            <p:cNvSpPr/>
            <p:nvPr/>
          </p:nvSpPr>
          <p:spPr>
            <a:xfrm>
              <a:off x="2466697" y="950214"/>
              <a:ext cx="2880005" cy="89999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-119761"/>
                <a:satOff val="-63133"/>
                <a:lumOff val="4038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3" name="Abgerundetes Rechteck 4">
              <a:extLst>
                <a:ext uri="{FF2B5EF4-FFF2-40B4-BE49-F238E27FC236}">
                  <a16:creationId xmlns:a16="http://schemas.microsoft.com/office/drawing/2014/main" id="{E6FF375E-2705-274C-F198-C394B292E15E}"/>
                </a:ext>
              </a:extLst>
            </p:cNvPr>
            <p:cNvSpPr txBox="1"/>
            <p:nvPr/>
          </p:nvSpPr>
          <p:spPr>
            <a:xfrm>
              <a:off x="2493057" y="976574"/>
              <a:ext cx="2827285" cy="84727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b="1" dirty="0"/>
                <a:t>India</a:t>
              </a:r>
            </a:p>
          </p:txBody>
        </p:sp>
      </p:grp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8AF2B02C-59ED-19FE-3029-407F5AC69419}"/>
              </a:ext>
            </a:extLst>
          </p:cNvPr>
          <p:cNvGrpSpPr/>
          <p:nvPr/>
        </p:nvGrpSpPr>
        <p:grpSpPr>
          <a:xfrm>
            <a:off x="5962282" y="3608864"/>
            <a:ext cx="3242677" cy="1529862"/>
            <a:chOff x="2466697" y="950214"/>
            <a:chExt cx="2880005" cy="899999"/>
          </a:xfrm>
          <a:solidFill>
            <a:srgbClr val="7030A0"/>
          </a:solidFill>
        </p:grpSpPr>
        <p:sp>
          <p:nvSpPr>
            <p:cNvPr id="25" name="Abgerundetes Rechteck 24">
              <a:extLst>
                <a:ext uri="{FF2B5EF4-FFF2-40B4-BE49-F238E27FC236}">
                  <a16:creationId xmlns:a16="http://schemas.microsoft.com/office/drawing/2014/main" id="{D7B2DF07-845D-033A-BA67-561DDE51DEED}"/>
                </a:ext>
              </a:extLst>
            </p:cNvPr>
            <p:cNvSpPr/>
            <p:nvPr/>
          </p:nvSpPr>
          <p:spPr>
            <a:xfrm>
              <a:off x="2466697" y="950214"/>
              <a:ext cx="2880005" cy="89999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-119761"/>
                <a:satOff val="-63133"/>
                <a:lumOff val="4038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6" name="Abgerundetes Rechteck 4">
              <a:extLst>
                <a:ext uri="{FF2B5EF4-FFF2-40B4-BE49-F238E27FC236}">
                  <a16:creationId xmlns:a16="http://schemas.microsoft.com/office/drawing/2014/main" id="{0C982776-6CB4-D2A2-0A31-9B6D5A0AF302}"/>
                </a:ext>
              </a:extLst>
            </p:cNvPr>
            <p:cNvSpPr txBox="1"/>
            <p:nvPr/>
          </p:nvSpPr>
          <p:spPr>
            <a:xfrm>
              <a:off x="2493057" y="976574"/>
              <a:ext cx="2827285" cy="84727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800" b="1" kern="1200" dirty="0"/>
                <a:t>Singapore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397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9525"/>
            <a:r>
              <a:rPr lang="en-US" dirty="0">
                <a:solidFill>
                  <a:schemeClr val="accent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Engage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110452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6261312-2CFD-292A-6983-8C508E164A1E}"/>
              </a:ext>
            </a:extLst>
          </p:cNvPr>
          <p:cNvGrpSpPr/>
          <p:nvPr/>
        </p:nvGrpSpPr>
        <p:grpSpPr>
          <a:xfrm>
            <a:off x="503238" y="1454205"/>
            <a:ext cx="1045993" cy="658361"/>
            <a:chOff x="665223" y="3102185"/>
            <a:chExt cx="1045993" cy="658361"/>
          </a:xfrm>
        </p:grpSpPr>
        <p:pic>
          <p:nvPicPr>
            <p:cNvPr id="14" name="Grafik 9">
              <a:extLst>
                <a:ext uri="{FF2B5EF4-FFF2-40B4-BE49-F238E27FC236}">
                  <a16:creationId xmlns:a16="http://schemas.microsoft.com/office/drawing/2014/main" id="{723A2259-2938-7B28-AC54-E72731C1B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6961" y="3102185"/>
              <a:ext cx="401372" cy="644356"/>
            </a:xfrm>
            <a:prstGeom prst="rect">
              <a:avLst/>
            </a:prstGeom>
          </p:spPr>
        </p:pic>
        <p:pic>
          <p:nvPicPr>
            <p:cNvPr id="15" name="Grafik 21">
              <a:extLst>
                <a:ext uri="{FF2B5EF4-FFF2-40B4-BE49-F238E27FC236}">
                  <a16:creationId xmlns:a16="http://schemas.microsoft.com/office/drawing/2014/main" id="{1BE376A5-85FC-BBCF-F579-3C081EC47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5337" y="3123470"/>
              <a:ext cx="405879" cy="637076"/>
            </a:xfrm>
            <a:prstGeom prst="rect">
              <a:avLst/>
            </a:prstGeom>
          </p:spPr>
        </p:pic>
        <p:pic>
          <p:nvPicPr>
            <p:cNvPr id="17" name="Grafik 22">
              <a:extLst>
                <a:ext uri="{FF2B5EF4-FFF2-40B4-BE49-F238E27FC236}">
                  <a16:creationId xmlns:a16="http://schemas.microsoft.com/office/drawing/2014/main" id="{93709CB2-ADA0-FB94-EFEB-657F27FF70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223" y="3102185"/>
              <a:ext cx="401372" cy="644356"/>
            </a:xfrm>
            <a:prstGeom prst="rect">
              <a:avLst/>
            </a:prstGeom>
          </p:spPr>
        </p:pic>
        <p:pic>
          <p:nvPicPr>
            <p:cNvPr id="18" name="Grafik 23">
              <a:extLst>
                <a:ext uri="{FF2B5EF4-FFF2-40B4-BE49-F238E27FC236}">
                  <a16:creationId xmlns:a16="http://schemas.microsoft.com/office/drawing/2014/main" id="{14963406-7872-4A41-5FF4-490C56CEA7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54" y="3123470"/>
              <a:ext cx="405879" cy="637076"/>
            </a:xfrm>
            <a:prstGeom prst="rect">
              <a:avLst/>
            </a:prstGeom>
          </p:spPr>
        </p:pic>
      </p:grp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0AF0B0D9-A140-27C4-9B69-67C76DA6EF87}"/>
              </a:ext>
            </a:extLst>
          </p:cNvPr>
          <p:cNvSpPr txBox="1">
            <a:spLocks/>
          </p:cNvSpPr>
          <p:nvPr/>
        </p:nvSpPr>
        <p:spPr>
          <a:xfrm>
            <a:off x="1513482" y="1541390"/>
            <a:ext cx="4325593" cy="505275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9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Tx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</a:pP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kern="100" dirty="0">
                <a:latin typeface="Arial" panose="020B0604020202020204" pitchFamily="34" charset="0"/>
                <a:cs typeface="Arial"/>
              </a:rPr>
              <a:t>Key Questions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570C371-044B-6D1D-5997-D88A7CD5C563}"/>
              </a:ext>
            </a:extLst>
          </p:cNvPr>
          <p:cNvSpPr txBox="1">
            <a:spLocks/>
          </p:cNvSpPr>
          <p:nvPr/>
        </p:nvSpPr>
        <p:spPr>
          <a:xfrm>
            <a:off x="1710047" y="2148643"/>
            <a:ext cx="9144000" cy="3574295"/>
          </a:xfrm>
          <a:prstGeom prst="rect">
            <a:avLst/>
          </a:prstGeom>
        </p:spPr>
        <p:txBody>
          <a:bodyPr lIns="0" tIns="45720" rIns="91440" bIns="45720" anchor="t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9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Tx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-457200">
              <a:lnSpc>
                <a:spcPct val="107000"/>
              </a:lnSpc>
              <a:buFont typeface="+mj-lt"/>
              <a:buAutoNum type="alphaLcPeriod"/>
            </a:pP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rights and protections would this approach give to workers in practice?</a:t>
            </a:r>
          </a:p>
          <a:p>
            <a:pPr marL="457200" lvl="1" indent="-457200">
              <a:lnSpc>
                <a:spcPct val="107000"/>
              </a:lnSpc>
              <a:buFont typeface="+mj-lt"/>
              <a:buAutoNum type="alphaLcPeriod"/>
            </a:pP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are the main limitations or risks of this approach?</a:t>
            </a:r>
          </a:p>
          <a:p>
            <a:pPr marL="457200" lvl="1" indent="-457200">
              <a:lnSpc>
                <a:spcPct val="107000"/>
              </a:lnSpc>
              <a:buFont typeface="+mj-lt"/>
              <a:buAutoNum type="alphaLcPeriod"/>
            </a:pP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does this approach compare to the current situation for platform workers in your country?</a:t>
            </a:r>
          </a:p>
          <a:p>
            <a:pPr marL="457200" lvl="1" indent="-457200">
              <a:lnSpc>
                <a:spcPct val="107000"/>
              </a:lnSpc>
              <a:buFont typeface="+mj-lt"/>
              <a:buAutoNum type="alphaLcPeriod"/>
            </a:pP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 groups of workers might benefit most and are there any who might be left out or disadvantaged?</a:t>
            </a:r>
          </a:p>
          <a:p>
            <a:pPr marL="457200" lvl="1" indent="-457200">
              <a:lnSpc>
                <a:spcPct val="107000"/>
              </a:lnSpc>
              <a:buFont typeface="+mj-lt"/>
              <a:buAutoNum type="alphaLcPeriod"/>
            </a:pP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barriers might there be to implementing this approach in your context, legal, political or economic?</a:t>
            </a:r>
          </a:p>
          <a:p>
            <a:pPr marL="457200" lvl="1" indent="-457200">
              <a:lnSpc>
                <a:spcPct val="107000"/>
              </a:lnSpc>
              <a:buFont typeface="+mj-lt"/>
              <a:buAutoNum type="alphaLcPeriod"/>
            </a:pP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additional protections might women, or other marginalised groups, need to achieve equal outcomes?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Worker Status in the Platform Industry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314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02A94-C870-45E4-83BC-A168BC310AB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9525"/>
            <a:r>
              <a:rPr lang="en-US" dirty="0">
                <a:solidFill>
                  <a:schemeClr val="accent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Classification as the critical question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4337D3B-F4DF-2A44-B0B0-4640701FC742}"/>
              </a:ext>
            </a:extLst>
          </p:cNvPr>
          <p:cNvSpPr txBox="1"/>
          <p:nvPr/>
        </p:nvSpPr>
        <p:spPr>
          <a:xfrm>
            <a:off x="11110452" y="3271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233BB0A-731A-9940-ADDC-82578E6EBCBA}"/>
              </a:ext>
            </a:extLst>
          </p:cNvPr>
          <p:cNvSpPr txBox="1"/>
          <p:nvPr/>
        </p:nvSpPr>
        <p:spPr>
          <a:xfrm>
            <a:off x="7561006" y="59780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8EAB3CB-24FD-DB41-B053-2498272F7C65}"/>
              </a:ext>
            </a:extLst>
          </p:cNvPr>
          <p:cNvSpPr txBox="1"/>
          <p:nvPr/>
        </p:nvSpPr>
        <p:spPr>
          <a:xfrm>
            <a:off x="8190271" y="610583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1AB7B64-EA65-2E49-ABAE-03BFE217A672}"/>
              </a:ext>
            </a:extLst>
          </p:cNvPr>
          <p:cNvSpPr txBox="1"/>
          <p:nvPr/>
        </p:nvSpPr>
        <p:spPr>
          <a:xfrm>
            <a:off x="-639097" y="19861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6261312-2CFD-292A-6983-8C508E164A1E}"/>
              </a:ext>
            </a:extLst>
          </p:cNvPr>
          <p:cNvGrpSpPr/>
          <p:nvPr/>
        </p:nvGrpSpPr>
        <p:grpSpPr>
          <a:xfrm>
            <a:off x="503238" y="1454205"/>
            <a:ext cx="1045993" cy="658361"/>
            <a:chOff x="665223" y="3102185"/>
            <a:chExt cx="1045993" cy="658361"/>
          </a:xfrm>
        </p:grpSpPr>
        <p:pic>
          <p:nvPicPr>
            <p:cNvPr id="14" name="Grafik 9">
              <a:extLst>
                <a:ext uri="{FF2B5EF4-FFF2-40B4-BE49-F238E27FC236}">
                  <a16:creationId xmlns:a16="http://schemas.microsoft.com/office/drawing/2014/main" id="{723A2259-2938-7B28-AC54-E72731C1B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6961" y="3102185"/>
              <a:ext cx="401372" cy="644356"/>
            </a:xfrm>
            <a:prstGeom prst="rect">
              <a:avLst/>
            </a:prstGeom>
          </p:spPr>
        </p:pic>
        <p:pic>
          <p:nvPicPr>
            <p:cNvPr id="15" name="Grafik 21">
              <a:extLst>
                <a:ext uri="{FF2B5EF4-FFF2-40B4-BE49-F238E27FC236}">
                  <a16:creationId xmlns:a16="http://schemas.microsoft.com/office/drawing/2014/main" id="{1BE376A5-85FC-BBCF-F579-3C081EC47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5337" y="3123470"/>
              <a:ext cx="405879" cy="637076"/>
            </a:xfrm>
            <a:prstGeom prst="rect">
              <a:avLst/>
            </a:prstGeom>
          </p:spPr>
        </p:pic>
        <p:pic>
          <p:nvPicPr>
            <p:cNvPr id="17" name="Grafik 22">
              <a:extLst>
                <a:ext uri="{FF2B5EF4-FFF2-40B4-BE49-F238E27FC236}">
                  <a16:creationId xmlns:a16="http://schemas.microsoft.com/office/drawing/2014/main" id="{93709CB2-ADA0-FB94-EFEB-657F27FF70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223" y="3102185"/>
              <a:ext cx="401372" cy="644356"/>
            </a:xfrm>
            <a:prstGeom prst="rect">
              <a:avLst/>
            </a:prstGeom>
          </p:spPr>
        </p:pic>
        <p:pic>
          <p:nvPicPr>
            <p:cNvPr id="18" name="Grafik 23">
              <a:extLst>
                <a:ext uri="{FF2B5EF4-FFF2-40B4-BE49-F238E27FC236}">
                  <a16:creationId xmlns:a16="http://schemas.microsoft.com/office/drawing/2014/main" id="{14963406-7872-4A41-5FF4-490C56CEA7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54" y="3123470"/>
              <a:ext cx="405879" cy="637076"/>
            </a:xfrm>
            <a:prstGeom prst="rect">
              <a:avLst/>
            </a:prstGeom>
          </p:spPr>
        </p:pic>
      </p:grp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0AF0B0D9-A140-27C4-9B69-67C76DA6EF87}"/>
              </a:ext>
            </a:extLst>
          </p:cNvPr>
          <p:cNvSpPr txBox="1">
            <a:spLocks/>
          </p:cNvSpPr>
          <p:nvPr/>
        </p:nvSpPr>
        <p:spPr>
          <a:xfrm>
            <a:off x="1513482" y="1541390"/>
            <a:ext cx="4325593" cy="505275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9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Tx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</a:pP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kern="100" dirty="0">
                <a:latin typeface="Arial" panose="020B0604020202020204" pitchFamily="34" charset="0"/>
                <a:cs typeface="Arial"/>
              </a:rPr>
              <a:t>Summarise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570C371-044B-6D1D-5997-D88A7CD5C563}"/>
              </a:ext>
            </a:extLst>
          </p:cNvPr>
          <p:cNvSpPr txBox="1">
            <a:spLocks/>
          </p:cNvSpPr>
          <p:nvPr/>
        </p:nvSpPr>
        <p:spPr>
          <a:xfrm>
            <a:off x="1668471" y="2340000"/>
            <a:ext cx="6810511" cy="3574295"/>
          </a:xfrm>
          <a:prstGeom prst="rect">
            <a:avLst/>
          </a:prstGeom>
        </p:spPr>
        <p:txBody>
          <a:bodyPr lIns="0" tIns="45720" rIns="91440" bIns="45720" anchor="t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9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Tx/>
              <a:buNone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115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Tx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95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88000" indent="-288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-457200">
              <a:lnSpc>
                <a:spcPct val="107000"/>
              </a:lnSpc>
              <a:buFont typeface="+mj-lt"/>
              <a:buAutoNum type="alphaLcPeriod"/>
            </a:pP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element of the policy </a:t>
            </a:r>
            <a:b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 most favoured in your group?</a:t>
            </a:r>
          </a:p>
          <a:p>
            <a:pPr marL="457200" lvl="1" indent="-457200">
              <a:lnSpc>
                <a:spcPct val="107000"/>
              </a:lnSpc>
              <a:buFont typeface="+mj-lt"/>
              <a:buAutoNum type="alphaLcPeriod"/>
            </a:pP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Based on what we have discussed, what is </a:t>
            </a:r>
            <a:b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provision or stipulation from one of the presented case studies that would be valuable to implement in your relevant context?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EA71E8-13EE-B21E-C139-62100A86638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ED3A9A-919F-E94E-BDBF-7B0495677319}" type="datetime1">
              <a:rPr lang="de-DE" smtClean="0"/>
              <a:t>21.05.26</a:t>
            </a:fld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ECC853-5E7E-B4C2-201C-FA9D49524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 Deep Dive: Worker Status in the Platform Industry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550D264-2F0B-3AE8-EC05-73F1824B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5DB7-81A8-4ED4-916B-6B23CD603687}" type="slidenum">
              <a:rPr lang="de-DE" smtClean="0"/>
              <a:pPr/>
              <a:t>7</a:t>
            </a:fld>
            <a:endParaRPr lang="de-DE"/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731E5081-529E-4667-6FCD-F57B59CEE080}"/>
              </a:ext>
            </a:extLst>
          </p:cNvPr>
          <p:cNvGrpSpPr/>
          <p:nvPr/>
        </p:nvGrpSpPr>
        <p:grpSpPr>
          <a:xfrm>
            <a:off x="8740239" y="2340000"/>
            <a:ext cx="3451761" cy="2748568"/>
            <a:chOff x="8740239" y="2148643"/>
            <a:chExt cx="3451761" cy="2748568"/>
          </a:xfrm>
        </p:grpSpPr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94DD7BA7-CA8B-AE59-6B31-6DD7D6AE68CA}"/>
                </a:ext>
              </a:extLst>
            </p:cNvPr>
            <p:cNvSpPr txBox="1"/>
            <p:nvPr/>
          </p:nvSpPr>
          <p:spPr>
            <a:xfrm>
              <a:off x="11110452" y="3271124"/>
              <a:ext cx="0" cy="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endParaRPr lang="de-DE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B325979A-5AF3-8AEA-8F30-0B8CA519C9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0" r="4110"/>
            <a:stretch/>
          </p:blipFill>
          <p:spPr>
            <a:xfrm>
              <a:off x="8740239" y="2148644"/>
              <a:ext cx="3451761" cy="2739054"/>
            </a:xfrm>
            <a:prstGeom prst="rect">
              <a:avLst/>
            </a:prstGeom>
          </p:spPr>
        </p:pic>
        <p:sp>
          <p:nvSpPr>
            <p:cNvPr id="11" name="Grafik 6">
              <a:extLst>
                <a:ext uri="{FF2B5EF4-FFF2-40B4-BE49-F238E27FC236}">
                  <a16:creationId xmlns:a16="http://schemas.microsoft.com/office/drawing/2014/main" id="{8099F8A8-AC13-6A9C-4ABA-BE4089A68E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40239" y="2148643"/>
              <a:ext cx="829556" cy="1252800"/>
            </a:xfrm>
            <a:custGeom>
              <a:avLst/>
              <a:gdLst>
                <a:gd name="connsiteX0" fmla="*/ 77511 w 620071"/>
                <a:gd name="connsiteY0" fmla="*/ 78039 h 936434"/>
                <a:gd name="connsiteX1" fmla="*/ 620072 w 620071"/>
                <a:gd name="connsiteY1" fmla="*/ 78039 h 936434"/>
                <a:gd name="connsiteX2" fmla="*/ 620072 w 620071"/>
                <a:gd name="connsiteY2" fmla="*/ 0 h 936434"/>
                <a:gd name="connsiteX3" fmla="*/ 0 w 620071"/>
                <a:gd name="connsiteY3" fmla="*/ 0 h 936434"/>
                <a:gd name="connsiteX4" fmla="*/ 0 w 620071"/>
                <a:gd name="connsiteY4" fmla="*/ 936435 h 936434"/>
                <a:gd name="connsiteX5" fmla="*/ 77511 w 620071"/>
                <a:gd name="connsiteY5" fmla="*/ 936435 h 93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71" h="936434">
                  <a:moveTo>
                    <a:pt x="77511" y="78039"/>
                  </a:moveTo>
                  <a:lnTo>
                    <a:pt x="620072" y="78039"/>
                  </a:lnTo>
                  <a:lnTo>
                    <a:pt x="620072" y="0"/>
                  </a:lnTo>
                  <a:lnTo>
                    <a:pt x="0" y="0"/>
                  </a:lnTo>
                  <a:lnTo>
                    <a:pt x="0" y="936435"/>
                  </a:lnTo>
                  <a:lnTo>
                    <a:pt x="77511" y="936435"/>
                  </a:lnTo>
                  <a:close/>
                </a:path>
              </a:pathLst>
            </a:custGeom>
            <a:solidFill>
              <a:schemeClr val="accent2"/>
            </a:solidFill>
            <a:ln w="9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solidFill>
                  <a:schemeClr val="accent4"/>
                </a:solidFill>
              </a:endParaRPr>
            </a:p>
          </p:txBody>
        </p:sp>
        <p:sp>
          <p:nvSpPr>
            <p:cNvPr id="12" name="Grafik 6">
              <a:extLst>
                <a:ext uri="{FF2B5EF4-FFF2-40B4-BE49-F238E27FC236}">
                  <a16:creationId xmlns:a16="http://schemas.microsoft.com/office/drawing/2014/main" id="{3DCB2443-DA05-A8E1-5A0A-D0A624E01928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1362444" y="3644411"/>
              <a:ext cx="829556" cy="1252800"/>
            </a:xfrm>
            <a:custGeom>
              <a:avLst/>
              <a:gdLst>
                <a:gd name="connsiteX0" fmla="*/ 77511 w 620071"/>
                <a:gd name="connsiteY0" fmla="*/ 78039 h 936434"/>
                <a:gd name="connsiteX1" fmla="*/ 620072 w 620071"/>
                <a:gd name="connsiteY1" fmla="*/ 78039 h 936434"/>
                <a:gd name="connsiteX2" fmla="*/ 620072 w 620071"/>
                <a:gd name="connsiteY2" fmla="*/ 0 h 936434"/>
                <a:gd name="connsiteX3" fmla="*/ 0 w 620071"/>
                <a:gd name="connsiteY3" fmla="*/ 0 h 936434"/>
                <a:gd name="connsiteX4" fmla="*/ 0 w 620071"/>
                <a:gd name="connsiteY4" fmla="*/ 936435 h 936434"/>
                <a:gd name="connsiteX5" fmla="*/ 77511 w 620071"/>
                <a:gd name="connsiteY5" fmla="*/ 936435 h 93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71" h="936434">
                  <a:moveTo>
                    <a:pt x="77511" y="78039"/>
                  </a:moveTo>
                  <a:lnTo>
                    <a:pt x="620072" y="78039"/>
                  </a:lnTo>
                  <a:lnTo>
                    <a:pt x="620072" y="0"/>
                  </a:lnTo>
                  <a:lnTo>
                    <a:pt x="0" y="0"/>
                  </a:lnTo>
                  <a:lnTo>
                    <a:pt x="0" y="936435"/>
                  </a:lnTo>
                  <a:lnTo>
                    <a:pt x="77511" y="936435"/>
                  </a:lnTo>
                  <a:close/>
                </a:path>
              </a:pathLst>
            </a:custGeom>
            <a:solidFill>
              <a:schemeClr val="accent2"/>
            </a:solidFill>
            <a:ln w="9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solidFill>
                  <a:schemeClr val="accent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575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0">
            <a:extLst>
              <a:ext uri="{FF2B5EF4-FFF2-40B4-BE49-F238E27FC236}">
                <a16:creationId xmlns:a16="http://schemas.microsoft.com/office/drawing/2014/main" id="{2DD6AB88-A40E-2A49-A38D-D5F9B3EBEACE}"/>
              </a:ext>
            </a:extLst>
          </p:cNvPr>
          <p:cNvSpPr/>
          <p:nvPr/>
        </p:nvSpPr>
        <p:spPr>
          <a:xfrm>
            <a:off x="0" y="-149225"/>
            <a:ext cx="12309987" cy="701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 panose="020B0604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DB2B681-2CB6-4826-A60E-CE24CFAE8613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09649" y="175972"/>
            <a:ext cx="2700201" cy="1525289"/>
          </a:xfrm>
          <a:prstGeom prst="rect">
            <a:avLst/>
          </a:prstGeom>
        </p:spPr>
        <p:txBody>
          <a:bodyPr anchor="ctr"/>
          <a:lstStyle/>
          <a:p>
            <a:r>
              <a:rPr lang="de-DE" sz="4800" dirty="0" err="1">
                <a:solidFill>
                  <a:schemeClr val="bg1"/>
                </a:solidFill>
                <a:latin typeface="Arial" panose="020B0604020202020204" pitchFamily="34" charset="0"/>
              </a:rPr>
              <a:t>Lessons</a:t>
            </a:r>
            <a:endParaRPr lang="de-DE" sz="4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E2ECCDA-DE74-46CC-8334-31ED7479F05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250526" y="2996056"/>
            <a:ext cx="8570143" cy="2174619"/>
          </a:xfrm>
        </p:spPr>
        <p:txBody>
          <a:bodyPr/>
          <a:lstStyle/>
          <a:p>
            <a:pPr algn="l" fontAlgn="base"/>
            <a:r>
              <a:rPr lang="en-US" sz="28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Key messages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bg1"/>
                </a:solidFill>
                <a:latin typeface="+mj-lt"/>
              </a:rPr>
              <a:t>The definition of the worker status plays a crucial role in regulating </a:t>
            </a:r>
            <a:br>
              <a:rPr lang="en-GB" sz="2000" b="0" dirty="0">
                <a:solidFill>
                  <a:schemeClr val="bg1"/>
                </a:solidFill>
                <a:latin typeface="+mj-lt"/>
              </a:rPr>
            </a:br>
            <a:r>
              <a:rPr lang="en-GB" sz="2000" b="0" dirty="0">
                <a:solidFill>
                  <a:schemeClr val="bg1"/>
                </a:solidFill>
                <a:latin typeface="+mj-lt"/>
              </a:rPr>
              <a:t>the platform economy.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bg1"/>
                </a:solidFill>
                <a:latin typeface="+mj-lt"/>
              </a:rPr>
              <a:t>The best fitting status and regulatory approach depends on different factors including already existing labour law in the respective country.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F9E585-FE66-7B4D-B5EB-BB6589CE060A}"/>
              </a:ext>
            </a:extLst>
          </p:cNvPr>
          <p:cNvSpPr txBox="1"/>
          <p:nvPr/>
        </p:nvSpPr>
        <p:spPr>
          <a:xfrm flipV="1">
            <a:off x="2976277" y="4343399"/>
            <a:ext cx="45719" cy="4571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27E8372-89C6-E349-82E3-C2073C1436BE}"/>
              </a:ext>
            </a:extLst>
          </p:cNvPr>
          <p:cNvSpPr txBox="1"/>
          <p:nvPr/>
        </p:nvSpPr>
        <p:spPr>
          <a:xfrm>
            <a:off x="-2649071" y="478715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E16CA2D-8429-F341-AD79-B11978AA797E}"/>
              </a:ext>
            </a:extLst>
          </p:cNvPr>
          <p:cNvSpPr txBox="1"/>
          <p:nvPr/>
        </p:nvSpPr>
        <p:spPr>
          <a:xfrm>
            <a:off x="-1304365" y="523090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D599365-31CC-A341-8F10-A5AF3053B5F7}"/>
              </a:ext>
            </a:extLst>
          </p:cNvPr>
          <p:cNvSpPr txBox="1"/>
          <p:nvPr/>
        </p:nvSpPr>
        <p:spPr>
          <a:xfrm>
            <a:off x="-2474259" y="422237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56EF8A4A-206E-4D4A-8632-210CE0A352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133"/>
          <a:stretch/>
        </p:blipFill>
        <p:spPr>
          <a:xfrm flipH="1" flipV="1">
            <a:off x="4487126" y="-2215234"/>
            <a:ext cx="11644764" cy="5211290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5158959F-C8CB-A540-808E-F3BAFD1E8C82}"/>
              </a:ext>
            </a:extLst>
          </p:cNvPr>
          <p:cNvSpPr txBox="1"/>
          <p:nvPr/>
        </p:nvSpPr>
        <p:spPr>
          <a:xfrm>
            <a:off x="-672353" y="27835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77917397-19D6-ED4C-81DD-B44A884D8F0B}"/>
              </a:ext>
            </a:extLst>
          </p:cNvPr>
          <p:cNvSpPr txBox="1"/>
          <p:nvPr/>
        </p:nvSpPr>
        <p:spPr>
          <a:xfrm>
            <a:off x="3576918" y="83102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706E2BE-02AF-4749-B784-9AD352F83000}"/>
              </a:ext>
            </a:extLst>
          </p:cNvPr>
          <p:cNvSpPr txBox="1"/>
          <p:nvPr/>
        </p:nvSpPr>
        <p:spPr>
          <a:xfrm>
            <a:off x="3913094" y="75841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D9AB8DAA-71E4-0146-BB77-DECFE6E99177}"/>
              </a:ext>
            </a:extLst>
          </p:cNvPr>
          <p:cNvSpPr txBox="1"/>
          <p:nvPr/>
        </p:nvSpPr>
        <p:spPr>
          <a:xfrm>
            <a:off x="-556893" y="269316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CB038205-4637-F643-9012-9E1CDB7DC82D}"/>
              </a:ext>
            </a:extLst>
          </p:cNvPr>
          <p:cNvSpPr txBox="1"/>
          <p:nvPr/>
        </p:nvSpPr>
        <p:spPr>
          <a:xfrm>
            <a:off x="-207269" y="253179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9D319947-3281-664C-A2FD-CE12B6ED9FE8}"/>
              </a:ext>
            </a:extLst>
          </p:cNvPr>
          <p:cNvSpPr txBox="1"/>
          <p:nvPr/>
        </p:nvSpPr>
        <p:spPr>
          <a:xfrm>
            <a:off x="3482788" y="-116989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9845C53-F65B-75DA-AD03-460FAA46FF55}"/>
              </a:ext>
            </a:extLst>
          </p:cNvPr>
          <p:cNvSpPr txBox="1"/>
          <p:nvPr/>
        </p:nvSpPr>
        <p:spPr>
          <a:xfrm>
            <a:off x="-876300" y="1016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32F36163-D527-117D-BE7A-AE693748A240}"/>
              </a:ext>
            </a:extLst>
          </p:cNvPr>
          <p:cNvGrpSpPr/>
          <p:nvPr/>
        </p:nvGrpSpPr>
        <p:grpSpPr>
          <a:xfrm>
            <a:off x="819593" y="2864547"/>
            <a:ext cx="1045993" cy="658361"/>
            <a:chOff x="665223" y="3102185"/>
            <a:chExt cx="1045993" cy="658361"/>
          </a:xfrm>
        </p:grpSpPr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DBB496FA-64FF-D570-EC8F-7E13F00B7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6961" y="3102185"/>
              <a:ext cx="401372" cy="644356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36A05FC1-B1B3-02D7-EF5C-1EFC95D6D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5337" y="3123470"/>
              <a:ext cx="405879" cy="637076"/>
            </a:xfrm>
            <a:prstGeom prst="rect">
              <a:avLst/>
            </a:prstGeom>
          </p:spPr>
        </p:pic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AA004A3E-2693-C8C7-CAB3-00CEB0452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223" y="3102185"/>
              <a:ext cx="401372" cy="644356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556C821-C10C-94C4-7F39-4E9A095FC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54" y="3123470"/>
              <a:ext cx="405879" cy="637076"/>
            </a:xfrm>
            <a:prstGeom prst="rect">
              <a:avLst/>
            </a:prstGeom>
          </p:spPr>
        </p:pic>
      </p:grpSp>
      <p:sp>
        <p:nvSpPr>
          <p:cNvPr id="10" name="Grafik 6">
            <a:extLst>
              <a:ext uri="{FF2B5EF4-FFF2-40B4-BE49-F238E27FC236}">
                <a16:creationId xmlns:a16="http://schemas.microsoft.com/office/drawing/2014/main" id="{B8C6D500-7D61-4F56-600C-9990EC41513D}"/>
              </a:ext>
            </a:extLst>
          </p:cNvPr>
          <p:cNvSpPr>
            <a:spLocks noChangeAspect="1"/>
          </p:cNvSpPr>
          <p:nvPr/>
        </p:nvSpPr>
        <p:spPr>
          <a:xfrm>
            <a:off x="512004" y="269897"/>
            <a:ext cx="701388" cy="1059240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>
              <a:solidFill>
                <a:schemeClr val="accent4"/>
              </a:solidFill>
            </a:endParaRPr>
          </a:p>
        </p:txBody>
      </p:sp>
      <p:sp>
        <p:nvSpPr>
          <p:cNvPr id="22" name="Grafik 6">
            <a:extLst>
              <a:ext uri="{FF2B5EF4-FFF2-40B4-BE49-F238E27FC236}">
                <a16:creationId xmlns:a16="http://schemas.microsoft.com/office/drawing/2014/main" id="{78D572C0-7846-C3B0-D743-65C520E17A0D}"/>
              </a:ext>
            </a:extLst>
          </p:cNvPr>
          <p:cNvSpPr>
            <a:spLocks noChangeAspect="1"/>
          </p:cNvSpPr>
          <p:nvPr/>
        </p:nvSpPr>
        <p:spPr>
          <a:xfrm rot="10800000">
            <a:off x="3359155" y="522294"/>
            <a:ext cx="701389" cy="1059241"/>
          </a:xfrm>
          <a:custGeom>
            <a:avLst/>
            <a:gdLst>
              <a:gd name="connsiteX0" fmla="*/ 77511 w 620071"/>
              <a:gd name="connsiteY0" fmla="*/ 78039 h 936434"/>
              <a:gd name="connsiteX1" fmla="*/ 620072 w 620071"/>
              <a:gd name="connsiteY1" fmla="*/ 78039 h 936434"/>
              <a:gd name="connsiteX2" fmla="*/ 620072 w 620071"/>
              <a:gd name="connsiteY2" fmla="*/ 0 h 936434"/>
              <a:gd name="connsiteX3" fmla="*/ 0 w 620071"/>
              <a:gd name="connsiteY3" fmla="*/ 0 h 936434"/>
              <a:gd name="connsiteX4" fmla="*/ 0 w 620071"/>
              <a:gd name="connsiteY4" fmla="*/ 936435 h 936434"/>
              <a:gd name="connsiteX5" fmla="*/ 77511 w 620071"/>
              <a:gd name="connsiteY5" fmla="*/ 936435 h 93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71" h="936434">
                <a:moveTo>
                  <a:pt x="77511" y="78039"/>
                </a:moveTo>
                <a:lnTo>
                  <a:pt x="620072" y="78039"/>
                </a:lnTo>
                <a:lnTo>
                  <a:pt x="620072" y="0"/>
                </a:lnTo>
                <a:lnTo>
                  <a:pt x="0" y="0"/>
                </a:lnTo>
                <a:lnTo>
                  <a:pt x="0" y="936435"/>
                </a:lnTo>
                <a:lnTo>
                  <a:pt x="77511" y="936435"/>
                </a:lnTo>
                <a:close/>
              </a:path>
            </a:pathLst>
          </a:custGeom>
          <a:solidFill>
            <a:schemeClr val="accent4"/>
          </a:solidFill>
          <a:ln w="938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1E709B4D-E9DA-C845-C46D-6C663FED8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 Deep Dive: Worker Status in the Platform Industry</a:t>
            </a:r>
          </a:p>
        </p:txBody>
      </p:sp>
      <p:sp>
        <p:nvSpPr>
          <p:cNvPr id="32" name="Foliennummernplatzhalter 5">
            <a:extLst>
              <a:ext uri="{FF2B5EF4-FFF2-40B4-BE49-F238E27FC236}">
                <a16:creationId xmlns:a16="http://schemas.microsoft.com/office/drawing/2014/main" id="{1404CBAB-D03D-4883-9C95-A2A9E1992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8506" y="6440400"/>
            <a:ext cx="335869" cy="180000"/>
          </a:xfrm>
        </p:spPr>
        <p:txBody>
          <a:bodyPr/>
          <a:lstStyle/>
          <a:p>
            <a:fld id="{D5CAEDA0-6F27-4F9B-B320-EDE47966784F}" type="slidenum">
              <a:rPr lang="en-US" smtClean="0">
                <a:solidFill>
                  <a:schemeClr val="bg1"/>
                </a:solidFill>
              </a:rPr>
              <a:pPr/>
              <a:t>8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3" name="Datumsplatzhalter 3">
            <a:extLst>
              <a:ext uri="{FF2B5EF4-FFF2-40B4-BE49-F238E27FC236}">
                <a16:creationId xmlns:a16="http://schemas.microsoft.com/office/drawing/2014/main" id="{8EDEBF2A-549D-C33D-E865-91A9A3DBB2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</p:spPr>
        <p:txBody>
          <a:bodyPr/>
          <a:lstStyle/>
          <a:p>
            <a:fld id="{3E2DDB18-8BDF-F343-921E-0BCCA121AD8E}" type="datetime1">
              <a:rPr lang="de-DE" smtClean="0">
                <a:solidFill>
                  <a:schemeClr val="bg1"/>
                </a:solidFill>
              </a:rPr>
              <a:t>21.05.26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79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0">
            <a:extLst>
              <a:ext uri="{FF2B5EF4-FFF2-40B4-BE49-F238E27FC236}">
                <a16:creationId xmlns:a16="http://schemas.microsoft.com/office/drawing/2014/main" id="{2DD6AB88-A40E-2A49-A38D-D5F9B3EBEACE}"/>
              </a:ext>
            </a:extLst>
          </p:cNvPr>
          <p:cNvSpPr/>
          <p:nvPr/>
        </p:nvSpPr>
        <p:spPr>
          <a:xfrm>
            <a:off x="0" y="-149225"/>
            <a:ext cx="12309987" cy="701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F9E585-FE66-7B4D-B5EB-BB6589CE060A}"/>
              </a:ext>
            </a:extLst>
          </p:cNvPr>
          <p:cNvSpPr txBox="1"/>
          <p:nvPr/>
        </p:nvSpPr>
        <p:spPr>
          <a:xfrm flipV="1">
            <a:off x="2976277" y="4343399"/>
            <a:ext cx="45719" cy="4571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27E8372-89C6-E349-82E3-C2073C1436BE}"/>
              </a:ext>
            </a:extLst>
          </p:cNvPr>
          <p:cNvSpPr txBox="1"/>
          <p:nvPr/>
        </p:nvSpPr>
        <p:spPr>
          <a:xfrm>
            <a:off x="-2649071" y="478715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E16CA2D-8429-F341-AD79-B11978AA797E}"/>
              </a:ext>
            </a:extLst>
          </p:cNvPr>
          <p:cNvSpPr txBox="1"/>
          <p:nvPr/>
        </p:nvSpPr>
        <p:spPr>
          <a:xfrm>
            <a:off x="-1304365" y="523090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D599365-31CC-A341-8F10-A5AF3053B5F7}"/>
              </a:ext>
            </a:extLst>
          </p:cNvPr>
          <p:cNvSpPr txBox="1"/>
          <p:nvPr/>
        </p:nvSpPr>
        <p:spPr>
          <a:xfrm>
            <a:off x="-2474259" y="422237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158959F-C8CB-A540-808E-F3BAFD1E8C82}"/>
              </a:ext>
            </a:extLst>
          </p:cNvPr>
          <p:cNvSpPr txBox="1"/>
          <p:nvPr/>
        </p:nvSpPr>
        <p:spPr>
          <a:xfrm>
            <a:off x="-672353" y="27835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77917397-19D6-ED4C-81DD-B44A884D8F0B}"/>
              </a:ext>
            </a:extLst>
          </p:cNvPr>
          <p:cNvSpPr txBox="1"/>
          <p:nvPr/>
        </p:nvSpPr>
        <p:spPr>
          <a:xfrm>
            <a:off x="3576918" y="83102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706E2BE-02AF-4749-B784-9AD352F83000}"/>
              </a:ext>
            </a:extLst>
          </p:cNvPr>
          <p:cNvSpPr txBox="1"/>
          <p:nvPr/>
        </p:nvSpPr>
        <p:spPr>
          <a:xfrm>
            <a:off x="3913094" y="758414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D9AB8DAA-71E4-0146-BB77-DECFE6E99177}"/>
              </a:ext>
            </a:extLst>
          </p:cNvPr>
          <p:cNvSpPr txBox="1"/>
          <p:nvPr/>
        </p:nvSpPr>
        <p:spPr>
          <a:xfrm>
            <a:off x="-556893" y="269316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CB038205-4637-F643-9012-9E1CDB7DC82D}"/>
              </a:ext>
            </a:extLst>
          </p:cNvPr>
          <p:cNvSpPr txBox="1"/>
          <p:nvPr/>
        </p:nvSpPr>
        <p:spPr>
          <a:xfrm>
            <a:off x="-207269" y="253179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9D319947-3281-664C-A2FD-CE12B6ED9FE8}"/>
              </a:ext>
            </a:extLst>
          </p:cNvPr>
          <p:cNvSpPr txBox="1"/>
          <p:nvPr/>
        </p:nvSpPr>
        <p:spPr>
          <a:xfrm>
            <a:off x="3482788" y="-116989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9845C53-F65B-75DA-AD03-460FAA46FF55}"/>
              </a:ext>
            </a:extLst>
          </p:cNvPr>
          <p:cNvSpPr txBox="1"/>
          <p:nvPr/>
        </p:nvSpPr>
        <p:spPr>
          <a:xfrm>
            <a:off x="-876300" y="1016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de-DE" dirty="0"/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1E709B4D-E9DA-C845-C46D-6C663FED8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9387" y="6440400"/>
            <a:ext cx="8010121" cy="180000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 Deep Dive: Worker Status in the Platform Industry</a:t>
            </a:r>
          </a:p>
        </p:txBody>
      </p:sp>
      <p:sp>
        <p:nvSpPr>
          <p:cNvPr id="32" name="Foliennummernplatzhalter 5">
            <a:extLst>
              <a:ext uri="{FF2B5EF4-FFF2-40B4-BE49-F238E27FC236}">
                <a16:creationId xmlns:a16="http://schemas.microsoft.com/office/drawing/2014/main" id="{1404CBAB-D03D-4883-9C95-A2A9E1992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8506" y="6440400"/>
            <a:ext cx="335869" cy="180000"/>
          </a:xfrm>
        </p:spPr>
        <p:txBody>
          <a:bodyPr/>
          <a:lstStyle/>
          <a:p>
            <a:fld id="{D5CAEDA0-6F27-4F9B-B320-EDE47966784F}" type="slidenum">
              <a:rPr lang="en-US" smtClean="0">
                <a:solidFill>
                  <a:schemeClr val="bg1"/>
                </a:solidFill>
              </a:rPr>
              <a:pPr/>
              <a:t>9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3" name="Datumsplatzhalter 3">
            <a:extLst>
              <a:ext uri="{FF2B5EF4-FFF2-40B4-BE49-F238E27FC236}">
                <a16:creationId xmlns:a16="http://schemas.microsoft.com/office/drawing/2014/main" id="{8EDEBF2A-549D-C33D-E865-91A9A3DBB2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2881" y="6440400"/>
            <a:ext cx="828000" cy="180000"/>
          </a:xfrm>
        </p:spPr>
        <p:txBody>
          <a:bodyPr/>
          <a:lstStyle/>
          <a:p>
            <a:fld id="{3E2DDB18-8BDF-F343-921E-0BCCA121AD8E}" type="datetime1">
              <a:rPr lang="de-DE" smtClean="0">
                <a:solidFill>
                  <a:schemeClr val="bg1"/>
                </a:solidFill>
              </a:rPr>
              <a:t>21.05.26</a:t>
            </a:fld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4F9DC0F4-347E-5FB5-9EC4-724A2F280BF8}"/>
              </a:ext>
            </a:extLst>
          </p:cNvPr>
          <p:cNvGrpSpPr>
            <a:grpSpLocks noChangeAspect="1"/>
          </p:cNvGrpSpPr>
          <p:nvPr/>
        </p:nvGrpSpPr>
        <p:grpSpPr>
          <a:xfrm>
            <a:off x="2964446" y="1933510"/>
            <a:ext cx="6263108" cy="2249505"/>
            <a:chOff x="512004" y="269897"/>
            <a:chExt cx="3651882" cy="1311638"/>
          </a:xfrm>
        </p:grpSpPr>
        <p:sp>
          <p:nvSpPr>
            <p:cNvPr id="7" name="Titel 1">
              <a:extLst>
                <a:ext uri="{FF2B5EF4-FFF2-40B4-BE49-F238E27FC236}">
                  <a16:creationId xmlns:a16="http://schemas.microsoft.com/office/drawing/2014/main" id="{3933B1E1-7767-0C6A-FFE0-0D1EE672200F}"/>
                </a:ext>
              </a:extLst>
            </p:cNvPr>
            <p:cNvSpPr txBox="1">
              <a:spLocks/>
            </p:cNvSpPr>
            <p:nvPr/>
          </p:nvSpPr>
          <p:spPr>
            <a:xfrm>
              <a:off x="1009650" y="624471"/>
              <a:ext cx="2668828" cy="628290"/>
            </a:xfrm>
            <a:prstGeom prst="rect">
              <a:avLst/>
            </a:prstGeom>
          </p:spPr>
          <p:txBody>
            <a:bodyPr vert="horz" wrap="square" lIns="0" tIns="45720" rIns="91440" bIns="45720" rtlCol="0" anchor="ctr" anchorCtr="0">
              <a:spAutoFit/>
            </a:bodyPr>
            <a:lstStyle>
              <a:lvl1pPr algn="l" defTabSz="914400" rtl="0" eaLnBrk="1" latinLnBrk="0" hangingPunct="1">
                <a:lnSpc>
                  <a:spcPct val="97000"/>
                </a:lnSpc>
                <a:spcBef>
                  <a:spcPct val="0"/>
                </a:spcBef>
                <a:buNone/>
                <a:defRPr sz="2600" b="1" kern="1200">
                  <a:solidFill>
                    <a:schemeClr val="accent4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de-DE" sz="6600" dirty="0" err="1">
                  <a:solidFill>
                    <a:schemeClr val="bg1"/>
                  </a:solidFill>
                  <a:latin typeface="Arial" panose="020B0604020202020204" pitchFamily="34" charset="0"/>
                </a:rPr>
                <a:t>Thank</a:t>
              </a:r>
              <a:r>
                <a:rPr lang="de-DE" sz="6600" dirty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de-DE" sz="6600" dirty="0" err="1">
                  <a:solidFill>
                    <a:schemeClr val="bg1"/>
                  </a:solidFill>
                  <a:latin typeface="Arial" panose="020B0604020202020204" pitchFamily="34" charset="0"/>
                </a:rPr>
                <a:t>you</a:t>
              </a:r>
              <a:r>
                <a:rPr lang="de-DE" sz="6600" dirty="0">
                  <a:solidFill>
                    <a:schemeClr val="bg1"/>
                  </a:solidFill>
                  <a:latin typeface="Arial" panose="020B0604020202020204" pitchFamily="34" charset="0"/>
                </a:rPr>
                <a:t>! </a:t>
              </a:r>
            </a:p>
          </p:txBody>
        </p:sp>
        <p:sp>
          <p:nvSpPr>
            <p:cNvPr id="8" name="Grafik 6">
              <a:extLst>
                <a:ext uri="{FF2B5EF4-FFF2-40B4-BE49-F238E27FC236}">
                  <a16:creationId xmlns:a16="http://schemas.microsoft.com/office/drawing/2014/main" id="{E559F2D0-A6B2-F431-9353-6076E9B000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2004" y="269897"/>
              <a:ext cx="701388" cy="1059240"/>
            </a:xfrm>
            <a:custGeom>
              <a:avLst/>
              <a:gdLst>
                <a:gd name="connsiteX0" fmla="*/ 77511 w 620071"/>
                <a:gd name="connsiteY0" fmla="*/ 78039 h 936434"/>
                <a:gd name="connsiteX1" fmla="*/ 620072 w 620071"/>
                <a:gd name="connsiteY1" fmla="*/ 78039 h 936434"/>
                <a:gd name="connsiteX2" fmla="*/ 620072 w 620071"/>
                <a:gd name="connsiteY2" fmla="*/ 0 h 936434"/>
                <a:gd name="connsiteX3" fmla="*/ 0 w 620071"/>
                <a:gd name="connsiteY3" fmla="*/ 0 h 936434"/>
                <a:gd name="connsiteX4" fmla="*/ 0 w 620071"/>
                <a:gd name="connsiteY4" fmla="*/ 936435 h 936434"/>
                <a:gd name="connsiteX5" fmla="*/ 77511 w 620071"/>
                <a:gd name="connsiteY5" fmla="*/ 936435 h 93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71" h="936434">
                  <a:moveTo>
                    <a:pt x="77511" y="78039"/>
                  </a:moveTo>
                  <a:lnTo>
                    <a:pt x="620072" y="78039"/>
                  </a:lnTo>
                  <a:lnTo>
                    <a:pt x="620072" y="0"/>
                  </a:lnTo>
                  <a:lnTo>
                    <a:pt x="0" y="0"/>
                  </a:lnTo>
                  <a:lnTo>
                    <a:pt x="0" y="936435"/>
                  </a:lnTo>
                  <a:lnTo>
                    <a:pt x="77511" y="936435"/>
                  </a:lnTo>
                  <a:close/>
                </a:path>
              </a:pathLst>
            </a:custGeom>
            <a:solidFill>
              <a:schemeClr val="accent4"/>
            </a:solidFill>
            <a:ln w="9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>
                <a:solidFill>
                  <a:schemeClr val="accent1"/>
                </a:solidFill>
              </a:endParaRPr>
            </a:p>
          </p:txBody>
        </p:sp>
        <p:sp>
          <p:nvSpPr>
            <p:cNvPr id="9" name="Grafik 6">
              <a:extLst>
                <a:ext uri="{FF2B5EF4-FFF2-40B4-BE49-F238E27FC236}">
                  <a16:creationId xmlns:a16="http://schemas.microsoft.com/office/drawing/2014/main" id="{EF7FB000-7FFF-253E-7794-47BEFCAE5838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3462497" y="522294"/>
              <a:ext cx="701389" cy="1059241"/>
            </a:xfrm>
            <a:custGeom>
              <a:avLst/>
              <a:gdLst>
                <a:gd name="connsiteX0" fmla="*/ 77511 w 620071"/>
                <a:gd name="connsiteY0" fmla="*/ 78039 h 936434"/>
                <a:gd name="connsiteX1" fmla="*/ 620072 w 620071"/>
                <a:gd name="connsiteY1" fmla="*/ 78039 h 936434"/>
                <a:gd name="connsiteX2" fmla="*/ 620072 w 620071"/>
                <a:gd name="connsiteY2" fmla="*/ 0 h 936434"/>
                <a:gd name="connsiteX3" fmla="*/ 0 w 620071"/>
                <a:gd name="connsiteY3" fmla="*/ 0 h 936434"/>
                <a:gd name="connsiteX4" fmla="*/ 0 w 620071"/>
                <a:gd name="connsiteY4" fmla="*/ 936435 h 936434"/>
                <a:gd name="connsiteX5" fmla="*/ 77511 w 620071"/>
                <a:gd name="connsiteY5" fmla="*/ 936435 h 93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71" h="936434">
                  <a:moveTo>
                    <a:pt x="77511" y="78039"/>
                  </a:moveTo>
                  <a:lnTo>
                    <a:pt x="620072" y="78039"/>
                  </a:lnTo>
                  <a:lnTo>
                    <a:pt x="620072" y="0"/>
                  </a:lnTo>
                  <a:lnTo>
                    <a:pt x="0" y="0"/>
                  </a:lnTo>
                  <a:lnTo>
                    <a:pt x="0" y="936435"/>
                  </a:lnTo>
                  <a:lnTo>
                    <a:pt x="77511" y="936435"/>
                  </a:lnTo>
                  <a:close/>
                </a:path>
              </a:pathLst>
            </a:custGeom>
            <a:solidFill>
              <a:schemeClr val="accent4"/>
            </a:solidFill>
            <a:ln w="9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183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giz DFD">
  <a:themeElements>
    <a:clrScheme name="giz DFD (Tine) 14/12/2021">
      <a:dk1>
        <a:sysClr val="windowText" lastClr="000000"/>
      </a:dk1>
      <a:lt1>
        <a:sysClr val="window" lastClr="FFFFFF"/>
      </a:lt1>
      <a:dk2>
        <a:srgbClr val="2BC582"/>
      </a:dk2>
      <a:lt2>
        <a:srgbClr val="C0C0C0"/>
      </a:lt2>
      <a:accent1>
        <a:srgbClr val="0A0050"/>
      </a:accent1>
      <a:accent2>
        <a:srgbClr val="0539E3"/>
      </a:accent2>
      <a:accent3>
        <a:srgbClr val="2BC582"/>
      </a:accent3>
      <a:accent4>
        <a:srgbClr val="FF4042"/>
      </a:accent4>
      <a:accent5>
        <a:srgbClr val="FEC800"/>
      </a:accent5>
      <a:accent6>
        <a:srgbClr val="E1E1E1"/>
      </a:accent6>
      <a:hlink>
        <a:srgbClr val="0A0050"/>
      </a:hlink>
      <a:folHlink>
        <a:srgbClr val="0A005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giz_DFD_Master_20211216.potx  -  Schreibgeschützt" id="{B74E441D-F17B-4D2B-B137-C9337B1836A5}" vid="{3A6105C1-EA77-4BF3-A3DF-1C4DE7A83BD9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122abe2-d1e6-4740-9427-7259aa0ddd02">
      <Terms xmlns="http://schemas.microsoft.com/office/infopath/2007/PartnerControls"/>
    </lcf76f155ced4ddcb4097134ff3c332f>
    <TaxCatchAll xmlns="902802d3-d969-4239-88bc-4e03936ef312" xsi:nil="true"/>
    <Inhalt xmlns="5122abe2-d1e6-4740-9427-7259aa0ddd02" xsi:nil="true"/>
    <Absender_x002a_in xmlns="5122abe2-d1e6-4740-9427-7259aa0ddd02" xsi:nil="true"/>
    <MediaLengthInSeconds xmlns="5122abe2-d1e6-4740-9427-7259aa0ddd02" xsi:nil="true"/>
    <SharedWithUsers xmlns="902802d3-d969-4239-88bc-4e03936ef312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04A2BE7320746469627AA230FACC3ED" ma:contentTypeVersion="20" ma:contentTypeDescription="Ein neues Dokument erstellen." ma:contentTypeScope="" ma:versionID="e537bb821e5c159ba1744811e4a42667">
  <xsd:schema xmlns:xsd="http://www.w3.org/2001/XMLSchema" xmlns:xs="http://www.w3.org/2001/XMLSchema" xmlns:p="http://schemas.microsoft.com/office/2006/metadata/properties" xmlns:ns2="5122abe2-d1e6-4740-9427-7259aa0ddd02" xmlns:ns3="902802d3-d969-4239-88bc-4e03936ef312" targetNamespace="http://schemas.microsoft.com/office/2006/metadata/properties" ma:root="true" ma:fieldsID="b240c335ddcfe3577447b885cc573b7d" ns2:_="" ns3:_="">
    <xsd:import namespace="5122abe2-d1e6-4740-9427-7259aa0ddd02"/>
    <xsd:import namespace="902802d3-d969-4239-88bc-4e03936ef3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Inhalt" minOccurs="0"/>
                <xsd:element ref="ns2:Absender_x002a_i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22abe2-d1e6-4740-9427-7259aa0ddd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Inhalt" ma:index="10" nillable="true" ma:displayName="Inhalt" ma:internalName="Inhalt">
      <xsd:simpleType>
        <xsd:restriction base="dms:Note">
          <xsd:maxLength value="255"/>
        </xsd:restriction>
      </xsd:simpleType>
    </xsd:element>
    <xsd:element name="Absender_x002a_in" ma:index="11" nillable="true" ma:displayName="Absender*in" ma:format="Dropdown" ma:internalName="Absender_x002a_in">
      <xsd:simpleType>
        <xsd:restriction base="dms:Text">
          <xsd:maxLength value="255"/>
        </xsd:restriction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Bildmarkierungen" ma:readOnly="false" ma:fieldId="{5cf76f15-5ced-4ddc-b409-7134ff3c332f}" ma:taxonomyMulti="true" ma:sspId="0aed264e-563a-469a-8ebe-271e849ec10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2802d3-d969-4239-88bc-4e03936ef312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4c7e0a11-2f96-4223-9b21-c5b65fd1d7a6}" ma:internalName="TaxCatchAll" ma:showField="CatchAllData" ma:web="902802d3-d969-4239-88bc-4e03936ef3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EB33D6C-1C3E-45E1-B289-C83DAECB8F72}">
  <ds:schemaRefs>
    <ds:schemaRef ds:uri="http://purl.org/dc/elements/1.1/"/>
    <ds:schemaRef ds:uri="http://purl.org/dc/dcmitype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902802d3-d969-4239-88bc-4e03936ef312"/>
    <ds:schemaRef ds:uri="5122abe2-d1e6-4740-9427-7259aa0ddd02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560DB17-A896-4B31-87BA-71FB5081E23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97702F7-A686-4CBF-B236-9910C06B25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22abe2-d1e6-4740-9427-7259aa0ddd02"/>
    <ds:schemaRef ds:uri="902802d3-d969-4239-88bc-4e03936ef31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1203</Words>
  <Application>Microsoft Macintosh PowerPoint</Application>
  <PresentationFormat>Breitbild</PresentationFormat>
  <Paragraphs>130</Paragraphs>
  <Slides>9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4" baseType="lpstr">
      <vt:lpstr>Arial</vt:lpstr>
      <vt:lpstr>Calibri</vt:lpstr>
      <vt:lpstr>IBM Plex Sans</vt:lpstr>
      <vt:lpstr>Symbol</vt:lpstr>
      <vt:lpstr>giz DFD</vt:lpstr>
      <vt:lpstr>Deep Dive: Worker Status in the Platform Economy</vt:lpstr>
      <vt:lpstr>Agenda</vt:lpstr>
      <vt:lpstr>PowerPoint-Präsentation</vt:lpstr>
      <vt:lpstr>Learn - Worker Classification as a Central Question</vt:lpstr>
      <vt:lpstr>Engage - Different Approaches to Classification</vt:lpstr>
      <vt:lpstr>Engage</vt:lpstr>
      <vt:lpstr>Classification as the critical question</vt:lpstr>
      <vt:lpstr>Lessons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1st Meeting of Advisory Committee</dc:title>
  <dc:creator>Wagner, Sarah GIZ</dc:creator>
  <cp:lastModifiedBy>creative republic | Thomas Maxeiner</cp:lastModifiedBy>
  <cp:revision>157</cp:revision>
  <cp:lastPrinted>2023-03-14T11:55:49Z</cp:lastPrinted>
  <dcterms:created xsi:type="dcterms:W3CDTF">2022-07-12T16:59:42Z</dcterms:created>
  <dcterms:modified xsi:type="dcterms:W3CDTF">2026-05-21T11:22:47Z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0x010100804A2BE7320746469627AA230FACC3ED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bool>false</vt:bool>
  </property>
</Properties>
</file>