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handoutMasterIdLst>
    <p:handoutMasterId r:id="rId12"/>
  </p:handoutMasterIdLst>
  <p:sldIdLst>
    <p:sldId id="263" r:id="rId5"/>
    <p:sldId id="993" r:id="rId6"/>
    <p:sldId id="7194" r:id="rId7"/>
    <p:sldId id="7195" r:id="rId8"/>
    <p:sldId id="1028" r:id="rId9"/>
    <p:sldId id="7197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55" autoAdjust="0"/>
    <p:restoredTop sz="61252" autoAdjust="0"/>
  </p:normalViewPr>
  <p:slideViewPr>
    <p:cSldViewPr snapToGrid="0">
      <p:cViewPr varScale="1">
        <p:scale>
          <a:sx n="77" d="100"/>
          <a:sy n="77" d="100"/>
        </p:scale>
        <p:origin x="310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9019A786-2D43-5F46-A1B0-EC81FF79D7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BB3D134-D0F0-9046-B1B5-B176E42139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F8923-7482-0D4E-AF91-EF87BAC2BB0D}" type="datetimeFigureOut">
              <a:rPr lang="de-DE" smtClean="0">
                <a:latin typeface="Arial" panose="020B0604020202020204" pitchFamily="34" charset="0"/>
              </a:rPr>
              <a:t>20.04.26</a:t>
            </a:fld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252147E-6B97-3F46-A6BF-8361F3EB04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7144339-C1AC-3A41-BBEB-BF4DE9D3BB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26296-77F8-E645-85E3-C9A12C15B2D0}" type="slidenum">
              <a:rPr lang="de-DE" smtClean="0">
                <a:latin typeface="Arial" panose="020B0604020202020204" pitchFamily="34" charset="0"/>
              </a:rPr>
              <a:t>‹Nr.›</a:t>
            </a:fld>
            <a:endParaRPr lang="de-D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5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'1.0' encoding='UTF-8' standalone='yes'?>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B12DE-5ECC-4A6C-90C5-889B8B34C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463" y="1217584"/>
            <a:ext cx="5413180" cy="893094"/>
          </a:xfrm>
          <a:prstGeom prst="rect">
            <a:avLst/>
          </a:prstGeom>
        </p:spPr>
        <p:txBody>
          <a:bodyPr lIns="0" anchor="b"/>
          <a:lstStyle>
            <a:lvl1pPr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5A461-5B2A-4C22-884F-F9AE4E427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5463" y="2156448"/>
            <a:ext cx="5414400" cy="892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Grafik 6">
            <a:extLst>
              <a:ext uri="{FF2B5EF4-FFF2-40B4-BE49-F238E27FC236}">
                <a16:creationId xmlns:a16="http://schemas.microsoft.com/office/drawing/2014/main" id="{0836E5CC-6E27-4B42-9756-4E2C54B34286}"/>
              </a:ext>
            </a:extLst>
          </p:cNvPr>
          <p:cNvSpPr>
            <a:spLocks noChangeAspect="1"/>
          </p:cNvSpPr>
          <p:nvPr userDrawn="1"/>
        </p:nvSpPr>
        <p:spPr>
          <a:xfrm>
            <a:off x="714375" y="615463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0" name="Grafik 6">
            <a:extLst>
              <a:ext uri="{FF2B5EF4-FFF2-40B4-BE49-F238E27FC236}">
                <a16:creationId xmlns:a16="http://schemas.microsoft.com/office/drawing/2014/main" id="{B599C5A5-650E-4539-BED6-5EF4D82753A0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195022" y="165484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D6A6E0F-C501-8642-BE78-85B812B7012B}"/>
              </a:ext>
            </a:extLst>
          </p:cNvPr>
          <p:cNvSpPr txBox="1"/>
          <p:nvPr userDrawn="1"/>
        </p:nvSpPr>
        <p:spPr>
          <a:xfrm>
            <a:off x="-270344" y="4397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B2E2B79-C830-4946-9C63-D7FE603770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46"/>
          <a:stretch/>
        </p:blipFill>
        <p:spPr>
          <a:xfrm rot="20571510" flipH="1">
            <a:off x="5400194" y="2038393"/>
            <a:ext cx="7932169" cy="571385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DA05662B-1EAC-5F4A-8115-85644982D275}"/>
              </a:ext>
            </a:extLst>
          </p:cNvPr>
          <p:cNvSpPr txBox="1"/>
          <p:nvPr userDrawn="1"/>
        </p:nvSpPr>
        <p:spPr>
          <a:xfrm>
            <a:off x="1553497" y="51127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D6DEE48-D723-AE41-B70E-370058BB42AA}"/>
              </a:ext>
            </a:extLst>
          </p:cNvPr>
          <p:cNvSpPr txBox="1"/>
          <p:nvPr userDrawn="1"/>
        </p:nvSpPr>
        <p:spPr>
          <a:xfrm>
            <a:off x="1759974" y="357894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0276B86-153F-8E41-81D4-F0A8F5300733}"/>
              </a:ext>
            </a:extLst>
          </p:cNvPr>
          <p:cNvSpPr txBox="1"/>
          <p:nvPr userDrawn="1"/>
        </p:nvSpPr>
        <p:spPr>
          <a:xfrm>
            <a:off x="1238865" y="48079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280F3B9-9C3F-5A84-50AC-F3C366F3D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57AAD2D-3CC8-0140-B414-8F218802D695}" type="datetime1">
              <a:rPr lang="de-DE" smtClean="0"/>
              <a:t>20.04.26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7A78A37-2442-8B3C-A506-138463E78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99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3314297-E819-5746-A600-9FC67A143A0E}"/>
              </a:ext>
            </a:extLst>
          </p:cNvPr>
          <p:cNvSpPr/>
          <p:nvPr userDrawn="1"/>
        </p:nvSpPr>
        <p:spPr>
          <a:xfrm>
            <a:off x="0" y="-78658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A24FC39-D30A-4858-8121-11EF86B07F1C}"/>
              </a:ext>
            </a:extLst>
          </p:cNvPr>
          <p:cNvSpPr/>
          <p:nvPr userDrawn="1"/>
        </p:nvSpPr>
        <p:spPr>
          <a:xfrm>
            <a:off x="111" y="5722937"/>
            <a:ext cx="12309875" cy="121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4A11C7-45B1-470D-82D9-60C2D90F28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3" y="464050"/>
            <a:ext cx="11181600" cy="970515"/>
          </a:xfrm>
          <a:prstGeom prst="rect">
            <a:avLst/>
          </a:prstGeom>
        </p:spPr>
        <p:txBody>
          <a:bodyPr lIns="0" anchor="b"/>
          <a:lstStyle>
            <a:lvl1pPr algn="l"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E54910-2F41-4337-9CDF-608827AE0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5726" y="1596857"/>
            <a:ext cx="11181600" cy="972000"/>
          </a:xfrm>
        </p:spPr>
        <p:txBody>
          <a:bodyPr/>
          <a:lstStyle>
            <a:lvl1pPr marL="0" indent="0" algn="l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D138330-3E45-D948-9BCB-DB39464BC64C}"/>
              </a:ext>
            </a:extLst>
          </p:cNvPr>
          <p:cNvSpPr txBox="1"/>
          <p:nvPr userDrawn="1"/>
        </p:nvSpPr>
        <p:spPr>
          <a:xfrm>
            <a:off x="1140542" y="-884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0029486-0D29-654D-BDBB-6C587B279C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447496" y="1123428"/>
            <a:ext cx="15223807" cy="502487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D6694B20-350E-4BA3-820D-581EB97E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2D9531B-3C2F-016D-19B6-7096E7361B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888" y="5805775"/>
            <a:ext cx="7012759" cy="10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09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50">
          <p15:clr>
            <a:srgbClr val="FBAE40"/>
          </p15:clr>
        </p15:guide>
        <p15:guide id="2" orient="horz" pos="145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foli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15867" y="1993713"/>
            <a:ext cx="9030805" cy="1546441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970A760-2D10-4D79-B1A9-41D0DCCF1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/>
          <a:p>
            <a:fld id="{3A8B5DB7-81A8-4ED4-916B-6B23CD603687}" type="slidenum">
              <a:rPr smtClean="0"/>
              <a:pPr/>
              <a:t>‹Nr.›</a:t>
            </a:fld>
            <a:endParaRPr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684A4BF-011F-1E4C-9774-33F138F5DCE5}"/>
              </a:ext>
            </a:extLst>
          </p:cNvPr>
          <p:cNvSpPr txBox="1"/>
          <p:nvPr userDrawn="1"/>
        </p:nvSpPr>
        <p:spPr>
          <a:xfrm>
            <a:off x="68826" y="5702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276B4D-AA3A-094F-979E-80B9256C613E}"/>
              </a:ext>
            </a:extLst>
          </p:cNvPr>
          <p:cNvSpPr txBox="1"/>
          <p:nvPr userDrawn="1"/>
        </p:nvSpPr>
        <p:spPr>
          <a:xfrm>
            <a:off x="7570839" y="52111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733DA6F-F66C-2849-BCE7-5649C49895A5}"/>
              </a:ext>
            </a:extLst>
          </p:cNvPr>
          <p:cNvSpPr txBox="1"/>
          <p:nvPr userDrawn="1"/>
        </p:nvSpPr>
        <p:spPr>
          <a:xfrm>
            <a:off x="3431458" y="-9832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C4D9E6D-56F2-30FE-B6A9-3325CF58A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04A7CB0-93A7-9564-D3DA-20333E49E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2DDC2035-90D3-CF4D-983A-8CF23338CE1C}" type="datetime1">
              <a:rPr lang="de-DE" smtClean="0"/>
              <a:t>20.04.26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D7ECA94-D79E-1BE6-B6BC-2EA546EC3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01883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FA51E-CC17-ECE2-D1DF-9E6A7B003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FE0A70D6-C946-D945-BE00-00C06289F029}" type="datetime1">
              <a:rPr lang="de-DE" smtClean="0"/>
              <a:t>20.04.26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BDCE7-5B05-BB59-98C2-FC328D41D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423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26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dirty="0" err="1">
                <a:solidFill>
                  <a:schemeClr val="accent1"/>
                </a:solidFill>
              </a:rPr>
              <a:t>Lorem</a:t>
            </a:r>
            <a:r>
              <a:rPr lang="de-DE" dirty="0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 dirty="0">
              <a:solidFill>
                <a:schemeClr val="accent1"/>
              </a:solidFill>
            </a:endParaRPr>
          </a:p>
          <a:p>
            <a:pPr algn="l"/>
            <a:r>
              <a:rPr lang="de-DE" sz="1400" dirty="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E19CD-5D5E-37CD-DB24-4CE7C0012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D3E901C-1B5F-6E47-B33D-BE5109C648E3}" type="datetime1">
              <a:rPr lang="de-DE" smtClean="0"/>
              <a:t>20.04.26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55BC0-1D26-A508-0FE0-6348CD9AB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336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dirty="0" err="1">
                <a:solidFill>
                  <a:schemeClr val="accent1"/>
                </a:solidFill>
              </a:rPr>
              <a:t>Lorem</a:t>
            </a:r>
            <a:r>
              <a:rPr lang="de-DE" dirty="0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 dirty="0">
              <a:solidFill>
                <a:schemeClr val="accent1"/>
              </a:solidFill>
            </a:endParaRPr>
          </a:p>
          <a:p>
            <a:pPr algn="l"/>
            <a:r>
              <a:rPr lang="de-DE" sz="1400" dirty="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6BEF7D-6529-924A-8823-933F8CB390BE}"/>
              </a:ext>
            </a:extLst>
          </p:cNvPr>
          <p:cNvSpPr txBox="1"/>
          <p:nvPr userDrawn="1"/>
        </p:nvSpPr>
        <p:spPr>
          <a:xfrm>
            <a:off x="4370664" y="-9227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B791AC-1960-2047-B9A0-96E1DEC13906}"/>
              </a:ext>
            </a:extLst>
          </p:cNvPr>
          <p:cNvSpPr txBox="1"/>
          <p:nvPr userDrawn="1"/>
        </p:nvSpPr>
        <p:spPr>
          <a:xfrm>
            <a:off x="4009938" y="6123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1327B78-98FD-B549-AD3F-4582898D8AA4}"/>
              </a:ext>
            </a:extLst>
          </p:cNvPr>
          <p:cNvSpPr txBox="1"/>
          <p:nvPr userDrawn="1"/>
        </p:nvSpPr>
        <p:spPr>
          <a:xfrm>
            <a:off x="4681057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48788B4-73C1-4B4E-8F6B-6CA588911E60}"/>
              </a:ext>
            </a:extLst>
          </p:cNvPr>
          <p:cNvSpPr txBox="1"/>
          <p:nvPr userDrawn="1"/>
        </p:nvSpPr>
        <p:spPr>
          <a:xfrm>
            <a:off x="3632433" y="98990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561FF1F-5F02-7C4C-915A-A6F5C9859708}"/>
              </a:ext>
            </a:extLst>
          </p:cNvPr>
          <p:cNvSpPr txBox="1"/>
          <p:nvPr userDrawn="1"/>
        </p:nvSpPr>
        <p:spPr>
          <a:xfrm>
            <a:off x="4949505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3B3EE75-58F7-7F41-997C-3EAEE6F5041D}"/>
              </a:ext>
            </a:extLst>
          </p:cNvPr>
          <p:cNvSpPr txBox="1"/>
          <p:nvPr userDrawn="1"/>
        </p:nvSpPr>
        <p:spPr>
          <a:xfrm>
            <a:off x="5578679" y="8388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2385FE0-5AD1-D519-F21F-FCFA761E5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F193D03-0449-BE4A-9CF1-EACB5B4B4918}" type="datetime1">
              <a:rPr lang="de-DE" smtClean="0"/>
              <a:t>20.04.26</a:t>
            </a:fld>
            <a:endParaRPr lang="en-US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07F46BD-FC5A-44CC-CAB0-9BF21C2C3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84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FB6FFE-B530-4B4F-BEBE-595A94EEB6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4CEE236C-865B-4708-BEBB-D4A9FF883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825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/>
              <a:t>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1A1DFB-2B0B-0AE7-3451-5E39019CE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3" name="Google Shape;317;p86">
            <a:extLst>
              <a:ext uri="{FF2B5EF4-FFF2-40B4-BE49-F238E27FC236}">
                <a16:creationId xmlns:a16="http://schemas.microsoft.com/office/drawing/2014/main" id="{38BB4C57-056E-79A4-84BA-E7ECF66815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D5FEB7-EFCF-18FC-5C7E-CA18B8398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A33E294-B9F6-C04F-B4D7-B9BB914B3FFB}" type="datetime1">
              <a:rPr lang="de-DE" smtClean="0"/>
              <a:t>20.04.26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92E2A3-F2A4-FE70-BA29-C52CB12B0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692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BB52CC1-0455-23C5-DDB7-5221F9B4BF1F}"/>
              </a:ext>
            </a:extLst>
          </p:cNvPr>
          <p:cNvSpPr/>
          <p:nvPr userDrawn="1"/>
        </p:nvSpPr>
        <p:spPr>
          <a:xfrm flipV="1">
            <a:off x="0" y="6208713"/>
            <a:ext cx="12192000" cy="64928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6B222-7983-4F24-9F80-16375850B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999" y="1943860"/>
            <a:ext cx="11183175" cy="48775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2FAB8-47BE-4E6B-82E6-DD208540A2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DCBF1E9-05D7-0E45-9D1D-9626B554478B}" type="datetime1">
              <a:rPr lang="de-DE" smtClean="0"/>
              <a:t>20.04.26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668CD-14E7-496A-81BC-B6575394D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93E65-FED0-4E39-AE14-74CC37FF3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F09593D3-19F6-2F40-9AE3-F574316CF90D}"/>
              </a:ext>
            </a:extLst>
          </p:cNvPr>
          <p:cNvSpPr txBox="1">
            <a:spLocks/>
          </p:cNvSpPr>
          <p:nvPr userDrawn="1"/>
        </p:nvSpPr>
        <p:spPr>
          <a:xfrm>
            <a:off x="503239" y="568177"/>
            <a:ext cx="6647656" cy="7207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/>
            <a:br>
              <a:rPr lang="en-US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7A08D9E4-0D5A-682C-B8C4-74B3FD4BB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480453"/>
          </a:xfrm>
          <a:prstGeom prst="rect">
            <a:avLst/>
          </a:prstGeom>
        </p:spPr>
        <p:txBody>
          <a:bodyPr vert="horz" wrap="square" lIns="0" tIns="45720" rIns="91440" bIns="45720" rtlCol="0" anchor="t" anchorCtr="0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15F4179-8A11-C118-A69C-23F2E7F7CE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4200" y="197217"/>
            <a:ext cx="1123122" cy="118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4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0" r:id="rId2"/>
    <p:sldLayoutId id="2147483719" r:id="rId3"/>
    <p:sldLayoutId id="2147483668" r:id="rId4"/>
    <p:sldLayoutId id="2147483722" r:id="rId5"/>
    <p:sldLayoutId id="2147483723" r:id="rId6"/>
    <p:sldLayoutId id="2147483725" r:id="rId7"/>
  </p:sldLayoutIdLst>
  <p:hf hdr="0"/>
  <p:txStyles>
    <p:titleStyle>
      <a:lvl1pPr algn="l" defTabSz="914400" rtl="0" eaLnBrk="1" latinLnBrk="0" hangingPunct="1">
        <a:lnSpc>
          <a:spcPct val="97000"/>
        </a:lnSpc>
        <a:spcBef>
          <a:spcPct val="0"/>
        </a:spcBef>
        <a:buNone/>
        <a:defRPr sz="26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4000"/>
        </a:lnSpc>
        <a:spcBef>
          <a:spcPts val="0"/>
        </a:spcBef>
        <a:spcAft>
          <a:spcPts val="1150"/>
        </a:spcAft>
        <a:buFontTx/>
        <a:buNone/>
        <a:defRPr sz="19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7362" userDrawn="1">
          <p15:clr>
            <a:srgbClr val="F26B43"/>
          </p15:clr>
        </p15:guide>
        <p15:guide id="3" orient="horz" pos="391" userDrawn="1">
          <p15:clr>
            <a:srgbClr val="F26B43"/>
          </p15:clr>
        </p15:guide>
        <p15:guide id="4" orient="horz" pos="777" userDrawn="1">
          <p15:clr>
            <a:srgbClr val="F26B43"/>
          </p15:clr>
        </p15:guide>
        <p15:guide id="6" orient="horz" pos="3605" userDrawn="1">
          <p15:clr>
            <a:srgbClr val="F26B43"/>
          </p15:clr>
        </p15:guide>
        <p15:guide id="7" orient="horz" pos="3911" userDrawn="1">
          <p15:clr>
            <a:srgbClr val="F26B43"/>
          </p15:clr>
        </p15:guide>
        <p15:guide id="8" orient="horz" pos="550" userDrawn="1">
          <p15:clr>
            <a:srgbClr val="F26B43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'1.0' encoding='UTF-8' standalone='yes'?>
<Relationships xmlns="http://schemas.openxmlformats.org/package/2006/relationships"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5F9D-A748-46B0-914A-F328D1DB5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3" y="645464"/>
            <a:ext cx="8629053" cy="1252800"/>
          </a:xfrm>
        </p:spPr>
        <p:txBody>
          <a:bodyPr/>
          <a:lstStyle/>
          <a:p>
            <a:r>
              <a:rPr lang="en-GB" sz="3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 on the Platform Economy and key Regulatory Concepts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E720007-B382-D04D-AF05-ADBC5612A5FE}"/>
              </a:ext>
            </a:extLst>
          </p:cNvPr>
          <p:cNvSpPr txBox="1"/>
          <p:nvPr/>
        </p:nvSpPr>
        <p:spPr>
          <a:xfrm>
            <a:off x="-643944" y="2962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499D19C-1AB8-E449-A97D-9A64E9E27D2C}"/>
              </a:ext>
            </a:extLst>
          </p:cNvPr>
          <p:cNvSpPr txBox="1"/>
          <p:nvPr/>
        </p:nvSpPr>
        <p:spPr>
          <a:xfrm>
            <a:off x="6735097" y="21925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C23595-9A24-A343-869C-B3057EC54DDC}"/>
              </a:ext>
            </a:extLst>
          </p:cNvPr>
          <p:cNvSpPr txBox="1"/>
          <p:nvPr/>
        </p:nvSpPr>
        <p:spPr>
          <a:xfrm>
            <a:off x="5869858" y="620415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Grafik 6">
            <a:extLst>
              <a:ext uri="{FF2B5EF4-FFF2-40B4-BE49-F238E27FC236}">
                <a16:creationId xmlns:a16="http://schemas.microsoft.com/office/drawing/2014/main" id="{EF52BA1A-50D9-5846-860E-652712AFB3CD}"/>
              </a:ext>
            </a:extLst>
          </p:cNvPr>
          <p:cNvSpPr>
            <a:spLocks noChangeAspect="1"/>
          </p:cNvSpPr>
          <p:nvPr/>
        </p:nvSpPr>
        <p:spPr>
          <a:xfrm>
            <a:off x="505682" y="272225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1" name="Grafik 6">
            <a:extLst>
              <a:ext uri="{FF2B5EF4-FFF2-40B4-BE49-F238E27FC236}">
                <a16:creationId xmlns:a16="http://schemas.microsoft.com/office/drawing/2014/main" id="{D0BA40B1-62B3-A345-8948-36B47757D0AB}"/>
              </a:ext>
            </a:extLst>
          </p:cNvPr>
          <p:cNvSpPr>
            <a:spLocks noChangeAspect="1"/>
          </p:cNvSpPr>
          <p:nvPr/>
        </p:nvSpPr>
        <p:spPr>
          <a:xfrm rot="10800000">
            <a:off x="8712088" y="92522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CE7937-4877-8F45-8359-D897A73209C3}"/>
              </a:ext>
            </a:extLst>
          </p:cNvPr>
          <p:cNvSpPr txBox="1"/>
          <p:nvPr/>
        </p:nvSpPr>
        <p:spPr>
          <a:xfrm>
            <a:off x="5392271" y="309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" name="Untertitel 7">
            <a:extLst>
              <a:ext uri="{FF2B5EF4-FFF2-40B4-BE49-F238E27FC236}">
                <a16:creationId xmlns:a16="http://schemas.microsoft.com/office/drawing/2014/main" id="{7E0067B2-FB3F-4B69-1A71-7CEE0FEBD583}"/>
              </a:ext>
            </a:extLst>
          </p:cNvPr>
          <p:cNvSpPr txBox="1">
            <a:spLocks/>
          </p:cNvSpPr>
          <p:nvPr/>
        </p:nvSpPr>
        <p:spPr>
          <a:xfrm>
            <a:off x="1050556" y="2423334"/>
            <a:ext cx="7768128" cy="44879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ECE8E5D-0F1A-AF09-88AB-2F8014D74805}"/>
              </a:ext>
            </a:extLst>
          </p:cNvPr>
          <p:cNvSpPr txBox="1"/>
          <p:nvPr/>
        </p:nvSpPr>
        <p:spPr>
          <a:xfrm>
            <a:off x="1084963" y="2212485"/>
            <a:ext cx="3588637" cy="646331"/>
          </a:xfrm>
          <a:prstGeom prst="rect">
            <a:avLst/>
          </a:prstGeom>
          <a:noFill/>
        </p:spPr>
        <p:txBody>
          <a:bodyPr wrap="square" lIns="0" tIns="45720" rIns="0" bIns="45720" anchor="t">
            <a:spAutoFit/>
          </a:bodyPr>
          <a:lstStyle/>
          <a:p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Date, Place</a:t>
            </a:r>
            <a:b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</a:br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Speaker</a:t>
            </a:r>
            <a:endParaRPr lang="en-US" i="1" dirty="0">
              <a:solidFill>
                <a:schemeClr val="bg1"/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464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50" y="534211"/>
            <a:ext cx="2559050" cy="808811"/>
          </a:xfrm>
          <a:prstGeom prst="rect">
            <a:avLst/>
          </a:prstGeom>
        </p:spPr>
        <p:txBody>
          <a:bodyPr anchor="ctr"/>
          <a:lstStyle/>
          <a:p>
            <a:r>
              <a:rPr lang="de-DE" sz="4800" dirty="0">
                <a:solidFill>
                  <a:schemeClr val="bg1"/>
                </a:solidFill>
                <a:latin typeface="Arial" panose="020B0604020202020204" pitchFamily="34" charset="0"/>
              </a:rPr>
              <a:t>Agenda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2ECCDA-DE74-46CC-8334-31ED7479F05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50527" y="2996056"/>
            <a:ext cx="7275786" cy="2174619"/>
          </a:xfrm>
        </p:spPr>
        <p:txBody>
          <a:bodyPr/>
          <a:lstStyle/>
          <a:p>
            <a:pPr algn="l" fontAlgn="base"/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Learning Objectives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the key features of platform work.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0" kern="1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Explain the positive and negative impacts of the platform economy on workers.</a:t>
            </a:r>
            <a:endParaRPr lang="en-GB" sz="2000" b="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0" kern="100" dirty="0">
                <a:solidFill>
                  <a:schemeClr val="bg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Identify</a:t>
            </a:r>
            <a:r>
              <a:rPr lang="en-GB" sz="2000" b="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regulatory gaps.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>
            <a:off x="4704171" y="3603068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2F36163-D527-117D-BE7A-AE693748A240}"/>
              </a:ext>
            </a:extLst>
          </p:cNvPr>
          <p:cNvGrpSpPr/>
          <p:nvPr/>
        </p:nvGrpSpPr>
        <p:grpSpPr>
          <a:xfrm>
            <a:off x="819593" y="2864547"/>
            <a:ext cx="1045993" cy="658361"/>
            <a:chOff x="665223" y="3102185"/>
            <a:chExt cx="1045993" cy="6583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BB496FA-64FF-D570-EC8F-7E13F00B7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6A05FC1-B1B3-02D7-EF5C-1EFC95D6D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A004A3E-2693-C8C7-CAB3-00CEB04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556C821-C10C-94C4-7F39-4E9A095FC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3097328" y="52229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Workshop on the Platform Economy and key Regulatory Concepts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20.04.26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510268"/>
          </a:xfrm>
          <a:prstGeom prst="rect">
            <a:avLst/>
          </a:prstGeom>
        </p:spPr>
        <p:txBody>
          <a:bodyPr/>
          <a:lstStyle/>
          <a:p>
            <a:pPr marL="9525"/>
            <a:r>
              <a:rPr lang="en-GB" sz="2800" kern="100" dirty="0">
                <a:solidFill>
                  <a:schemeClr val="accent4"/>
                </a:solidFill>
                <a:latin typeface="var(--font-family-body)"/>
                <a:ea typeface="Calibri" panose="020F0502020204030204" pitchFamily="34" charset="0"/>
                <a:cs typeface="Times New Roman" panose="02020603050405020304" pitchFamily="18" charset="0"/>
              </a:rPr>
              <a:t>Expectations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65A451-B5A6-2D9C-B6D4-C34289AFCBE2}"/>
              </a:ext>
            </a:extLst>
          </p:cNvPr>
          <p:cNvSpPr txBox="1">
            <a:spLocks/>
          </p:cNvSpPr>
          <p:nvPr/>
        </p:nvSpPr>
        <p:spPr>
          <a:xfrm>
            <a:off x="4417820" y="343960"/>
            <a:ext cx="7269355" cy="17549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base">
              <a:buFont typeface="Arial" panose="020B0604020202020204" pitchFamily="34" charset="0"/>
              <a:buChar char="•"/>
            </a:pPr>
            <a:endParaRPr lang="en-GB" sz="2400" kern="100" dirty="0">
              <a:latin typeface="IBM Plex Sans" panose="020B050305020300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347117-8F10-E8F5-111F-32145716317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4916CF-D217-B244-923C-5921D893460E}" type="datetime1">
              <a:rPr lang="de-DE" smtClean="0"/>
              <a:t>20.04.26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418120-9E98-C2AE-BF97-BE85D248F3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Workshop on the Platform Economy and key Regulatory Concepts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494FC2FC-7CDF-7385-821A-38A43D3B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3</a:t>
            </a:fld>
            <a:endParaRPr lang="de-DE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0B915D7-CB05-CA4D-5B69-EDC29280B10A}"/>
              </a:ext>
            </a:extLst>
          </p:cNvPr>
          <p:cNvGrpSpPr/>
          <p:nvPr/>
        </p:nvGrpSpPr>
        <p:grpSpPr>
          <a:xfrm>
            <a:off x="8890075" y="1825009"/>
            <a:ext cx="3301925" cy="3207981"/>
            <a:chOff x="8890075" y="2078221"/>
            <a:chExt cx="3301925" cy="3207981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E4337D3B-F4DF-2A44-B0B0-4640701FC742}"/>
                </a:ext>
              </a:extLst>
            </p:cNvPr>
            <p:cNvSpPr txBox="1"/>
            <p:nvPr/>
          </p:nvSpPr>
          <p:spPr>
            <a:xfrm>
              <a:off x="11110452" y="3271124"/>
              <a:ext cx="0" cy="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13D04B2D-2433-7796-E986-2B377BDD9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56" r="10356"/>
            <a:stretch/>
          </p:blipFill>
          <p:spPr>
            <a:xfrm>
              <a:off x="8890075" y="2078221"/>
              <a:ext cx="3301925" cy="3207981"/>
            </a:xfrm>
            <a:prstGeom prst="rect">
              <a:avLst/>
            </a:prstGeom>
          </p:spPr>
        </p:pic>
        <p:sp>
          <p:nvSpPr>
            <p:cNvPr id="22" name="Grafik 6">
              <a:extLst>
                <a:ext uri="{FF2B5EF4-FFF2-40B4-BE49-F238E27FC236}">
                  <a16:creationId xmlns:a16="http://schemas.microsoft.com/office/drawing/2014/main" id="{2139DEE7-AC7F-8366-8D39-70AAE8960F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90075" y="2078221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2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solidFill>
                  <a:schemeClr val="accent4"/>
                </a:solidFill>
              </a:endParaRPr>
            </a:p>
          </p:txBody>
        </p:sp>
        <p:sp>
          <p:nvSpPr>
            <p:cNvPr id="23" name="Grafik 6">
              <a:extLst>
                <a:ext uri="{FF2B5EF4-FFF2-40B4-BE49-F238E27FC236}">
                  <a16:creationId xmlns:a16="http://schemas.microsoft.com/office/drawing/2014/main" id="{221174D9-6899-E0C8-F86F-7D4EA0AEA98C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1362444" y="4033402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2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AD38EE-3D46-3D20-E955-727376F6B316}"/>
              </a:ext>
            </a:extLst>
          </p:cNvPr>
          <p:cNvSpPr txBox="1">
            <a:spLocks/>
          </p:cNvSpPr>
          <p:nvPr/>
        </p:nvSpPr>
        <p:spPr>
          <a:xfrm>
            <a:off x="503239" y="1541390"/>
            <a:ext cx="11183936" cy="3574295"/>
          </a:xfrm>
          <a:prstGeom prst="rect">
            <a:avLst/>
          </a:prstGeom>
        </p:spPr>
        <p:txBody>
          <a:bodyPr lIns="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GB" sz="24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motivated you to attend this workshop? 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hope to learn?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want the outcome to be?</a:t>
            </a:r>
          </a:p>
        </p:txBody>
      </p:sp>
    </p:spTree>
    <p:extLst>
      <p:ext uri="{BB962C8B-B14F-4D97-AF65-F5344CB8AC3E}">
        <p14:creationId xmlns:p14="http://schemas.microsoft.com/office/powerpoint/2010/main" val="34737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0846075-9384-BA08-6629-C68CEB07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EAF912A-ABD0-4703-026D-2CCAB537B4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9191046-8A0B-154A-B566-53DD80E470BA}" type="datetime1">
              <a:rPr lang="de-DE" smtClean="0"/>
              <a:t>20.04.26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5E4B820-0C6E-1B1C-E610-E8F98D203B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Workshop on the Platform Economy and key Regulatory Concepts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09E7AC14-E8ED-90D2-E6FE-00EC10C8A273}"/>
              </a:ext>
            </a:extLst>
          </p:cNvPr>
          <p:cNvGrpSpPr>
            <a:grpSpLocks noChangeAspect="1"/>
          </p:cNvGrpSpPr>
          <p:nvPr/>
        </p:nvGrpSpPr>
        <p:grpSpPr>
          <a:xfrm>
            <a:off x="2494183" y="1933510"/>
            <a:ext cx="7203634" cy="2249505"/>
            <a:chOff x="512004" y="269897"/>
            <a:chExt cx="4200282" cy="1311638"/>
          </a:xfrm>
        </p:grpSpPr>
        <p:sp>
          <p:nvSpPr>
            <p:cNvPr id="6" name="Titel 1">
              <a:extLst>
                <a:ext uri="{FF2B5EF4-FFF2-40B4-BE49-F238E27FC236}">
                  <a16:creationId xmlns:a16="http://schemas.microsoft.com/office/drawing/2014/main" id="{29C839CC-34E8-3094-4902-8EE702F7A00C}"/>
                </a:ext>
              </a:extLst>
            </p:cNvPr>
            <p:cNvSpPr txBox="1">
              <a:spLocks/>
            </p:cNvSpPr>
            <p:nvPr/>
          </p:nvSpPr>
          <p:spPr>
            <a:xfrm>
              <a:off x="1009650" y="624471"/>
              <a:ext cx="3460313" cy="628290"/>
            </a:xfrm>
            <a:prstGeom prst="rect">
              <a:avLst/>
            </a:prstGeom>
          </p:spPr>
          <p:txBody>
            <a:bodyPr vert="horz" wrap="square" lIns="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7000"/>
                </a:lnSpc>
                <a:spcBef>
                  <a:spcPct val="0"/>
                </a:spcBef>
                <a:buNone/>
                <a:defRPr sz="2600" b="1" kern="1200">
                  <a:solidFill>
                    <a:schemeClr val="accent4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de-DE" sz="66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Ground Rules</a:t>
              </a:r>
            </a:p>
          </p:txBody>
        </p:sp>
        <p:sp>
          <p:nvSpPr>
            <p:cNvPr id="15" name="Grafik 6">
              <a:extLst>
                <a:ext uri="{FF2B5EF4-FFF2-40B4-BE49-F238E27FC236}">
                  <a16:creationId xmlns:a16="http://schemas.microsoft.com/office/drawing/2014/main" id="{9BA3A013-7D5B-D60B-3C14-55A661249C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004" y="269897"/>
              <a:ext cx="701388" cy="105924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  <p:sp>
          <p:nvSpPr>
            <p:cNvPr id="16" name="Grafik 6">
              <a:extLst>
                <a:ext uri="{FF2B5EF4-FFF2-40B4-BE49-F238E27FC236}">
                  <a16:creationId xmlns:a16="http://schemas.microsoft.com/office/drawing/2014/main" id="{86AA067F-B965-E06D-3BB0-3D5BC83209F7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4010897" y="522294"/>
              <a:ext cx="701389" cy="1059241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260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 dirty="0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Ice Breaker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503238" y="1454205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AF0B0D9-A140-27C4-9B69-67C76DA6EF87}"/>
              </a:ext>
            </a:extLst>
          </p:cNvPr>
          <p:cNvSpPr txBox="1">
            <a:spLocks/>
          </p:cNvSpPr>
          <p:nvPr/>
        </p:nvSpPr>
        <p:spPr>
          <a:xfrm>
            <a:off x="1513482" y="1541390"/>
            <a:ext cx="4325593" cy="5052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latin typeface="Arial" panose="020B0604020202020204" pitchFamily="34" charset="0"/>
                <a:cs typeface="Arial"/>
              </a:rPr>
              <a:t>Introducing Each Other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70C371-044B-6D1D-5997-D88A7CD5C563}"/>
              </a:ext>
            </a:extLst>
          </p:cNvPr>
          <p:cNvSpPr txBox="1">
            <a:spLocks/>
          </p:cNvSpPr>
          <p:nvPr/>
        </p:nvSpPr>
        <p:spPr>
          <a:xfrm>
            <a:off x="1668472" y="2340000"/>
            <a:ext cx="10018704" cy="3453871"/>
          </a:xfrm>
          <a:prstGeom prst="rect">
            <a:avLst/>
          </a:prstGeom>
        </p:spPr>
        <p:txBody>
          <a:bodyPr lIns="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 yourselves into pairs </a:t>
            </a:r>
          </a:p>
          <a:p>
            <a:pPr marL="342555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it in turn to introduce yourselves</a:t>
            </a:r>
          </a:p>
          <a:p>
            <a:pPr marL="342555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and learn three things about your partner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20.04.26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Workshop on the Platform Economy and key Regulatory Concepts</a:t>
            </a:r>
            <a:endParaRPr lang="en-GB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102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Deep Dive: Gender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20.04.26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F9DC0F4-347E-5FB5-9EC4-724A2F280BF8}"/>
              </a:ext>
            </a:extLst>
          </p:cNvPr>
          <p:cNvGrpSpPr>
            <a:grpSpLocks noChangeAspect="1"/>
          </p:cNvGrpSpPr>
          <p:nvPr/>
        </p:nvGrpSpPr>
        <p:grpSpPr>
          <a:xfrm>
            <a:off x="2964446" y="1933510"/>
            <a:ext cx="6263108" cy="2249505"/>
            <a:chOff x="512004" y="269897"/>
            <a:chExt cx="3651882" cy="1311638"/>
          </a:xfrm>
        </p:grpSpPr>
        <p:sp>
          <p:nvSpPr>
            <p:cNvPr id="7" name="Titel 1">
              <a:extLst>
                <a:ext uri="{FF2B5EF4-FFF2-40B4-BE49-F238E27FC236}">
                  <a16:creationId xmlns:a16="http://schemas.microsoft.com/office/drawing/2014/main" id="{3933B1E1-7767-0C6A-FFE0-0D1EE672200F}"/>
                </a:ext>
              </a:extLst>
            </p:cNvPr>
            <p:cNvSpPr txBox="1">
              <a:spLocks/>
            </p:cNvSpPr>
            <p:nvPr/>
          </p:nvSpPr>
          <p:spPr>
            <a:xfrm>
              <a:off x="1009650" y="624471"/>
              <a:ext cx="2668828" cy="628290"/>
            </a:xfrm>
            <a:prstGeom prst="rect">
              <a:avLst/>
            </a:prstGeom>
          </p:spPr>
          <p:txBody>
            <a:bodyPr vert="horz" wrap="square" lIns="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7000"/>
                </a:lnSpc>
                <a:spcBef>
                  <a:spcPct val="0"/>
                </a:spcBef>
                <a:buNone/>
                <a:defRPr sz="2600" b="1" kern="1200">
                  <a:solidFill>
                    <a:schemeClr val="accent4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de-DE" sz="6600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Thank</a:t>
              </a:r>
              <a:r>
                <a:rPr lang="de-DE" sz="66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de-DE" sz="6600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de-DE" sz="6600" dirty="0">
                  <a:solidFill>
                    <a:schemeClr val="bg1"/>
                  </a:solidFill>
                  <a:latin typeface="Arial" panose="020B0604020202020204" pitchFamily="34" charset="0"/>
                </a:rPr>
                <a:t>! </a:t>
              </a:r>
            </a:p>
          </p:txBody>
        </p:sp>
        <p:sp>
          <p:nvSpPr>
            <p:cNvPr id="8" name="Grafik 6">
              <a:extLst>
                <a:ext uri="{FF2B5EF4-FFF2-40B4-BE49-F238E27FC236}">
                  <a16:creationId xmlns:a16="http://schemas.microsoft.com/office/drawing/2014/main" id="{E559F2D0-A6B2-F431-9353-6076E9B000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004" y="269897"/>
              <a:ext cx="701388" cy="105924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  <p:sp>
          <p:nvSpPr>
            <p:cNvPr id="9" name="Grafik 6">
              <a:extLst>
                <a:ext uri="{FF2B5EF4-FFF2-40B4-BE49-F238E27FC236}">
                  <a16:creationId xmlns:a16="http://schemas.microsoft.com/office/drawing/2014/main" id="{EF7FB000-7FFF-253E-7794-47BEFCAE5838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462497" y="522294"/>
              <a:ext cx="701389" cy="1059241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37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iz DFD">
  <a:themeElements>
    <a:clrScheme name="giz DFD (Tine) 14/12/2021">
      <a:dk1>
        <a:sysClr val="windowText" lastClr="000000"/>
      </a:dk1>
      <a:lt1>
        <a:sysClr val="window" lastClr="FFFFFF"/>
      </a:lt1>
      <a:dk2>
        <a:srgbClr val="2BC582"/>
      </a:dk2>
      <a:lt2>
        <a:srgbClr val="C0C0C0"/>
      </a:lt2>
      <a:accent1>
        <a:srgbClr val="0A0050"/>
      </a:accent1>
      <a:accent2>
        <a:srgbClr val="0539E3"/>
      </a:accent2>
      <a:accent3>
        <a:srgbClr val="2BC582"/>
      </a:accent3>
      <a:accent4>
        <a:srgbClr val="FF4042"/>
      </a:accent4>
      <a:accent5>
        <a:srgbClr val="FEC800"/>
      </a:accent5>
      <a:accent6>
        <a:srgbClr val="E1E1E1"/>
      </a:accent6>
      <a:hlink>
        <a:srgbClr val="0A0050"/>
      </a:hlink>
      <a:folHlink>
        <a:srgbClr val="0A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giz_DFD_Master_20211216.potx  -  Schreibgeschützt" id="{B74E441D-F17B-4D2B-B137-C9337B1836A5}" vid="{3A6105C1-EA77-4BF3-A3DF-1C4DE7A83BD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22abe2-d1e6-4740-9427-7259aa0ddd02">
      <Terms xmlns="http://schemas.microsoft.com/office/infopath/2007/PartnerControls"/>
    </lcf76f155ced4ddcb4097134ff3c332f>
    <TaxCatchAll xmlns="902802d3-d969-4239-88bc-4e03936ef312" xsi:nil="true"/>
    <Inhalt xmlns="5122abe2-d1e6-4740-9427-7259aa0ddd02" xsi:nil="true"/>
    <Absender_x002a_in xmlns="5122abe2-d1e6-4740-9427-7259aa0ddd02" xsi:nil="true"/>
    <MediaLengthInSeconds xmlns="5122abe2-d1e6-4740-9427-7259aa0ddd02" xsi:nil="true"/>
    <SharedWithUsers xmlns="902802d3-d969-4239-88bc-4e03936ef312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4A2BE7320746469627AA230FACC3ED" ma:contentTypeVersion="20" ma:contentTypeDescription="Ein neues Dokument erstellen." ma:contentTypeScope="" ma:versionID="e537bb821e5c159ba1744811e4a42667">
  <xsd:schema xmlns:xsd="http://www.w3.org/2001/XMLSchema" xmlns:xs="http://www.w3.org/2001/XMLSchema" xmlns:p="http://schemas.microsoft.com/office/2006/metadata/properties" xmlns:ns2="5122abe2-d1e6-4740-9427-7259aa0ddd02" xmlns:ns3="902802d3-d969-4239-88bc-4e03936ef312" targetNamespace="http://schemas.microsoft.com/office/2006/metadata/properties" ma:root="true" ma:fieldsID="b240c335ddcfe3577447b885cc573b7d" ns2:_="" ns3:_="">
    <xsd:import namespace="5122abe2-d1e6-4740-9427-7259aa0ddd02"/>
    <xsd:import namespace="902802d3-d969-4239-88bc-4e03936ef3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Inhalt" minOccurs="0"/>
                <xsd:element ref="ns2:Absender_x002a_i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2abe2-d1e6-4740-9427-7259aa0ddd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nhalt" ma:index="10" nillable="true" ma:displayName="Inhalt" ma:internalName="Inhalt">
      <xsd:simpleType>
        <xsd:restriction base="dms:Note">
          <xsd:maxLength value="255"/>
        </xsd:restriction>
      </xsd:simpleType>
    </xsd:element>
    <xsd:element name="Absender_x002a_in" ma:index="11" nillable="true" ma:displayName="Absender*in" ma:format="Dropdown" ma:internalName="Absender_x002a_in">
      <xsd:simpleType>
        <xsd:restriction base="dms:Text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2802d3-d969-4239-88bc-4e03936ef31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c7e0a11-2f96-4223-9b21-c5b65fd1d7a6}" ma:internalName="TaxCatchAll" ma:showField="CatchAllData" ma:web="902802d3-d969-4239-88bc-4e03936ef3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B33D6C-1C3E-45E1-B289-C83DAECB8F72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5122abe2-d1e6-4740-9427-7259aa0ddd02"/>
    <ds:schemaRef ds:uri="http://schemas.openxmlformats.org/package/2006/metadata/core-properties"/>
    <ds:schemaRef ds:uri="902802d3-d969-4239-88bc-4e03936ef31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560DB17-A896-4B31-87BA-71FB5081E2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7702F7-A686-4CBF-B236-9910C06B25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22abe2-d1e6-4740-9427-7259aa0ddd02"/>
    <ds:schemaRef ds:uri="902802d3-d969-4239-88bc-4e03936ef3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Microsoft Macintosh PowerPoint</Application>
  <PresentationFormat>Breitbild</PresentationFormat>
  <Paragraphs>93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Calibri</vt:lpstr>
      <vt:lpstr>IBM Plex Sans</vt:lpstr>
      <vt:lpstr>var(--font-family-body)</vt:lpstr>
      <vt:lpstr>Wingdings</vt:lpstr>
      <vt:lpstr>giz DFD</vt:lpstr>
      <vt:lpstr>Workshop on the Platform Economy and key Regulatory Concepts</vt:lpstr>
      <vt:lpstr>Agenda</vt:lpstr>
      <vt:lpstr>Expectations</vt:lpstr>
      <vt:lpstr>PowerPoint-Präsentation</vt:lpstr>
      <vt:lpstr>Ice Breaker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1st Meeting of Advisory Committee</dc:title>
  <dc:creator>Wagner, Sarah GIZ</dc:creator>
  <cp:lastModifiedBy>creative republic | Thomas Maxeiner</cp:lastModifiedBy>
  <cp:revision>115</cp:revision>
  <cp:lastPrinted>2023-03-14T11:55:49Z</cp:lastPrinted>
  <dcterms:created xsi:type="dcterms:W3CDTF">2022-07-12T16:59:42Z</dcterms:created>
  <dcterms:modified xsi:type="dcterms:W3CDTF">2026-04-20T14:09:14Z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0x010100804A2BE7320746469627AA230FACC3ED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