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handoutMasterIdLst>
    <p:handoutMasterId r:id="rId25"/>
  </p:handoutMasterIdLst>
  <p:sldIdLst>
    <p:sldId id="263" r:id="rId5"/>
    <p:sldId id="993" r:id="rId6"/>
    <p:sldId id="7198" r:id="rId7"/>
    <p:sldId id="7202" r:id="rId8"/>
    <p:sldId id="7200" r:id="rId9"/>
    <p:sldId id="7201" r:id="rId10"/>
    <p:sldId id="7199" r:id="rId11"/>
    <p:sldId id="7205" r:id="rId12"/>
    <p:sldId id="7204" r:id="rId13"/>
    <p:sldId id="7203" r:id="rId14"/>
    <p:sldId id="7212" r:id="rId15"/>
    <p:sldId id="7213" r:id="rId16"/>
    <p:sldId id="7208" r:id="rId17"/>
    <p:sldId id="7214" r:id="rId18"/>
    <p:sldId id="7207" r:id="rId19"/>
    <p:sldId id="7206" r:id="rId20"/>
    <p:sldId id="1028" r:id="rId21"/>
    <p:sldId id="7197" r:id="rId22"/>
    <p:sldId id="7196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219"/>
    <p:restoredTop sz="94674"/>
  </p:normalViewPr>
  <p:slideViewPr>
    <p:cSldViewPr snapToGrid="0">
      <p:cViewPr varScale="1">
        <p:scale>
          <a:sx n="80" d="100"/>
          <a:sy n="80" d="100"/>
        </p:scale>
        <p:origin x="192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nloehr, Maren GIZ" userId="S::maren.bernloehr@giz.de::b7779dad-7c6a-494b-9e51-1ff829d7fc15" providerId="AD" clId="Web-{FD8F6F6C-A885-7D31-E2A9-8365F1A33E29}"/>
    <pc:docChg chg="modSld">
      <pc:chgData name="Bernloehr, Maren GIZ" userId="S::maren.bernloehr@giz.de::b7779dad-7c6a-494b-9e51-1ff829d7fc15" providerId="AD" clId="Web-{FD8F6F6C-A885-7D31-E2A9-8365F1A33E29}" dt="2026-05-13T12:43:31.800" v="2"/>
      <pc:docMkLst>
        <pc:docMk/>
      </pc:docMkLst>
      <pc:sldChg chg="modSp">
        <pc:chgData name="Bernloehr, Maren GIZ" userId="S::maren.bernloehr@giz.de::b7779dad-7c6a-494b-9e51-1ff829d7fc15" providerId="AD" clId="Web-{FD8F6F6C-A885-7D31-E2A9-8365F1A33E29}" dt="2026-05-13T12:41:38.843" v="0" actId="20577"/>
        <pc:sldMkLst>
          <pc:docMk/>
          <pc:sldMk cId="1754645371" sldId="263"/>
        </pc:sldMkLst>
        <pc:spChg chg="mod">
          <ac:chgData name="Bernloehr, Maren GIZ" userId="S::maren.bernloehr@giz.de::b7779dad-7c6a-494b-9e51-1ff829d7fc15" providerId="AD" clId="Web-{FD8F6F6C-A885-7D31-E2A9-8365F1A33E29}" dt="2026-05-13T12:41:38.843" v="0" actId="20577"/>
          <ac:spMkLst>
            <pc:docMk/>
            <pc:sldMk cId="1754645371" sldId="263"/>
            <ac:spMk id="2" creationId="{D9B85F9D-A748-46B0-914A-F328D1DB57AB}"/>
          </ac:spMkLst>
        </pc:spChg>
      </pc:sldChg>
      <pc:sldChg chg="modSp">
        <pc:chgData name="Bernloehr, Maren GIZ" userId="S::maren.bernloehr@giz.de::b7779dad-7c6a-494b-9e51-1ff829d7fc15" providerId="AD" clId="Web-{FD8F6F6C-A885-7D31-E2A9-8365F1A33E29}" dt="2026-05-13T12:43:31.800" v="2"/>
        <pc:sldMkLst>
          <pc:docMk/>
          <pc:sldMk cId="1121581601" sldId="7206"/>
        </pc:sldMkLst>
        <pc:graphicFrameChg chg="mod modGraphic">
          <ac:chgData name="Bernloehr, Maren GIZ" userId="S::maren.bernloehr@giz.de::b7779dad-7c6a-494b-9e51-1ff829d7fc15" providerId="AD" clId="Web-{FD8F6F6C-A885-7D31-E2A9-8365F1A33E29}" dt="2026-05-13T12:43:31.800" v="2"/>
          <ac:graphicFrameMkLst>
            <pc:docMk/>
            <pc:sldMk cId="1121581601" sldId="7206"/>
            <ac:graphicFrameMk id="2" creationId="{6308A7EF-6C8A-D8E1-C29A-B6175331381D}"/>
          </ac:graphicFrameMkLst>
        </pc:graphicFrameChg>
      </pc:sldChg>
    </pc:docChg>
  </pc:docChgLst>
  <pc:docChgLst>
    <pc:chgData name="Oliver, Miriam GIZ" userId="fd5243e0-69b7-41ea-8209-dad9ae5c34d4" providerId="ADAL" clId="{62C11BC9-FB81-441E-AB80-E61B01F16009}"/>
    <pc:docChg chg="custSel delSld modSld">
      <pc:chgData name="Oliver, Miriam GIZ" userId="fd5243e0-69b7-41ea-8209-dad9ae5c34d4" providerId="ADAL" clId="{62C11BC9-FB81-441E-AB80-E61B01F16009}" dt="2026-05-11T16:15:09.616" v="278" actId="20577"/>
      <pc:docMkLst>
        <pc:docMk/>
      </pc:docMkLst>
      <pc:sldChg chg="modSp mod">
        <pc:chgData name="Oliver, Miriam GIZ" userId="fd5243e0-69b7-41ea-8209-dad9ae5c34d4" providerId="ADAL" clId="{62C11BC9-FB81-441E-AB80-E61B01F16009}" dt="2026-05-06T08:55:59.136" v="269" actId="20577"/>
        <pc:sldMkLst>
          <pc:docMk/>
          <pc:sldMk cId="1754645371" sldId="263"/>
        </pc:sldMkLst>
        <pc:spChg chg="mod">
          <ac:chgData name="Oliver, Miriam GIZ" userId="fd5243e0-69b7-41ea-8209-dad9ae5c34d4" providerId="ADAL" clId="{62C11BC9-FB81-441E-AB80-E61B01F16009}" dt="2026-05-06T08:55:59.136" v="269" actId="20577"/>
          <ac:spMkLst>
            <pc:docMk/>
            <pc:sldMk cId="1754645371" sldId="263"/>
            <ac:spMk id="2" creationId="{D9B85F9D-A748-46B0-914A-F328D1DB57AB}"/>
          </ac:spMkLst>
        </pc:spChg>
      </pc:sldChg>
      <pc:sldChg chg="modSp mod">
        <pc:chgData name="Oliver, Miriam GIZ" userId="fd5243e0-69b7-41ea-8209-dad9ae5c34d4" providerId="ADAL" clId="{62C11BC9-FB81-441E-AB80-E61B01F16009}" dt="2026-04-30T14:51:45.720" v="246" actId="20577"/>
        <pc:sldMkLst>
          <pc:docMk/>
          <pc:sldMk cId="2141022856" sldId="1028"/>
        </pc:sldMkLst>
        <pc:spChg chg="mod">
          <ac:chgData name="Oliver, Miriam GIZ" userId="fd5243e0-69b7-41ea-8209-dad9ae5c34d4" providerId="ADAL" clId="{62C11BC9-FB81-441E-AB80-E61B01F16009}" dt="2026-04-30T14:51:45.720" v="246" actId="20577"/>
          <ac:spMkLst>
            <pc:docMk/>
            <pc:sldMk cId="2141022856" sldId="1028"/>
            <ac:spMk id="6" creationId="{22487DE2-810A-1107-C9F4-0767CF6E22E5}"/>
          </ac:spMkLst>
        </pc:spChg>
        <pc:spChg chg="mod">
          <ac:chgData name="Oliver, Miriam GIZ" userId="fd5243e0-69b7-41ea-8209-dad9ae5c34d4" providerId="ADAL" clId="{62C11BC9-FB81-441E-AB80-E61B01F16009}" dt="2026-04-30T14:46:45.657" v="234" actId="20577"/>
          <ac:spMkLst>
            <pc:docMk/>
            <pc:sldMk cId="2141022856" sldId="1028"/>
            <ac:spMk id="12" creationId="{A85659F8-5470-5B60-D5C4-654F69F068D8}"/>
          </ac:spMkLst>
        </pc:spChg>
      </pc:sldChg>
      <pc:sldChg chg="modSp mod">
        <pc:chgData name="Oliver, Miriam GIZ" userId="fd5243e0-69b7-41ea-8209-dad9ae5c34d4" providerId="ADAL" clId="{62C11BC9-FB81-441E-AB80-E61B01F16009}" dt="2026-04-30T14:43:01.144" v="229" actId="20577"/>
        <pc:sldMkLst>
          <pc:docMk/>
          <pc:sldMk cId="3058819551" sldId="7203"/>
        </pc:sldMkLst>
        <pc:spChg chg="mod">
          <ac:chgData name="Oliver, Miriam GIZ" userId="fd5243e0-69b7-41ea-8209-dad9ae5c34d4" providerId="ADAL" clId="{62C11BC9-FB81-441E-AB80-E61B01F16009}" dt="2026-04-30T14:41:28.259" v="134" actId="20577"/>
          <ac:spMkLst>
            <pc:docMk/>
            <pc:sldMk cId="3058819551" sldId="7203"/>
            <ac:spMk id="3" creationId="{4DC02A94-C870-45E4-83BC-A168BC310AB7}"/>
          </ac:spMkLst>
        </pc:spChg>
        <pc:spChg chg="mod">
          <ac:chgData name="Oliver, Miriam GIZ" userId="fd5243e0-69b7-41ea-8209-dad9ae5c34d4" providerId="ADAL" clId="{62C11BC9-FB81-441E-AB80-E61B01F16009}" dt="2026-04-30T14:43:01.144" v="229" actId="20577"/>
          <ac:spMkLst>
            <pc:docMk/>
            <pc:sldMk cId="3058819551" sldId="7203"/>
            <ac:spMk id="8" creationId="{A570C371-044B-6D1D-5997-D88A7CD5C563}"/>
          </ac:spMkLst>
        </pc:spChg>
      </pc:sldChg>
      <pc:sldChg chg="modSp mod">
        <pc:chgData name="Oliver, Miriam GIZ" userId="fd5243e0-69b7-41ea-8209-dad9ae5c34d4" providerId="ADAL" clId="{62C11BC9-FB81-441E-AB80-E61B01F16009}" dt="2026-04-30T14:31:59.152" v="125" actId="20577"/>
        <pc:sldMkLst>
          <pc:docMk/>
          <pc:sldMk cId="402596632" sldId="7204"/>
        </pc:sldMkLst>
        <pc:spChg chg="mod">
          <ac:chgData name="Oliver, Miriam GIZ" userId="fd5243e0-69b7-41ea-8209-dad9ae5c34d4" providerId="ADAL" clId="{62C11BC9-FB81-441E-AB80-E61B01F16009}" dt="2026-04-30T14:30:07.178" v="17" actId="20577"/>
          <ac:spMkLst>
            <pc:docMk/>
            <pc:sldMk cId="402596632" sldId="7204"/>
            <ac:spMk id="3" creationId="{4DC02A94-C870-45E4-83BC-A168BC310AB7}"/>
          </ac:spMkLst>
        </pc:spChg>
        <pc:spChg chg="mod">
          <ac:chgData name="Oliver, Miriam GIZ" userId="fd5243e0-69b7-41ea-8209-dad9ae5c34d4" providerId="ADAL" clId="{62C11BC9-FB81-441E-AB80-E61B01F16009}" dt="2026-04-30T14:31:27.833" v="79" actId="20577"/>
          <ac:spMkLst>
            <pc:docMk/>
            <pc:sldMk cId="402596632" sldId="7204"/>
            <ac:spMk id="36" creationId="{435ABD60-30D0-D0CA-B702-CFDE9C9515AF}"/>
          </ac:spMkLst>
        </pc:spChg>
        <pc:spChg chg="mod">
          <ac:chgData name="Oliver, Miriam GIZ" userId="fd5243e0-69b7-41ea-8209-dad9ae5c34d4" providerId="ADAL" clId="{62C11BC9-FB81-441E-AB80-E61B01F16009}" dt="2026-04-30T14:31:22.173" v="75" actId="20577"/>
          <ac:spMkLst>
            <pc:docMk/>
            <pc:sldMk cId="402596632" sldId="7204"/>
            <ac:spMk id="39" creationId="{DB7262EB-4059-2184-F379-812354BBC74E}"/>
          </ac:spMkLst>
        </pc:spChg>
        <pc:spChg chg="mod">
          <ac:chgData name="Oliver, Miriam GIZ" userId="fd5243e0-69b7-41ea-8209-dad9ae5c34d4" providerId="ADAL" clId="{62C11BC9-FB81-441E-AB80-E61B01F16009}" dt="2026-04-30T14:31:52.870" v="108" actId="20577"/>
          <ac:spMkLst>
            <pc:docMk/>
            <pc:sldMk cId="402596632" sldId="7204"/>
            <ac:spMk id="42" creationId="{439E01C1-C2CA-9710-ADB4-52FCDBF3FF09}"/>
          </ac:spMkLst>
        </pc:spChg>
        <pc:spChg chg="mod">
          <ac:chgData name="Oliver, Miriam GIZ" userId="fd5243e0-69b7-41ea-8209-dad9ae5c34d4" providerId="ADAL" clId="{62C11BC9-FB81-441E-AB80-E61B01F16009}" dt="2026-04-30T14:31:59.152" v="125" actId="20577"/>
          <ac:spMkLst>
            <pc:docMk/>
            <pc:sldMk cId="402596632" sldId="7204"/>
            <ac:spMk id="45" creationId="{8A55A4A9-CC7F-C3F7-DB1E-F41805F0050C}"/>
          </ac:spMkLst>
        </pc:spChg>
      </pc:sldChg>
      <pc:sldChg chg="modSp mod">
        <pc:chgData name="Oliver, Miriam GIZ" userId="fd5243e0-69b7-41ea-8209-dad9ae5c34d4" providerId="ADAL" clId="{62C11BC9-FB81-441E-AB80-E61B01F16009}" dt="2026-05-11T16:15:09.616" v="278" actId="20577"/>
        <pc:sldMkLst>
          <pc:docMk/>
          <pc:sldMk cId="2357373675" sldId="7205"/>
        </pc:sldMkLst>
        <pc:spChg chg="mod">
          <ac:chgData name="Oliver, Miriam GIZ" userId="fd5243e0-69b7-41ea-8209-dad9ae5c34d4" providerId="ADAL" clId="{62C11BC9-FB81-441E-AB80-E61B01F16009}" dt="2026-05-11T16:15:09.616" v="278" actId="20577"/>
          <ac:spMkLst>
            <pc:docMk/>
            <pc:sldMk cId="2357373675" sldId="7205"/>
            <ac:spMk id="3" creationId="{4DC02A94-C870-45E4-83BC-A168BC310AB7}"/>
          </ac:spMkLst>
        </pc:spChg>
      </pc:sldChg>
    </pc:docChg>
  </pc:docChgLst>
</pc:chgInfo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9019A786-2D43-5F46-A1B0-EC81FF79D7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BB3D134-D0F0-9046-B1B5-B176E42139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F8923-7482-0D4E-AF91-EF87BAC2BB0D}" type="datetimeFigureOut">
              <a:rPr lang="de-DE" smtClean="0">
                <a:latin typeface="Arial" panose="020B0604020202020204" pitchFamily="34" charset="0"/>
              </a:rPr>
              <a:t>21.05.26</a:t>
            </a:fld>
            <a:endParaRPr lang="de-DE"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252147E-6B97-3F46-A6BF-8361F3EB04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7144339-C1AC-3A41-BBEB-BF4DE9D3BB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26296-77F8-E645-85E3-C9A12C15B2D0}" type="slidenum">
              <a:rPr lang="de-DE" smtClean="0">
                <a:latin typeface="Arial" panose="020B0604020202020204" pitchFamily="34" charset="0"/>
              </a:rPr>
              <a:t>‹Nr.›</a:t>
            </a:fld>
            <a:endParaRPr 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758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'1.0' encoding='UTF-8' standalone='yes'?>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B12DE-5ECC-4A6C-90C5-889B8B34C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463" y="1217584"/>
            <a:ext cx="5413180" cy="893094"/>
          </a:xfrm>
          <a:prstGeom prst="rect">
            <a:avLst/>
          </a:prstGeom>
        </p:spPr>
        <p:txBody>
          <a:bodyPr lIns="0" anchor="b"/>
          <a:lstStyle>
            <a:lvl1pPr>
              <a:lnSpc>
                <a:spcPct val="104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5A461-5B2A-4C22-884F-F9AE4E427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5463" y="2156448"/>
            <a:ext cx="5414400" cy="892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9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1BF50-E5B1-437E-9179-B76218E0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Grafik 6">
            <a:extLst>
              <a:ext uri="{FF2B5EF4-FFF2-40B4-BE49-F238E27FC236}">
                <a16:creationId xmlns:a16="http://schemas.microsoft.com/office/drawing/2014/main" id="{0836E5CC-6E27-4B42-9756-4E2C54B34286}"/>
              </a:ext>
            </a:extLst>
          </p:cNvPr>
          <p:cNvSpPr>
            <a:spLocks noChangeAspect="1"/>
          </p:cNvSpPr>
          <p:nvPr userDrawn="1"/>
        </p:nvSpPr>
        <p:spPr>
          <a:xfrm>
            <a:off x="714375" y="615463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0" name="Grafik 6">
            <a:extLst>
              <a:ext uri="{FF2B5EF4-FFF2-40B4-BE49-F238E27FC236}">
                <a16:creationId xmlns:a16="http://schemas.microsoft.com/office/drawing/2014/main" id="{B599C5A5-650E-4539-BED6-5EF4D82753A0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4195022" y="165484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D6A6E0F-C501-8642-BE78-85B812B7012B}"/>
              </a:ext>
            </a:extLst>
          </p:cNvPr>
          <p:cNvSpPr txBox="1"/>
          <p:nvPr userDrawn="1"/>
        </p:nvSpPr>
        <p:spPr>
          <a:xfrm>
            <a:off x="-270344" y="4397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B2E2B79-C830-4946-9C63-D7FE603770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46"/>
          <a:stretch/>
        </p:blipFill>
        <p:spPr>
          <a:xfrm rot="20571510" flipH="1">
            <a:off x="5400194" y="2038393"/>
            <a:ext cx="7932169" cy="571385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DA05662B-1EAC-5F4A-8115-85644982D275}"/>
              </a:ext>
            </a:extLst>
          </p:cNvPr>
          <p:cNvSpPr txBox="1"/>
          <p:nvPr userDrawn="1"/>
        </p:nvSpPr>
        <p:spPr>
          <a:xfrm>
            <a:off x="1553497" y="511277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D6DEE48-D723-AE41-B70E-370058BB42AA}"/>
              </a:ext>
            </a:extLst>
          </p:cNvPr>
          <p:cNvSpPr txBox="1"/>
          <p:nvPr userDrawn="1"/>
        </p:nvSpPr>
        <p:spPr>
          <a:xfrm>
            <a:off x="1759974" y="357894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20276B86-153F-8E41-81D4-F0A8F5300733}"/>
              </a:ext>
            </a:extLst>
          </p:cNvPr>
          <p:cNvSpPr txBox="1"/>
          <p:nvPr userDrawn="1"/>
        </p:nvSpPr>
        <p:spPr>
          <a:xfrm>
            <a:off x="1238865" y="480797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280F3B9-9C3F-5A84-50AC-F3C366F3DC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57AAD2D-3CC8-0140-B414-8F218802D695}" type="datetime1">
              <a:rPr lang="de-DE" smtClean="0"/>
              <a:t>21.05.26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7A78A37-2442-8B3C-A506-138463E78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</p:spTree>
    <p:extLst>
      <p:ext uri="{BB962C8B-B14F-4D97-AF65-F5344CB8AC3E}">
        <p14:creationId xmlns:p14="http://schemas.microsoft.com/office/powerpoint/2010/main" val="130899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  <p15:guide id="2" pos="3953">
          <p15:clr>
            <a:srgbClr val="FBAE40"/>
          </p15:clr>
        </p15:guide>
        <p15:guide id="3" orient="horz" pos="1448">
          <p15:clr>
            <a:srgbClr val="FBAE40"/>
          </p15:clr>
        </p15:guide>
        <p15:guide id="4" orient="horz" pos="1550">
          <p15:clr>
            <a:srgbClr val="FBAE40"/>
          </p15:clr>
        </p15:guide>
        <p15:guide id="5" orient="horz" pos="21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3314297-E819-5746-A600-9FC67A143A0E}"/>
              </a:ext>
            </a:extLst>
          </p:cNvPr>
          <p:cNvSpPr/>
          <p:nvPr userDrawn="1"/>
        </p:nvSpPr>
        <p:spPr>
          <a:xfrm>
            <a:off x="0" y="-78658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A24FC39-D30A-4858-8121-11EF86B07F1C}"/>
              </a:ext>
            </a:extLst>
          </p:cNvPr>
          <p:cNvSpPr/>
          <p:nvPr userDrawn="1"/>
        </p:nvSpPr>
        <p:spPr>
          <a:xfrm>
            <a:off x="111" y="5722937"/>
            <a:ext cx="12309875" cy="121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4A11C7-45B1-470D-82D9-60C2D90F28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963" y="464050"/>
            <a:ext cx="11181600" cy="970515"/>
          </a:xfrm>
          <a:prstGeom prst="rect">
            <a:avLst/>
          </a:prstGeom>
        </p:spPr>
        <p:txBody>
          <a:bodyPr lIns="0" anchor="b"/>
          <a:lstStyle>
            <a:lvl1pPr algn="l">
              <a:lnSpc>
                <a:spcPct val="104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E54910-2F41-4337-9CDF-608827AE0F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5726" y="1596857"/>
            <a:ext cx="11181600" cy="972000"/>
          </a:xfrm>
        </p:spPr>
        <p:txBody>
          <a:bodyPr/>
          <a:lstStyle>
            <a:lvl1pPr marL="0" indent="0" algn="l">
              <a:spcAft>
                <a:spcPts val="0"/>
              </a:spcAft>
              <a:buNone/>
              <a:defRPr sz="19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D138330-3E45-D948-9BCB-DB39464BC64C}"/>
              </a:ext>
            </a:extLst>
          </p:cNvPr>
          <p:cNvSpPr txBox="1"/>
          <p:nvPr userDrawn="1"/>
        </p:nvSpPr>
        <p:spPr>
          <a:xfrm>
            <a:off x="1140542" y="-8849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0029486-0D29-654D-BDBB-6C587B279C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447496" y="1123428"/>
            <a:ext cx="15223807" cy="502487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D6694B20-350E-4BA3-820D-581EB97E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2D9531B-3C2F-016D-19B6-7096E7361B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888" y="5805775"/>
            <a:ext cx="7012759" cy="10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09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50">
          <p15:clr>
            <a:srgbClr val="FBAE40"/>
          </p15:clr>
        </p15:guide>
        <p15:guide id="2" orient="horz" pos="145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foli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15867" y="1993713"/>
            <a:ext cx="9030805" cy="1546441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970A760-2D10-4D79-B1A9-41D0DCCF1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/>
          <a:p>
            <a:fld id="{3A8B5DB7-81A8-4ED4-916B-6B23CD603687}" type="slidenum">
              <a:rPr smtClean="0"/>
              <a:pPr/>
              <a:t>‹Nr.›</a:t>
            </a:fld>
            <a:endParaRPr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684A4BF-011F-1E4C-9774-33F138F5DCE5}"/>
              </a:ext>
            </a:extLst>
          </p:cNvPr>
          <p:cNvSpPr txBox="1"/>
          <p:nvPr userDrawn="1"/>
        </p:nvSpPr>
        <p:spPr>
          <a:xfrm>
            <a:off x="68826" y="5702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276B4D-AA3A-094F-979E-80B9256C613E}"/>
              </a:ext>
            </a:extLst>
          </p:cNvPr>
          <p:cNvSpPr txBox="1"/>
          <p:nvPr userDrawn="1"/>
        </p:nvSpPr>
        <p:spPr>
          <a:xfrm>
            <a:off x="7570839" y="52111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733DA6F-F66C-2849-BCE7-5649C49895A5}"/>
              </a:ext>
            </a:extLst>
          </p:cNvPr>
          <p:cNvSpPr txBox="1"/>
          <p:nvPr userDrawn="1"/>
        </p:nvSpPr>
        <p:spPr>
          <a:xfrm>
            <a:off x="3431458" y="-9832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C4D9E6D-56F2-30FE-B6A9-3325CF58A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04A7CB0-93A7-9564-D3DA-20333E49E5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2DDC2035-90D3-CF4D-983A-8CF23338CE1C}" type="datetime1">
              <a:rPr lang="de-DE" smtClean="0"/>
              <a:t>21.05.26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D7ECA94-D79E-1BE6-B6BC-2EA546EC3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</p:spTree>
    <p:extLst>
      <p:ext uri="{BB962C8B-B14F-4D97-AF65-F5344CB8AC3E}">
        <p14:creationId xmlns:p14="http://schemas.microsoft.com/office/powerpoint/2010/main" val="4301883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2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1BF50-E5B1-437E-9179-B76218E0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FA51E-CC17-ECE2-D1DF-9E6A7B0031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FE0A70D6-C946-D945-BE00-00C06289F029}" type="datetime1">
              <a:rPr lang="de-DE" smtClean="0"/>
              <a:t>21.05.26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BDCE7-5B05-BB59-98C2-FC328D41DC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</p:spTree>
    <p:extLst>
      <p:ext uri="{BB962C8B-B14F-4D97-AF65-F5344CB8AC3E}">
        <p14:creationId xmlns:p14="http://schemas.microsoft.com/office/powerpoint/2010/main" val="3990423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26">
          <p15:clr>
            <a:srgbClr val="FBAE40"/>
          </p15:clr>
        </p15:guide>
        <p15:guide id="2" pos="3953">
          <p15:clr>
            <a:srgbClr val="FBAE40"/>
          </p15:clr>
        </p15:guide>
        <p15:guide id="3" orient="horz" pos="1448">
          <p15:clr>
            <a:srgbClr val="FBAE40"/>
          </p15:clr>
        </p15:guide>
        <p15:guide id="4" orient="horz" pos="1550">
          <p15:clr>
            <a:srgbClr val="FBAE40"/>
          </p15:clr>
        </p15:guide>
        <p15:guide id="5" orient="horz" pos="21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preserve="1" userDrawn="1">
  <p:cSld name="1_Two Content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6"/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8735EE-53DB-1D40-85BF-983F77294F0B}"/>
              </a:ext>
            </a:extLst>
          </p:cNvPr>
          <p:cNvSpPr txBox="1"/>
          <p:nvPr userDrawn="1"/>
        </p:nvSpPr>
        <p:spPr>
          <a:xfrm>
            <a:off x="10024844" y="15267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49901-B4BC-F647-BEE2-62385FCA1E13}"/>
              </a:ext>
            </a:extLst>
          </p:cNvPr>
          <p:cNvSpPr/>
          <p:nvPr userDrawn="1"/>
        </p:nvSpPr>
        <p:spPr>
          <a:xfrm>
            <a:off x="6274862" y="1963024"/>
            <a:ext cx="5413375" cy="37599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oogle Shape;318;p86">
            <a:extLst>
              <a:ext uri="{FF2B5EF4-FFF2-40B4-BE49-F238E27FC236}">
                <a16:creationId xmlns:a16="http://schemas.microsoft.com/office/drawing/2014/main" id="{A4A3A555-57E0-DB45-A6F6-81C696509DE3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719582" y="2407641"/>
            <a:ext cx="4521508" cy="2871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>
                <a:solidFill>
                  <a:schemeClr val="accent1"/>
                </a:solidFill>
              </a:defRPr>
            </a:lvl2pPr>
            <a:lvl3pPr marL="1371600" lvl="2" indent="-33655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2286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>
                <a:solidFill>
                  <a:schemeClr val="accent1"/>
                </a:solidFill>
              </a:defRPr>
            </a:lvl6pPr>
            <a:lvl7pPr marL="3200400" lvl="6" indent="-304800" algn="l">
              <a:lnSpc>
                <a:spcPct val="113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DCCA414B-8404-A34C-A9BA-67EA946D1B68}"/>
              </a:ext>
            </a:extLst>
          </p:cNvPr>
          <p:cNvSpPr>
            <a:spLocks noChangeAspect="1"/>
          </p:cNvSpPr>
          <p:nvPr userDrawn="1"/>
        </p:nvSpPr>
        <p:spPr>
          <a:xfrm>
            <a:off x="6274863" y="1963024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4" name="Grafik 6">
            <a:extLst>
              <a:ext uri="{FF2B5EF4-FFF2-40B4-BE49-F238E27FC236}">
                <a16:creationId xmlns:a16="http://schemas.microsoft.com/office/drawing/2014/main" id="{281E0C6D-63B3-A645-94E1-3D2A35E7CEC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10858682" y="447013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B80600-A380-5A4B-99DE-7016400FAC82}"/>
              </a:ext>
            </a:extLst>
          </p:cNvPr>
          <p:cNvSpPr txBox="1"/>
          <p:nvPr userDrawn="1"/>
        </p:nvSpPr>
        <p:spPr>
          <a:xfrm>
            <a:off x="503238" y="1963024"/>
            <a:ext cx="5413375" cy="3759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de-DE" err="1">
                <a:solidFill>
                  <a:schemeClr val="accent1"/>
                </a:solidFill>
              </a:rPr>
              <a:t>Lorem</a:t>
            </a:r>
            <a:r>
              <a:rPr lang="de-DE">
                <a:solidFill>
                  <a:schemeClr val="accent1"/>
                </a:solidFill>
              </a:rPr>
              <a:t> Ipsum </a:t>
            </a:r>
          </a:p>
          <a:p>
            <a:pPr algn="l"/>
            <a:endParaRPr lang="de-DE">
              <a:solidFill>
                <a:schemeClr val="accent1"/>
              </a:solidFill>
            </a:endParaRPr>
          </a:p>
          <a:p>
            <a:pPr algn="l"/>
            <a:r>
              <a:rPr lang="de-DE" sz="1400">
                <a:solidFill>
                  <a:schemeClr val="accent1"/>
                </a:solidFill>
              </a:rPr>
              <a:t>Hier steht ein Text…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E19CD-5D5E-37CD-DB24-4CE7C0012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D3E901C-1B5F-6E47-B33D-BE5109C648E3}" type="datetime1">
              <a:rPr lang="de-DE" smtClean="0"/>
              <a:t>21.05.26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55BC0-1D26-A508-0FE0-6348CD9AB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</p:spTree>
    <p:extLst>
      <p:ext uri="{BB962C8B-B14F-4D97-AF65-F5344CB8AC3E}">
        <p14:creationId xmlns:p14="http://schemas.microsoft.com/office/powerpoint/2010/main" val="3827336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preserve="1" userDrawn="1">
  <p:cSld name="1_Two Content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6"/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8735EE-53DB-1D40-85BF-983F77294F0B}"/>
              </a:ext>
            </a:extLst>
          </p:cNvPr>
          <p:cNvSpPr txBox="1"/>
          <p:nvPr userDrawn="1"/>
        </p:nvSpPr>
        <p:spPr>
          <a:xfrm>
            <a:off x="10024844" y="15267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49901-B4BC-F647-BEE2-62385FCA1E13}"/>
              </a:ext>
            </a:extLst>
          </p:cNvPr>
          <p:cNvSpPr/>
          <p:nvPr userDrawn="1"/>
        </p:nvSpPr>
        <p:spPr>
          <a:xfrm>
            <a:off x="6274862" y="1963024"/>
            <a:ext cx="5413375" cy="37599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oogle Shape;318;p86">
            <a:extLst>
              <a:ext uri="{FF2B5EF4-FFF2-40B4-BE49-F238E27FC236}">
                <a16:creationId xmlns:a16="http://schemas.microsoft.com/office/drawing/2014/main" id="{A4A3A555-57E0-DB45-A6F6-81C696509DE3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719582" y="2407641"/>
            <a:ext cx="4521508" cy="2871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>
                <a:solidFill>
                  <a:schemeClr val="accent1"/>
                </a:solidFill>
              </a:defRPr>
            </a:lvl2pPr>
            <a:lvl3pPr marL="1371600" lvl="2" indent="-33655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2286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>
                <a:solidFill>
                  <a:schemeClr val="accent1"/>
                </a:solidFill>
              </a:defRPr>
            </a:lvl6pPr>
            <a:lvl7pPr marL="3200400" lvl="6" indent="-304800" algn="l">
              <a:lnSpc>
                <a:spcPct val="113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DCCA414B-8404-A34C-A9BA-67EA946D1B68}"/>
              </a:ext>
            </a:extLst>
          </p:cNvPr>
          <p:cNvSpPr>
            <a:spLocks noChangeAspect="1"/>
          </p:cNvSpPr>
          <p:nvPr userDrawn="1"/>
        </p:nvSpPr>
        <p:spPr>
          <a:xfrm>
            <a:off x="6274863" y="1963024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4" name="Grafik 6">
            <a:extLst>
              <a:ext uri="{FF2B5EF4-FFF2-40B4-BE49-F238E27FC236}">
                <a16:creationId xmlns:a16="http://schemas.microsoft.com/office/drawing/2014/main" id="{281E0C6D-63B3-A645-94E1-3D2A35E7CEC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10858682" y="447013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B80600-A380-5A4B-99DE-7016400FAC82}"/>
              </a:ext>
            </a:extLst>
          </p:cNvPr>
          <p:cNvSpPr txBox="1"/>
          <p:nvPr userDrawn="1"/>
        </p:nvSpPr>
        <p:spPr>
          <a:xfrm>
            <a:off x="503238" y="1963024"/>
            <a:ext cx="5413375" cy="3759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de-DE" err="1">
                <a:solidFill>
                  <a:schemeClr val="accent1"/>
                </a:solidFill>
              </a:rPr>
              <a:t>Lorem</a:t>
            </a:r>
            <a:r>
              <a:rPr lang="de-DE">
                <a:solidFill>
                  <a:schemeClr val="accent1"/>
                </a:solidFill>
              </a:rPr>
              <a:t> Ipsum </a:t>
            </a:r>
          </a:p>
          <a:p>
            <a:pPr algn="l"/>
            <a:endParaRPr lang="de-DE">
              <a:solidFill>
                <a:schemeClr val="accent1"/>
              </a:solidFill>
            </a:endParaRPr>
          </a:p>
          <a:p>
            <a:pPr algn="l"/>
            <a:r>
              <a:rPr lang="de-DE" sz="1400">
                <a:solidFill>
                  <a:schemeClr val="accent1"/>
                </a:solidFill>
              </a:rPr>
              <a:t>Hier steht ein Text…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A6BEF7D-6529-924A-8823-933F8CB390BE}"/>
              </a:ext>
            </a:extLst>
          </p:cNvPr>
          <p:cNvSpPr txBox="1"/>
          <p:nvPr userDrawn="1"/>
        </p:nvSpPr>
        <p:spPr>
          <a:xfrm>
            <a:off x="4370664" y="-9227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6B791AC-1960-2047-B9A0-96E1DEC13906}"/>
              </a:ext>
            </a:extLst>
          </p:cNvPr>
          <p:cNvSpPr txBox="1"/>
          <p:nvPr userDrawn="1"/>
        </p:nvSpPr>
        <p:spPr>
          <a:xfrm>
            <a:off x="4009938" y="6123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1327B78-98FD-B549-AD3F-4582898D8AA4}"/>
              </a:ext>
            </a:extLst>
          </p:cNvPr>
          <p:cNvSpPr txBox="1"/>
          <p:nvPr userDrawn="1"/>
        </p:nvSpPr>
        <p:spPr>
          <a:xfrm>
            <a:off x="4681057" y="8053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48788B4-73C1-4B4E-8F6B-6CA588911E60}"/>
              </a:ext>
            </a:extLst>
          </p:cNvPr>
          <p:cNvSpPr txBox="1"/>
          <p:nvPr userDrawn="1"/>
        </p:nvSpPr>
        <p:spPr>
          <a:xfrm>
            <a:off x="3632433" y="98990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561FF1F-5F02-7C4C-915A-A6F5C9859708}"/>
              </a:ext>
            </a:extLst>
          </p:cNvPr>
          <p:cNvSpPr txBox="1"/>
          <p:nvPr userDrawn="1"/>
        </p:nvSpPr>
        <p:spPr>
          <a:xfrm>
            <a:off x="4949505" y="8053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3B3EE75-58F7-7F41-997C-3EAEE6F5041D}"/>
              </a:ext>
            </a:extLst>
          </p:cNvPr>
          <p:cNvSpPr txBox="1"/>
          <p:nvPr userDrawn="1"/>
        </p:nvSpPr>
        <p:spPr>
          <a:xfrm>
            <a:off x="5578679" y="8388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2385FE0-5AD1-D519-F21F-FCFA761E5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F193D03-0449-BE4A-9CF1-EACB5B4B4918}" type="datetime1">
              <a:rPr lang="de-DE" smtClean="0"/>
              <a:t>21.05.26</a:t>
            </a:fld>
            <a:endParaRPr lang="en-US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07F46BD-FC5A-44CC-CAB0-9BF21C2C36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</p:spTree>
    <p:extLst>
      <p:ext uri="{BB962C8B-B14F-4D97-AF65-F5344CB8AC3E}">
        <p14:creationId xmlns:p14="http://schemas.microsoft.com/office/powerpoint/2010/main" val="3641843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FB6FFE-B530-4B4F-BEBE-595A94EEB6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332000"/>
            <a:ext cx="5413375" cy="43909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</a:lstStyle>
          <a:p>
            <a:pPr lvl="0"/>
            <a:r>
              <a:rPr lang="en-US"/>
              <a:t>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4CEE236C-865B-4708-BEBB-D4A9FF883E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825" y="1332000"/>
            <a:ext cx="5413375" cy="43909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</a:lstStyle>
          <a:p>
            <a:pPr lvl="0"/>
            <a:r>
              <a:rPr lang="en-US"/>
              <a:t>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01A1DFB-2B0B-0AE7-3451-5E39019CE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3" name="Google Shape;317;p86">
            <a:extLst>
              <a:ext uri="{FF2B5EF4-FFF2-40B4-BE49-F238E27FC236}">
                <a16:creationId xmlns:a16="http://schemas.microsoft.com/office/drawing/2014/main" id="{38BB4C57-056E-79A4-84BA-E7ECF66815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1D5FEB7-EFCF-18FC-5C7E-CA18B8398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CA33E294-B9F6-C04F-B4D7-B9BB914B3FFB}" type="datetime1">
              <a:rPr lang="de-DE" smtClean="0"/>
              <a:t>21.05.26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92E2A3-F2A4-FE70-BA29-C52CB12B0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</p:spTree>
    <p:extLst>
      <p:ext uri="{BB962C8B-B14F-4D97-AF65-F5344CB8AC3E}">
        <p14:creationId xmlns:p14="http://schemas.microsoft.com/office/powerpoint/2010/main" val="3163692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BB52CC1-0455-23C5-DDB7-5221F9B4BF1F}"/>
              </a:ext>
            </a:extLst>
          </p:cNvPr>
          <p:cNvSpPr/>
          <p:nvPr userDrawn="1"/>
        </p:nvSpPr>
        <p:spPr>
          <a:xfrm flipV="1">
            <a:off x="0" y="6208713"/>
            <a:ext cx="12192000" cy="64928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6B222-7983-4F24-9F80-16375850B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999" y="1943860"/>
            <a:ext cx="11183175" cy="48775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2FAB8-47BE-4E6B-82E6-DD208540A2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CDCBF1E9-05D7-0E45-9D1D-9626B554478B}" type="datetime1">
              <a:rPr lang="de-DE" smtClean="0"/>
              <a:t>21.05.26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668CD-14E7-496A-81BC-B6575394D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93E65-FED0-4E39-AE14-74CC37FF34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Titel 2">
            <a:extLst>
              <a:ext uri="{FF2B5EF4-FFF2-40B4-BE49-F238E27FC236}">
                <a16:creationId xmlns:a16="http://schemas.microsoft.com/office/drawing/2014/main" id="{F09593D3-19F6-2F40-9AE3-F574316CF90D}"/>
              </a:ext>
            </a:extLst>
          </p:cNvPr>
          <p:cNvSpPr txBox="1">
            <a:spLocks/>
          </p:cNvSpPr>
          <p:nvPr userDrawn="1"/>
        </p:nvSpPr>
        <p:spPr>
          <a:xfrm>
            <a:off x="503239" y="568177"/>
            <a:ext cx="6647656" cy="7207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/>
            <a:br>
              <a:rPr lang="en-US" b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b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elplatzhalter 7">
            <a:extLst>
              <a:ext uri="{FF2B5EF4-FFF2-40B4-BE49-F238E27FC236}">
                <a16:creationId xmlns:a16="http://schemas.microsoft.com/office/drawing/2014/main" id="{7A08D9E4-0D5A-682C-B8C4-74B3FD4BB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480453"/>
          </a:xfrm>
          <a:prstGeom prst="rect">
            <a:avLst/>
          </a:prstGeom>
        </p:spPr>
        <p:txBody>
          <a:bodyPr vert="horz" wrap="square" lIns="0" tIns="45720" rIns="91440" bIns="45720" rtlCol="0" anchor="t" anchorCtr="0">
            <a:spAutoFit/>
          </a:bodyPr>
          <a:lstStyle/>
          <a:p>
            <a:r>
              <a:rPr lang="de-DE"/>
              <a:t>Mastertitelformat bearbeiten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15F4179-8A11-C118-A69C-23F2E7F7CE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4200" y="197217"/>
            <a:ext cx="1123122" cy="118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49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0" r:id="rId2"/>
    <p:sldLayoutId id="2147483719" r:id="rId3"/>
    <p:sldLayoutId id="2147483668" r:id="rId4"/>
    <p:sldLayoutId id="2147483722" r:id="rId5"/>
    <p:sldLayoutId id="2147483723" r:id="rId6"/>
    <p:sldLayoutId id="2147483725" r:id="rId7"/>
  </p:sldLayoutIdLst>
  <p:hf hdr="0"/>
  <p:txStyles>
    <p:titleStyle>
      <a:lvl1pPr algn="l" defTabSz="914400" rtl="0" eaLnBrk="1" latinLnBrk="0" hangingPunct="1">
        <a:lnSpc>
          <a:spcPct val="97000"/>
        </a:lnSpc>
        <a:spcBef>
          <a:spcPct val="0"/>
        </a:spcBef>
        <a:buNone/>
        <a:defRPr sz="26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4000"/>
        </a:lnSpc>
        <a:spcBef>
          <a:spcPts val="0"/>
        </a:spcBef>
        <a:spcAft>
          <a:spcPts val="1150"/>
        </a:spcAft>
        <a:buFontTx/>
        <a:buNone/>
        <a:defRPr sz="19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Tx/>
        <a:buNone/>
        <a:defRPr sz="17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 typeface="Arial" panose="020B0604020202020204" pitchFamily="34" charset="0"/>
        <a:buChar char="•"/>
        <a:defRPr sz="17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Tx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Tx/>
        <a:buNone/>
        <a:defRPr sz="17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 typeface="Arial" panose="020B0604020202020204" pitchFamily="34" charset="0"/>
        <a:buChar char="•"/>
        <a:defRPr sz="17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Tx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7" userDrawn="1">
          <p15:clr>
            <a:srgbClr val="F26B43"/>
          </p15:clr>
        </p15:guide>
        <p15:guide id="2" pos="7362" userDrawn="1">
          <p15:clr>
            <a:srgbClr val="F26B43"/>
          </p15:clr>
        </p15:guide>
        <p15:guide id="3" orient="horz" pos="391" userDrawn="1">
          <p15:clr>
            <a:srgbClr val="F26B43"/>
          </p15:clr>
        </p15:guide>
        <p15:guide id="4" orient="horz" pos="777" userDrawn="1">
          <p15:clr>
            <a:srgbClr val="F26B43"/>
          </p15:clr>
        </p15:guide>
        <p15:guide id="6" orient="horz" pos="3605" userDrawn="1">
          <p15:clr>
            <a:srgbClr val="F26B43"/>
          </p15:clr>
        </p15:guide>
        <p15:guide id="7" orient="horz" pos="3911" userDrawn="1">
          <p15:clr>
            <a:srgbClr val="F26B43"/>
          </p15:clr>
        </p15:guide>
        <p15:guide id="8" orient="horz" pos="550" userDrawn="1">
          <p15:clr>
            <a:srgbClr val="F26B43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6.emf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social-protection.org/gimi/gess/Media.action?id=14451" TargetMode="External"/><Relationship Id="rId4" Type="http://schemas.openxmlformats.org/officeDocument/2006/relationships/image" Target="../media/image16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hyperlink" Target="https://www.social-protection.org/gimi/gess/Media.action?id=14451" TargetMode="Externa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18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'1.0' encoding='UTF-8' standalone='yes'?>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6.emf"/></Relationships>
</file>

<file path=ppt/slides/_rels/slide7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8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.emf"/></Relationships>
</file>

<file path=ppt/slides/_rels/slide9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5F9D-A748-46B0-914A-F328D1DB5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964" y="645464"/>
            <a:ext cx="6364244" cy="1252800"/>
          </a:xfrm>
        </p:spPr>
        <p:txBody>
          <a:bodyPr/>
          <a:lstStyle/>
          <a:p>
            <a:r>
              <a:rPr lang="en-GB" sz="3600" kern="100" dirty="0">
                <a:effectLst/>
                <a:latin typeface="Arial"/>
                <a:ea typeface="Calibri"/>
                <a:cs typeface="Times New Roman"/>
              </a:rPr>
              <a:t>Deep Dive: Social Protection in the Platform Economy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E720007-B382-D04D-AF05-ADBC5612A5FE}"/>
              </a:ext>
            </a:extLst>
          </p:cNvPr>
          <p:cNvSpPr txBox="1"/>
          <p:nvPr/>
        </p:nvSpPr>
        <p:spPr>
          <a:xfrm>
            <a:off x="-643944" y="2962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499D19C-1AB8-E449-A97D-9A64E9E27D2C}"/>
              </a:ext>
            </a:extLst>
          </p:cNvPr>
          <p:cNvSpPr txBox="1"/>
          <p:nvPr/>
        </p:nvSpPr>
        <p:spPr>
          <a:xfrm>
            <a:off x="6735097" y="21925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0C23595-9A24-A343-869C-B3057EC54DDC}"/>
              </a:ext>
            </a:extLst>
          </p:cNvPr>
          <p:cNvSpPr txBox="1"/>
          <p:nvPr/>
        </p:nvSpPr>
        <p:spPr>
          <a:xfrm>
            <a:off x="5869858" y="620415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9" name="Grafik 6">
            <a:extLst>
              <a:ext uri="{FF2B5EF4-FFF2-40B4-BE49-F238E27FC236}">
                <a16:creationId xmlns:a16="http://schemas.microsoft.com/office/drawing/2014/main" id="{EF52BA1A-50D9-5846-860E-652712AFB3CD}"/>
              </a:ext>
            </a:extLst>
          </p:cNvPr>
          <p:cNvSpPr>
            <a:spLocks noChangeAspect="1"/>
          </p:cNvSpPr>
          <p:nvPr/>
        </p:nvSpPr>
        <p:spPr>
          <a:xfrm>
            <a:off x="505682" y="272225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>
              <a:solidFill>
                <a:schemeClr val="accent4"/>
              </a:solidFill>
            </a:endParaRPr>
          </a:p>
        </p:txBody>
      </p:sp>
      <p:sp>
        <p:nvSpPr>
          <p:cNvPr id="11" name="Grafik 6">
            <a:extLst>
              <a:ext uri="{FF2B5EF4-FFF2-40B4-BE49-F238E27FC236}">
                <a16:creationId xmlns:a16="http://schemas.microsoft.com/office/drawing/2014/main" id="{D0BA40B1-62B3-A345-8948-36B47757D0AB}"/>
              </a:ext>
            </a:extLst>
          </p:cNvPr>
          <p:cNvSpPr>
            <a:spLocks noChangeAspect="1"/>
          </p:cNvSpPr>
          <p:nvPr/>
        </p:nvSpPr>
        <p:spPr>
          <a:xfrm rot="10800000">
            <a:off x="7034430" y="92522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CE7937-4877-8F45-8359-D897A73209C3}"/>
              </a:ext>
            </a:extLst>
          </p:cNvPr>
          <p:cNvSpPr txBox="1"/>
          <p:nvPr/>
        </p:nvSpPr>
        <p:spPr>
          <a:xfrm>
            <a:off x="5392271" y="309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3" name="Untertitel 7">
            <a:extLst>
              <a:ext uri="{FF2B5EF4-FFF2-40B4-BE49-F238E27FC236}">
                <a16:creationId xmlns:a16="http://schemas.microsoft.com/office/drawing/2014/main" id="{7E0067B2-FB3F-4B69-1A71-7CEE0FEBD583}"/>
              </a:ext>
            </a:extLst>
          </p:cNvPr>
          <p:cNvSpPr txBox="1">
            <a:spLocks/>
          </p:cNvSpPr>
          <p:nvPr/>
        </p:nvSpPr>
        <p:spPr>
          <a:xfrm>
            <a:off x="1050556" y="2423334"/>
            <a:ext cx="7768128" cy="44879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ECE8E5D-0F1A-AF09-88AB-2F8014D74805}"/>
              </a:ext>
            </a:extLst>
          </p:cNvPr>
          <p:cNvSpPr txBox="1"/>
          <p:nvPr/>
        </p:nvSpPr>
        <p:spPr>
          <a:xfrm>
            <a:off x="1084963" y="2212485"/>
            <a:ext cx="3588637" cy="646331"/>
          </a:xfrm>
          <a:prstGeom prst="rect">
            <a:avLst/>
          </a:prstGeom>
          <a:noFill/>
        </p:spPr>
        <p:txBody>
          <a:bodyPr wrap="square" lIns="0" tIns="45720" rIns="0" bIns="45720" anchor="t">
            <a:spAutoFit/>
          </a:bodyPr>
          <a:lstStyle/>
          <a:p>
            <a: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  <a:t>Date, Place</a:t>
            </a:r>
            <a:b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</a:br>
            <a: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  <a:t>Speaker</a:t>
            </a:r>
            <a:endParaRPr lang="en-US" i="1" dirty="0">
              <a:solidFill>
                <a:schemeClr val="bg1"/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464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Engage - Financing of the System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261312-2CFD-292A-6983-8C508E164A1E}"/>
              </a:ext>
            </a:extLst>
          </p:cNvPr>
          <p:cNvGrpSpPr/>
          <p:nvPr/>
        </p:nvGrpSpPr>
        <p:grpSpPr>
          <a:xfrm>
            <a:off x="4683353" y="2920386"/>
            <a:ext cx="1045993" cy="658361"/>
            <a:chOff x="665223" y="3102185"/>
            <a:chExt cx="1045993" cy="658361"/>
          </a:xfrm>
        </p:grpSpPr>
        <p:pic>
          <p:nvPicPr>
            <p:cNvPr id="14" name="Grafik 9">
              <a:extLst>
                <a:ext uri="{FF2B5EF4-FFF2-40B4-BE49-F238E27FC236}">
                  <a16:creationId xmlns:a16="http://schemas.microsoft.com/office/drawing/2014/main" id="{723A2259-2938-7B28-AC54-E72731C1B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1BE376A5-85FC-BBCF-F579-3C081EC47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7" name="Grafik 22">
              <a:extLst>
                <a:ext uri="{FF2B5EF4-FFF2-40B4-BE49-F238E27FC236}">
                  <a16:creationId xmlns:a16="http://schemas.microsoft.com/office/drawing/2014/main" id="{93709CB2-ADA0-FB94-EFEB-657F27FF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8" name="Grafik 23">
              <a:extLst>
                <a:ext uri="{FF2B5EF4-FFF2-40B4-BE49-F238E27FC236}">
                  <a16:creationId xmlns:a16="http://schemas.microsoft.com/office/drawing/2014/main" id="{14963406-7872-4A41-5FF4-490C56CE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70C371-044B-6D1D-5997-D88A7CD5C563}"/>
              </a:ext>
            </a:extLst>
          </p:cNvPr>
          <p:cNvSpPr txBox="1">
            <a:spLocks/>
          </p:cNvSpPr>
          <p:nvPr/>
        </p:nvSpPr>
        <p:spPr>
          <a:xfrm>
            <a:off x="6096000" y="1617666"/>
            <a:ext cx="5591175" cy="3574295"/>
          </a:xfrm>
          <a:prstGeom prst="rect">
            <a:avLst/>
          </a:prstGeom>
        </p:spPr>
        <p:txBody>
          <a:bodyPr lIns="0" tIns="45720" rIns="91440" bIns="45720" anchor="t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7000"/>
              </a:lnSpc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Protection is often a combination of contributions from workers, employers and the state. </a:t>
            </a:r>
          </a:p>
          <a:p>
            <a:pPr lvl="1">
              <a:lnSpc>
                <a:spcPct val="107000"/>
              </a:lnSpc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each country having its own unique system that was designed for platform workers in each specific context.</a:t>
            </a:r>
          </a:p>
          <a:p>
            <a:pPr lvl="1">
              <a:lnSpc>
                <a:spcPct val="107000"/>
              </a:lnSpc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next exercise explores the contribution models in three country cases: </a:t>
            </a:r>
            <a:r>
              <a:rPr lang="en-GB" sz="2400" b="1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France, Singapore, </a:t>
            </a:r>
            <a:r>
              <a:rPr lang="en-GB" sz="2400" b="1" kern="10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Uruquay</a:t>
            </a:r>
            <a:endParaRPr lang="en-GB" sz="2400" b="1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</a:pPr>
            <a:endParaRPr lang="en-GB" sz="2400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</a:pPr>
            <a:endParaRPr lang="en-GB" sz="2400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</a:pPr>
            <a:endParaRPr lang="en-GB" sz="2400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</a:pPr>
            <a:endParaRPr lang="en-GB" sz="2400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</a:pPr>
            <a:endParaRPr lang="en-GB" sz="2400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10</a:t>
            </a:fld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81DC048-31BC-7B1B-C721-9AFEC566F0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39" y="1233488"/>
            <a:ext cx="4032158" cy="403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1955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 dirty="0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Case Study – </a:t>
            </a:r>
            <a:r>
              <a:rPr lang="en-GB" dirty="0">
                <a:solidFill>
                  <a:schemeClr val="accent4"/>
                </a:solidFill>
                <a:latin typeface="IBM Plex Sans" panose="020B0503050203000203" pitchFamily="34" charset="0"/>
                <a:cs typeface="Arial"/>
              </a:rPr>
              <a:t>France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11</a:t>
            </a:fld>
            <a:endParaRPr lang="de-DE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8A6688CA-218C-C64B-BB89-BB35F95627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" t="13898" r="16931" b="24905"/>
          <a:stretch/>
        </p:blipFill>
        <p:spPr>
          <a:xfrm>
            <a:off x="256674" y="1016366"/>
            <a:ext cx="9304421" cy="498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49507"/>
      </p:ext>
    </p:extLst>
  </p:cSld>
  <p:clrMapOvr>
    <a:masterClrMapping/>
  </p:clrMapOvr>
  <p:transition>
    <p:fade/>
  </p:transition>
  <p:extLst>
    <p:ext uri="{6950BFC3-D8DA-4A85-94F7-54DA5524770B}">
      <p188:commentRel xmlns:p188="http://schemas.microsoft.com/office/powerpoint/2018/8/main" r:id="rId3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Case Study – </a:t>
            </a:r>
            <a:r>
              <a:rPr lang="en-GB">
                <a:solidFill>
                  <a:schemeClr val="accent4"/>
                </a:solidFill>
                <a:latin typeface="IBM Plex Sans" panose="020B0503050203000203" pitchFamily="34" charset="0"/>
                <a:cs typeface="Arial"/>
              </a:rPr>
              <a:t>Singapore</a:t>
            </a:r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072838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8232645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C08E8AE0-EBD9-38EE-6BDB-7199B0B8E20F}"/>
              </a:ext>
            </a:extLst>
          </p:cNvPr>
          <p:cNvSpPr txBox="1">
            <a:spLocks/>
          </p:cNvSpPr>
          <p:nvPr/>
        </p:nvSpPr>
        <p:spPr bwMode="gray">
          <a:xfrm>
            <a:off x="378506" y="6440400"/>
            <a:ext cx="335869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de-DE"/>
            </a:defPPr>
            <a:lvl1pPr marL="0" algn="r" defTabSz="914400" rtl="0" eaLnBrk="1" latinLnBrk="0" hangingPunct="1"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8B5DB7-81A8-4ED4-916B-6B23CD603687}" type="slidenum">
              <a:rPr lang="de-DE" sz="1400" b="1" smtClean="0"/>
              <a:pPr/>
              <a:t>12</a:t>
            </a:fld>
            <a:endParaRPr lang="de-DE" sz="1400" b="1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88286FEB-5D37-5A7F-FEE0-138E115CF9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0" t="10463" r="21418" b="11019"/>
          <a:stretch/>
        </p:blipFill>
        <p:spPr>
          <a:xfrm>
            <a:off x="3062940" y="535913"/>
            <a:ext cx="5872514" cy="554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57008"/>
      </p:ext>
    </p:extLst>
  </p:cSld>
  <p:clrMapOvr>
    <a:masterClrMapping/>
  </p:clrMapOvr>
  <p:transition>
    <p:fade/>
  </p:transition>
  <p:extLst>
    <p:ext uri="{6950BFC3-D8DA-4A85-94F7-54DA5524770B}">
      <p188:commentRel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3B5A1C0-7D83-BF7D-43FC-6F01AE8A20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" t="13670" r="24139" b="24284"/>
          <a:stretch/>
        </p:blipFill>
        <p:spPr>
          <a:xfrm>
            <a:off x="304501" y="1016366"/>
            <a:ext cx="8010122" cy="5063592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Case Study – Uruguay 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11" name="Titel 2">
            <a:extLst>
              <a:ext uri="{FF2B5EF4-FFF2-40B4-BE49-F238E27FC236}">
                <a16:creationId xmlns:a16="http://schemas.microsoft.com/office/drawing/2014/main" id="{59B59591-561A-267E-E427-EDEB202BDC59}"/>
              </a:ext>
            </a:extLst>
          </p:cNvPr>
          <p:cNvSpPr txBox="1">
            <a:spLocks/>
          </p:cNvSpPr>
          <p:nvPr/>
        </p:nvSpPr>
        <p:spPr>
          <a:xfrm>
            <a:off x="8314623" y="3172439"/>
            <a:ext cx="2706558" cy="808811"/>
          </a:xfrm>
          <a:prstGeom prst="rect">
            <a:avLst/>
          </a:prstGeom>
        </p:spPr>
        <p:txBody>
          <a:bodyPr vert="horz" wrap="square" lIns="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/>
            <a:r>
              <a:rPr lang="en-US" sz="2400" b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Monotax</a:t>
            </a:r>
            <a:r>
              <a:rPr lang="en-US" sz="24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 of Uruguay </a:t>
            </a:r>
            <a:endParaRPr lang="de-DE" sz="24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FEB9ABB-388D-EBB2-8A5E-F9CABB719DA4}"/>
              </a:ext>
            </a:extLst>
          </p:cNvPr>
          <p:cNvSpPr txBox="1"/>
          <p:nvPr/>
        </p:nvSpPr>
        <p:spPr>
          <a:xfrm>
            <a:off x="6659746" y="5415161"/>
            <a:ext cx="50274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400" dirty="0">
                <a:solidFill>
                  <a:schemeClr val="tx1"/>
                </a:solidFill>
              </a:rPr>
              <a:t>Source: </a:t>
            </a:r>
            <a:r>
              <a:rPr lang="de-DE" sz="1400" dirty="0">
                <a:solidFill>
                  <a:schemeClr val="tx1"/>
                </a:solidFill>
                <a:hlinkClick r:id="rId5"/>
              </a:rPr>
              <a:t>ILO Social Protection Department 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476947"/>
      </p:ext>
    </p:extLst>
  </p:cSld>
  <p:clrMapOvr>
    <a:masterClrMapping/>
  </p:clrMapOvr>
  <p:transition>
    <p:fade/>
  </p:transition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Case Study – Uruguay 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1" name="Titel 2">
            <a:extLst>
              <a:ext uri="{FF2B5EF4-FFF2-40B4-BE49-F238E27FC236}">
                <a16:creationId xmlns:a16="http://schemas.microsoft.com/office/drawing/2014/main" id="{59B59591-561A-267E-E427-EDEB202BDC59}"/>
              </a:ext>
            </a:extLst>
          </p:cNvPr>
          <p:cNvSpPr txBox="1">
            <a:spLocks/>
          </p:cNvSpPr>
          <p:nvPr/>
        </p:nvSpPr>
        <p:spPr>
          <a:xfrm>
            <a:off x="8314623" y="3172439"/>
            <a:ext cx="2706558" cy="808811"/>
          </a:xfrm>
          <a:prstGeom prst="rect">
            <a:avLst/>
          </a:prstGeom>
        </p:spPr>
        <p:txBody>
          <a:bodyPr vert="horz" wrap="square" lIns="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/>
            <a:r>
              <a:rPr lang="en-US" sz="2400" b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Monotax</a:t>
            </a:r>
            <a:r>
              <a:rPr lang="en-US" sz="24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 of Uruguay </a:t>
            </a:r>
            <a:endParaRPr lang="de-DE" sz="24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FEB9ABB-388D-EBB2-8A5E-F9CABB719DA4}"/>
              </a:ext>
            </a:extLst>
          </p:cNvPr>
          <p:cNvSpPr txBox="1"/>
          <p:nvPr/>
        </p:nvSpPr>
        <p:spPr>
          <a:xfrm>
            <a:off x="6659746" y="5415161"/>
            <a:ext cx="50274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400" dirty="0">
                <a:solidFill>
                  <a:schemeClr val="tx1"/>
                </a:solidFill>
              </a:rPr>
              <a:t>Source: </a:t>
            </a:r>
            <a:r>
              <a:rPr lang="de-DE" sz="1400" dirty="0">
                <a:solidFill>
                  <a:schemeClr val="tx1"/>
                </a:solidFill>
                <a:hlinkClick r:id="rId4"/>
              </a:rPr>
              <a:t>ILO Social Protection Department </a:t>
            </a:r>
            <a:endParaRPr lang="de-DE" sz="1400" dirty="0">
              <a:solidFill>
                <a:schemeClr val="tx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8DD975B-C84E-FF0C-9AFD-7C60D4B92F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" t="8698" r="23003" b="19871"/>
          <a:stretch/>
        </p:blipFill>
        <p:spPr>
          <a:xfrm>
            <a:off x="208546" y="1016365"/>
            <a:ext cx="7603959" cy="512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10404"/>
      </p:ext>
    </p:extLst>
  </p:cSld>
  <p:clrMapOvr>
    <a:masterClrMapping/>
  </p:clrMapOvr>
  <p:transition>
    <p:fade/>
  </p:transition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Contribution Matrix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15</a:t>
            </a:fld>
            <a:endParaRPr lang="de-DE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6308A7EF-6C8A-D8E1-C29A-B61753313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36654"/>
              </p:ext>
            </p:extLst>
          </p:nvPr>
        </p:nvGraphicFramePr>
        <p:xfrm>
          <a:off x="503238" y="1249312"/>
          <a:ext cx="11183936" cy="3675024"/>
        </p:xfrm>
        <a:graphic>
          <a:graphicData uri="http://schemas.openxmlformats.org/drawingml/2006/table">
            <a:tbl>
              <a:tblPr/>
              <a:tblGrid>
                <a:gridCol w="2191410">
                  <a:extLst>
                    <a:ext uri="{9D8B030D-6E8A-4147-A177-3AD203B41FA5}">
                      <a16:colId xmlns:a16="http://schemas.microsoft.com/office/drawing/2014/main" val="1777040458"/>
                    </a:ext>
                  </a:extLst>
                </a:gridCol>
                <a:gridCol w="3285366">
                  <a:extLst>
                    <a:ext uri="{9D8B030D-6E8A-4147-A177-3AD203B41FA5}">
                      <a16:colId xmlns:a16="http://schemas.microsoft.com/office/drawing/2014/main" val="501699641"/>
                    </a:ext>
                  </a:extLst>
                </a:gridCol>
                <a:gridCol w="2646096">
                  <a:extLst>
                    <a:ext uri="{9D8B030D-6E8A-4147-A177-3AD203B41FA5}">
                      <a16:colId xmlns:a16="http://schemas.microsoft.com/office/drawing/2014/main" val="1668410775"/>
                    </a:ext>
                  </a:extLst>
                </a:gridCol>
                <a:gridCol w="3061064">
                  <a:extLst>
                    <a:ext uri="{9D8B030D-6E8A-4147-A177-3AD203B41FA5}">
                      <a16:colId xmlns:a16="http://schemas.microsoft.com/office/drawing/2014/main" val="1416221323"/>
                    </a:ext>
                  </a:extLst>
                </a:gridCol>
              </a:tblGrid>
              <a:tr h="433804">
                <a:tc>
                  <a:txBody>
                    <a:bodyPr/>
                    <a:lstStyle/>
                    <a:p>
                      <a:r>
                        <a:rPr lang="fr-FR" sz="1600" b="1" kern="100">
                          <a:solidFill>
                            <a:schemeClr val="accent1"/>
                          </a:solidFill>
                          <a:latin typeface="IBM Plex Sans" panose="020B0503050203000203" pitchFamily="34" charset="0"/>
                          <a:cs typeface="Times New Roman" panose="02020603050405020304" pitchFamily="18" charset="0"/>
                        </a:rPr>
                        <a:t>Contributions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Uruguay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France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4271"/>
                  </a:ext>
                </a:extLst>
              </a:tr>
              <a:tr h="886185">
                <a:tc>
                  <a:txBody>
                    <a:bodyPr/>
                    <a:lstStyle/>
                    <a:p>
                      <a:r>
                        <a:rPr lang="fr-FR" sz="1600" b="1" kern="100">
                          <a:solidFill>
                            <a:schemeClr val="accent1"/>
                          </a:solidFill>
                          <a:latin typeface="IBM Plex Sans" panose="020B0503050203000203" pitchFamily="34" charset="0"/>
                          <a:ea typeface="+mn-ea"/>
                          <a:cs typeface="Times New Roman" panose="02020603050405020304" pitchFamily="18" charset="0"/>
                        </a:rPr>
                        <a:t>Platform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Collection costs only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contribution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 of worker earnings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(like employer)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582955"/>
                  </a:ext>
                </a:extLst>
              </a:tr>
              <a:tr h="915976">
                <a:tc>
                  <a:txBody>
                    <a:bodyPr/>
                    <a:lstStyle/>
                    <a:p>
                      <a:r>
                        <a:rPr lang="fr-FR" sz="1600" b="1" kern="100" err="1">
                          <a:solidFill>
                            <a:schemeClr val="accent1"/>
                          </a:solidFill>
                          <a:latin typeface="IBM Plex Sans" panose="020B0503050203000203" pitchFamily="34" charset="0"/>
                          <a:ea typeface="+mn-ea"/>
                          <a:cs typeface="Times New Roman" panose="02020603050405020304" pitchFamily="18" charset="0"/>
                        </a:rPr>
                        <a:t>Worker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1150"/>
                        </a:spcAft>
                        <a:buFontTx/>
                        <a:buNone/>
                      </a:pP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Standard self-employed rates </a:t>
                      </a:r>
                      <a:b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(% of turnover)</a:t>
                      </a:r>
                    </a:p>
                  </a:txBody>
                  <a:tcPr marL="0" marR="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11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Set </a:t>
                      </a:r>
                      <a:r>
                        <a:rPr lang="en-GB" sz="1600" kern="1200" noProof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monotax</a:t>
                      </a: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contribution</a:t>
                      </a:r>
                    </a:p>
                  </a:txBody>
                  <a:tcPr marL="0" marR="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11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 of earnings </a:t>
                      </a:r>
                      <a:b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(like employee)</a:t>
                      </a:r>
                    </a:p>
                  </a:txBody>
                  <a:tcPr marL="0" marR="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9035133"/>
                  </a:ext>
                </a:extLst>
              </a:tr>
              <a:tr h="915976">
                <a:tc>
                  <a:txBody>
                    <a:bodyPr/>
                    <a:lstStyle/>
                    <a:p>
                      <a:r>
                        <a:rPr lang="fr-FR" sz="1600" b="1" kern="100" err="1">
                          <a:solidFill>
                            <a:schemeClr val="accent1"/>
                          </a:solidFill>
                          <a:latin typeface="IBM Plex Sans" panose="020B0503050203000203" pitchFamily="34" charset="0"/>
                          <a:ea typeface="+mn-ea"/>
                          <a:cs typeface="Times New Roman" panose="02020603050405020304" pitchFamily="18" charset="0"/>
                        </a:rPr>
                        <a:t>Government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1150"/>
                        </a:spcAft>
                        <a:buFontTx/>
                        <a:buNone/>
                      </a:pP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Existing infrastructure</a:t>
                      </a:r>
                    </a:p>
                  </a:txBody>
                  <a:tcPr marL="0" marR="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11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Subsidy support for lower earners </a:t>
                      </a:r>
                    </a:p>
                  </a:txBody>
                  <a:tcPr marL="0" marR="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11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Transition support </a:t>
                      </a:r>
                      <a:b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600" kern="12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low earners</a:t>
                      </a:r>
                    </a:p>
                  </a:txBody>
                  <a:tcPr marL="0" marR="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186564"/>
                  </a:ext>
                </a:extLst>
              </a:tr>
              <a:tr h="523083">
                <a:tc>
                  <a:txBody>
                    <a:bodyPr/>
                    <a:lstStyle/>
                    <a:p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0299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02862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Case Study – Comparison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16</a:t>
            </a:fld>
            <a:endParaRPr lang="de-DE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6308A7EF-6C8A-D8E1-C29A-B61753313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418960"/>
              </p:ext>
            </p:extLst>
          </p:nvPr>
        </p:nvGraphicFramePr>
        <p:xfrm>
          <a:off x="503238" y="1249371"/>
          <a:ext cx="11183936" cy="4271442"/>
        </p:xfrm>
        <a:graphic>
          <a:graphicData uri="http://schemas.openxmlformats.org/drawingml/2006/table">
            <a:tbl>
              <a:tblPr/>
              <a:tblGrid>
                <a:gridCol w="2191410">
                  <a:extLst>
                    <a:ext uri="{9D8B030D-6E8A-4147-A177-3AD203B41FA5}">
                      <a16:colId xmlns:a16="http://schemas.microsoft.com/office/drawing/2014/main" val="1777040458"/>
                    </a:ext>
                  </a:extLst>
                </a:gridCol>
                <a:gridCol w="3989373">
                  <a:extLst>
                    <a:ext uri="{9D8B030D-6E8A-4147-A177-3AD203B41FA5}">
                      <a16:colId xmlns:a16="http://schemas.microsoft.com/office/drawing/2014/main" val="501699641"/>
                    </a:ext>
                  </a:extLst>
                </a:gridCol>
                <a:gridCol w="2929317">
                  <a:extLst>
                    <a:ext uri="{9D8B030D-6E8A-4147-A177-3AD203B41FA5}">
                      <a16:colId xmlns:a16="http://schemas.microsoft.com/office/drawing/2014/main" val="1668410775"/>
                    </a:ext>
                  </a:extLst>
                </a:gridCol>
                <a:gridCol w="2073836">
                  <a:extLst>
                    <a:ext uri="{9D8B030D-6E8A-4147-A177-3AD203B41FA5}">
                      <a16:colId xmlns:a16="http://schemas.microsoft.com/office/drawing/2014/main" val="1416221323"/>
                    </a:ext>
                  </a:extLst>
                </a:gridCol>
              </a:tblGrid>
              <a:tr h="330987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Dimension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Uruguay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France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4271"/>
                  </a:ext>
                </a:extLst>
              </a:tr>
              <a:tr h="214886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Worker Status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Self-employed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600" noProof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monotributo</a:t>
                      </a: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en-GB" sz="1600" noProof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monotax</a:t>
                      </a: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Self-employed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(auto-entrepreneur)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Platform worker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(specific definition)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582955"/>
                  </a:ext>
                </a:extLst>
              </a:tr>
              <a:tr h="685003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Security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/>
                          <a:cs typeface="Arial"/>
                        </a:rPr>
                        <a:t>Basic coverage via unified flat contribution (pension, sickness, maternity)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 freelancer coverage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housing + retirement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health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9035133"/>
                  </a:ext>
                </a:extLst>
              </a:tr>
              <a:tr h="404333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Mandatory?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(from 2027)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Mixed (age-based)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186564"/>
                  </a:ext>
                </a:extLst>
              </a:tr>
              <a:tr h="685003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Platform Role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 contribution or withholding obligation)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Collection agent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(withhold &amp; remit)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Co-contributor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(17% of earnings)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6410346"/>
                  </a:ext>
                </a:extLst>
              </a:tr>
              <a:tr h="685003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Worker Contribution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(fixed monthly amount, not income-based)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(standard self-employed rates)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</a:t>
                      </a:r>
                      <a:b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(20% of earnings)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12799"/>
                  </a:ext>
                </a:extLst>
              </a:tr>
              <a:tr h="404333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Gov't Support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Subsidised access + simplified regime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Infrastructure only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Transitional support 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6992082"/>
                  </a:ext>
                </a:extLst>
              </a:tr>
              <a:tr h="404333">
                <a:tc>
                  <a:txBody>
                    <a:bodyPr/>
                    <a:lstStyle/>
                    <a:p>
                      <a:r>
                        <a:rPr lang="en-GB" sz="1600" b="1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Portability</a:t>
                      </a:r>
                      <a:endParaRPr lang="en-GB" sz="1600" noProof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across platforms via individual account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Within freelancer system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Within CPF system</a:t>
                      </a:r>
                    </a:p>
                  </a:txBody>
                  <a:tcPr marL="0" marR="144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0299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58160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Summary of Part 2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261312-2CFD-292A-6983-8C508E164A1E}"/>
              </a:ext>
            </a:extLst>
          </p:cNvPr>
          <p:cNvGrpSpPr/>
          <p:nvPr/>
        </p:nvGrpSpPr>
        <p:grpSpPr>
          <a:xfrm>
            <a:off x="503238" y="1454205"/>
            <a:ext cx="1045993" cy="658361"/>
            <a:chOff x="665223" y="3102185"/>
            <a:chExt cx="1045993" cy="658361"/>
          </a:xfrm>
        </p:grpSpPr>
        <p:pic>
          <p:nvPicPr>
            <p:cNvPr id="14" name="Grafik 9">
              <a:extLst>
                <a:ext uri="{FF2B5EF4-FFF2-40B4-BE49-F238E27FC236}">
                  <a16:creationId xmlns:a16="http://schemas.microsoft.com/office/drawing/2014/main" id="{723A2259-2938-7B28-AC54-E72731C1B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1BE376A5-85FC-BBCF-F579-3C081EC47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7" name="Grafik 22">
              <a:extLst>
                <a:ext uri="{FF2B5EF4-FFF2-40B4-BE49-F238E27FC236}">
                  <a16:creationId xmlns:a16="http://schemas.microsoft.com/office/drawing/2014/main" id="{93709CB2-ADA0-FB94-EFEB-657F27FF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8" name="Grafik 23">
              <a:extLst>
                <a:ext uri="{FF2B5EF4-FFF2-40B4-BE49-F238E27FC236}">
                  <a16:creationId xmlns:a16="http://schemas.microsoft.com/office/drawing/2014/main" id="{14963406-7872-4A41-5FF4-490C56CE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0AF0B0D9-A140-27C4-9B69-67C76DA6EF87}"/>
              </a:ext>
            </a:extLst>
          </p:cNvPr>
          <p:cNvSpPr txBox="1">
            <a:spLocks/>
          </p:cNvSpPr>
          <p:nvPr/>
        </p:nvSpPr>
        <p:spPr>
          <a:xfrm>
            <a:off x="1513482" y="1541390"/>
            <a:ext cx="4325593" cy="5052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Guiding Questions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2487DE2-810A-1107-C9F4-0767CF6E22E5}"/>
              </a:ext>
            </a:extLst>
          </p:cNvPr>
          <p:cNvSpPr txBox="1"/>
          <p:nvPr/>
        </p:nvSpPr>
        <p:spPr>
          <a:xfrm>
            <a:off x="503239" y="2465234"/>
            <a:ext cx="6182569" cy="3323987"/>
          </a:xfrm>
          <a:prstGeom prst="rect">
            <a:avLst/>
          </a:prstGeom>
          <a:noFill/>
        </p:spPr>
        <p:txBody>
          <a:bodyPr wrap="square" lIns="0" tIns="0" rIns="0" bIns="0" numCol="1" spcCol="18000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800" b="1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each of the three models we examined, who bears the PRIMARY financial burden for social protection?</a:t>
            </a:r>
          </a:p>
          <a:p>
            <a:pPr marL="669925" lvl="2" indent="-341313"/>
            <a:r>
              <a:rPr lang="en-US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A) Uruguay:</a:t>
            </a:r>
            <a:endParaRPr lang="en-US" kern="100">
              <a:solidFill>
                <a:schemeClr val="accent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669925" lvl="2" indent="-341313"/>
            <a:r>
              <a:rPr lang="en-US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 France:</a:t>
            </a:r>
          </a:p>
          <a:p>
            <a:pPr marL="669925" lvl="2" indent="-341313"/>
            <a:r>
              <a:rPr lang="en-US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 Singapore:</a:t>
            </a:r>
          </a:p>
          <a:p>
            <a:pPr marL="342900" indent="-342900"/>
            <a:endParaRPr lang="en-US" sz="1800" b="0" kern="100">
              <a:solidFill>
                <a:schemeClr val="accent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GB" sz="1800" b="1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do you see being the advantages and disadvantages of voluntary and opt-out systems? </a:t>
            </a:r>
            <a:r>
              <a:rPr lang="en-GB" sz="1800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e.g. In </a:t>
            </a:r>
            <a:r>
              <a:rPr lang="en-US" sz="1800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Singapore's Age-Based System workers born 1995+ have mandatory CPF contributions whilst workers born before 1995 can opt-in voluntarily (30% have done so)?</a:t>
            </a:r>
            <a:endParaRPr lang="en-GB" sz="1800" b="0" kern="100">
              <a:solidFill>
                <a:schemeClr val="accent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85659F8-5470-5B60-D5C4-654F69F068D8}"/>
              </a:ext>
            </a:extLst>
          </p:cNvPr>
          <p:cNvSpPr txBox="1"/>
          <p:nvPr/>
        </p:nvSpPr>
        <p:spPr>
          <a:xfrm>
            <a:off x="6947065" y="2413337"/>
            <a:ext cx="474011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GB" sz="1800" b="1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reference to the reviewed case studies, elaborate potential challenges in their implementation concerning:</a:t>
            </a:r>
          </a:p>
          <a:p>
            <a:pPr marL="669925" lvl="1" indent="-341313">
              <a:buAutoNum type="alphaUcParenR"/>
            </a:pPr>
            <a:r>
              <a:rPr lang="en-GB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Technical and administrative </a:t>
            </a:r>
            <a:r>
              <a:rPr lang="en-GB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GB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apacity</a:t>
            </a:r>
          </a:p>
          <a:p>
            <a:pPr marL="669925" lvl="1" indent="-341313">
              <a:buAutoNum type="alphaUcParenR"/>
            </a:pPr>
            <a:r>
              <a:rPr lang="de-DE" b="0" kern="100" err="1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Worker</a:t>
            </a:r>
            <a:r>
              <a:rPr lang="de-DE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b="0" kern="100" err="1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acceptance</a:t>
            </a:r>
            <a:r>
              <a:rPr lang="de-DE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de-DE" b="0" kern="100" err="1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understanding</a:t>
            </a:r>
            <a:endParaRPr lang="de-DE" kern="100">
              <a:solidFill>
                <a:schemeClr val="accent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669925" lvl="1" indent="-341313">
              <a:buAutoNum type="alphaUcParenR"/>
            </a:pPr>
            <a:r>
              <a:rPr lang="de-DE" b="0" kern="1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Financial </a:t>
            </a:r>
            <a:r>
              <a:rPr lang="de-DE" b="0" kern="100" err="1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sustainability</a:t>
            </a:r>
            <a:endParaRPr lang="en-US" b="0" kern="100">
              <a:solidFill>
                <a:schemeClr val="accent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022856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B2B681-2CB6-4826-A60E-CE24CFAE86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9649" y="175972"/>
            <a:ext cx="2700201" cy="1525289"/>
          </a:xfrm>
          <a:prstGeom prst="rect">
            <a:avLst/>
          </a:prstGeom>
        </p:spPr>
        <p:txBody>
          <a:bodyPr anchor="ctr"/>
          <a:lstStyle/>
          <a:p>
            <a:r>
              <a:rPr lang="de-DE" sz="4800" err="1">
                <a:solidFill>
                  <a:schemeClr val="bg1"/>
                </a:solidFill>
                <a:latin typeface="Arial" panose="020B0604020202020204" pitchFamily="34" charset="0"/>
              </a:rPr>
              <a:t>Lessons</a:t>
            </a:r>
            <a:endParaRPr lang="de-DE" sz="4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2ECCDA-DE74-46CC-8334-31ED7479F05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50526" y="2996056"/>
            <a:ext cx="9297039" cy="2174619"/>
          </a:xfrm>
        </p:spPr>
        <p:txBody>
          <a:bodyPr/>
          <a:lstStyle/>
          <a:p>
            <a:pPr algn="l" fontAlgn="base"/>
            <a:r>
              <a:rPr lang="en-US" sz="280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Key messages</a:t>
            </a:r>
          </a:p>
          <a:p>
            <a:pPr lvl="0"/>
            <a:r>
              <a:rPr lang="en-GB" sz="2000" b="0">
                <a:solidFill>
                  <a:schemeClr val="bg1"/>
                </a:solidFill>
                <a:latin typeface="IBM Plex Sans" panose="020B0503050203000203" pitchFamily="34" charset="0"/>
              </a:rPr>
              <a:t>There is no one-size-fits-all approach to social protection, but policy makers have a variety of options which could bring real benefits in their contexts. </a:t>
            </a:r>
          </a:p>
          <a:p>
            <a:pPr lvl="0"/>
            <a:r>
              <a:rPr lang="en-GB" sz="2000" b="0">
                <a:solidFill>
                  <a:schemeClr val="bg1"/>
                </a:solidFill>
                <a:latin typeface="IBM Plex Sans" panose="020B0503050203000203" pitchFamily="34" charset="0"/>
              </a:rPr>
              <a:t>Policy makers should consider amendments to labour laws, introduction of digital tools, and the need to balance both platform and worker capacities in order to future proof social protection schemes.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 flipH="1" flipV="1">
            <a:off x="4487126" y="-2215234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2F36163-D527-117D-BE7A-AE693748A240}"/>
              </a:ext>
            </a:extLst>
          </p:cNvPr>
          <p:cNvGrpSpPr/>
          <p:nvPr/>
        </p:nvGrpSpPr>
        <p:grpSpPr>
          <a:xfrm>
            <a:off x="819593" y="2864547"/>
            <a:ext cx="1045993" cy="658361"/>
            <a:chOff x="665223" y="3102185"/>
            <a:chExt cx="1045993" cy="658361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BB496FA-64FF-D570-EC8F-7E13F00B7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6A05FC1-B1B3-02D7-EF5C-1EFC95D6D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AA004A3E-2693-C8C7-CAB3-00CEB04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556C821-C10C-94C4-7F39-4E9A095FC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22" name="Grafik 6">
            <a:extLst>
              <a:ext uri="{FF2B5EF4-FFF2-40B4-BE49-F238E27FC236}">
                <a16:creationId xmlns:a16="http://schemas.microsoft.com/office/drawing/2014/main" id="{78D572C0-7846-C3B0-D743-65C520E17A0D}"/>
              </a:ext>
            </a:extLst>
          </p:cNvPr>
          <p:cNvSpPr>
            <a:spLocks noChangeAspect="1"/>
          </p:cNvSpPr>
          <p:nvPr/>
        </p:nvSpPr>
        <p:spPr>
          <a:xfrm rot="10800000">
            <a:off x="3359155" y="52229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Social Protection in the Platform Economy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18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7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Social Protection in the Platform Economy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19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53C4E8C5-B525-7848-DE25-7D7A4B3AB325}"/>
              </a:ext>
            </a:extLst>
          </p:cNvPr>
          <p:cNvGrpSpPr>
            <a:grpSpLocks noChangeAspect="1"/>
          </p:cNvGrpSpPr>
          <p:nvPr/>
        </p:nvGrpSpPr>
        <p:grpSpPr>
          <a:xfrm>
            <a:off x="2964446" y="1933510"/>
            <a:ext cx="6263108" cy="2249505"/>
            <a:chOff x="512004" y="269897"/>
            <a:chExt cx="3651882" cy="1311638"/>
          </a:xfrm>
        </p:grpSpPr>
        <p:sp>
          <p:nvSpPr>
            <p:cNvPr id="5" name="Titel 1">
              <a:extLst>
                <a:ext uri="{FF2B5EF4-FFF2-40B4-BE49-F238E27FC236}">
                  <a16:creationId xmlns:a16="http://schemas.microsoft.com/office/drawing/2014/main" id="{53F0C332-115B-4749-C90B-20E37058DA71}"/>
                </a:ext>
              </a:extLst>
            </p:cNvPr>
            <p:cNvSpPr txBox="1">
              <a:spLocks/>
            </p:cNvSpPr>
            <p:nvPr/>
          </p:nvSpPr>
          <p:spPr>
            <a:xfrm>
              <a:off x="1009650" y="624471"/>
              <a:ext cx="2668828" cy="628290"/>
            </a:xfrm>
            <a:prstGeom prst="rect">
              <a:avLst/>
            </a:prstGeom>
          </p:spPr>
          <p:txBody>
            <a:bodyPr vert="horz" wrap="square" lIns="0" tIns="45720" rIns="91440" bIns="45720" rtlCol="0" anchor="ctr" anchorCtr="0">
              <a:spAutoFit/>
            </a:bodyPr>
            <a:lstStyle>
              <a:lvl1pPr algn="l" defTabSz="914400" rtl="0" eaLnBrk="1" latinLnBrk="0" hangingPunct="1">
                <a:lnSpc>
                  <a:spcPct val="97000"/>
                </a:lnSpc>
                <a:spcBef>
                  <a:spcPct val="0"/>
                </a:spcBef>
                <a:buNone/>
                <a:defRPr sz="2600" b="1" kern="1200">
                  <a:solidFill>
                    <a:schemeClr val="accent4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de-DE" sz="6600" err="1">
                  <a:solidFill>
                    <a:schemeClr val="bg1"/>
                  </a:solidFill>
                  <a:latin typeface="Arial" panose="020B0604020202020204" pitchFamily="34" charset="0"/>
                </a:rPr>
                <a:t>Thank</a:t>
              </a:r>
              <a:r>
                <a:rPr lang="de-DE" sz="660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de-DE" sz="6600" err="1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de-DE" sz="6600">
                  <a:solidFill>
                    <a:schemeClr val="bg1"/>
                  </a:solidFill>
                  <a:latin typeface="Arial" panose="020B0604020202020204" pitchFamily="34" charset="0"/>
                </a:rPr>
                <a:t>! </a:t>
              </a:r>
            </a:p>
          </p:txBody>
        </p:sp>
        <p:sp>
          <p:nvSpPr>
            <p:cNvPr id="6" name="Grafik 6">
              <a:extLst>
                <a:ext uri="{FF2B5EF4-FFF2-40B4-BE49-F238E27FC236}">
                  <a16:creationId xmlns:a16="http://schemas.microsoft.com/office/drawing/2014/main" id="{DF6A988F-F881-1299-B1FB-64F84F180A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004" y="269897"/>
              <a:ext cx="701388" cy="105924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  <p:sp>
          <p:nvSpPr>
            <p:cNvPr id="7" name="Grafik 6">
              <a:extLst>
                <a:ext uri="{FF2B5EF4-FFF2-40B4-BE49-F238E27FC236}">
                  <a16:creationId xmlns:a16="http://schemas.microsoft.com/office/drawing/2014/main" id="{25656F60-65C7-F0C4-16C4-4C2CFA3A075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462497" y="522294"/>
              <a:ext cx="701389" cy="1059241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65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B2B681-2CB6-4826-A60E-CE24CFAE86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9650" y="534211"/>
            <a:ext cx="2559050" cy="808811"/>
          </a:xfrm>
          <a:prstGeom prst="rect">
            <a:avLst/>
          </a:prstGeom>
        </p:spPr>
        <p:txBody>
          <a:bodyPr anchor="ctr"/>
          <a:lstStyle/>
          <a:p>
            <a:r>
              <a:rPr lang="de-DE" sz="4800" dirty="0">
                <a:solidFill>
                  <a:schemeClr val="bg1"/>
                </a:solidFill>
                <a:latin typeface="Arial" panose="020B0604020202020204" pitchFamily="34" charset="0"/>
              </a:rPr>
              <a:t>Agenda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2ECCDA-DE74-46CC-8334-31ED7479F05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50526" y="2996056"/>
            <a:ext cx="8939987" cy="2174619"/>
          </a:xfrm>
        </p:spPr>
        <p:txBody>
          <a:bodyPr/>
          <a:lstStyle/>
          <a:p>
            <a:pPr algn="l" fontAlgn="base"/>
            <a:r>
              <a:rPr lang="en-US" sz="2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Learning 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IBM Plex Sans" panose="020B0503050203000203" pitchFamily="34" charset="0"/>
              </a:rPr>
              <a:t>Aims</a:t>
            </a:r>
            <a:endParaRPr lang="en-US" sz="28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000" kern="100" dirty="0">
                <a:solidFill>
                  <a:schemeClr val="bg1"/>
                </a:solidFill>
                <a:effectLst/>
                <a:latin typeface="IBM Plex Sans" panose="020B050305020300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 1 </a:t>
            </a:r>
            <a:r>
              <a:rPr lang="en-GB" sz="2000" b="0" kern="100" dirty="0">
                <a:solidFill>
                  <a:schemeClr val="bg1"/>
                </a:solidFill>
                <a:effectLst/>
                <a:latin typeface="IBM Plex Sans" panose="020B050305020300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sz="2000" b="0" kern="100" dirty="0">
                <a:solidFill>
                  <a:schemeClr val="bg1"/>
                </a:solidFill>
                <a:latin typeface="IBM Plex Sans" panose="020B050305020300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 what social protection is and why it is a key demand for platform workers</a:t>
            </a:r>
            <a:endParaRPr lang="en-GB" sz="2000" b="0" kern="100" dirty="0">
              <a:solidFill>
                <a:schemeClr val="bg1"/>
              </a:solidFill>
              <a:effectLst/>
              <a:latin typeface="IBM Plex Sans" panose="020B0503050203000203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kern="100" dirty="0">
                <a:solidFill>
                  <a:schemeClr val="bg1"/>
                </a:solidFill>
                <a:latin typeface="IBM Plex Sans" panose="020B050305020300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 2 </a:t>
            </a:r>
            <a:r>
              <a:rPr lang="en-GB" sz="2000" b="0" kern="100" dirty="0">
                <a:solidFill>
                  <a:schemeClr val="bg1"/>
                </a:solidFill>
                <a:latin typeface="IBM Plex Sans" panose="020B050305020300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Identify different approaches to the provision of social protection for platform workers and their specific features</a:t>
            </a:r>
            <a:endParaRPr lang="de-DE" sz="20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 flipH="1">
            <a:off x="5487366" y="3924755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2F36163-D527-117D-BE7A-AE693748A240}"/>
              </a:ext>
            </a:extLst>
          </p:cNvPr>
          <p:cNvGrpSpPr/>
          <p:nvPr/>
        </p:nvGrpSpPr>
        <p:grpSpPr>
          <a:xfrm>
            <a:off x="819593" y="2864547"/>
            <a:ext cx="1045993" cy="658361"/>
            <a:chOff x="665223" y="3102185"/>
            <a:chExt cx="1045993" cy="658361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BB496FA-64FF-D570-EC8F-7E13F00B7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6A05FC1-B1B3-02D7-EF5C-1EFC95D6D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AA004A3E-2693-C8C7-CAB3-00CEB04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556C821-C10C-94C4-7F39-4E9A095FC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>
              <a:solidFill>
                <a:schemeClr val="accent4"/>
              </a:solidFill>
            </a:endParaRPr>
          </a:p>
        </p:txBody>
      </p:sp>
      <p:sp>
        <p:nvSpPr>
          <p:cNvPr id="22" name="Grafik 6">
            <a:extLst>
              <a:ext uri="{FF2B5EF4-FFF2-40B4-BE49-F238E27FC236}">
                <a16:creationId xmlns:a16="http://schemas.microsoft.com/office/drawing/2014/main" id="{78D572C0-7846-C3B0-D743-65C520E17A0D}"/>
              </a:ext>
            </a:extLst>
          </p:cNvPr>
          <p:cNvSpPr>
            <a:spLocks noChangeAspect="1"/>
          </p:cNvSpPr>
          <p:nvPr/>
        </p:nvSpPr>
        <p:spPr>
          <a:xfrm rot="10800000">
            <a:off x="3097328" y="52229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Social Protection in the Platform Economy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6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 flipH="1">
            <a:off x="4572966" y="2495282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>
              <a:solidFill>
                <a:schemeClr val="accent4"/>
              </a:solidFill>
            </a:endParaRP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Social Protection in the Platform Economy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16788785-896D-9027-599A-8A0FEA558FF0}"/>
              </a:ext>
            </a:extLst>
          </p:cNvPr>
          <p:cNvSpPr txBox="1">
            <a:spLocks/>
          </p:cNvSpPr>
          <p:nvPr/>
        </p:nvSpPr>
        <p:spPr>
          <a:xfrm>
            <a:off x="1009649" y="581449"/>
            <a:ext cx="8134351" cy="1286506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Arial" panose="020B0604020202020204" pitchFamily="34" charset="0"/>
              </a:rPr>
              <a:t>Part 1: Social Protection: </a:t>
            </a:r>
            <a:br>
              <a:rPr lang="en-GB" sz="40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GB" sz="4000" dirty="0">
                <a:solidFill>
                  <a:schemeClr val="bg1"/>
                </a:solidFill>
                <a:latin typeface="Arial" panose="020B0604020202020204" pitchFamily="34" charset="0"/>
              </a:rPr>
              <a:t>What is it and why is it important</a:t>
            </a:r>
          </a:p>
        </p:txBody>
      </p:sp>
      <p:sp>
        <p:nvSpPr>
          <p:cNvPr id="5" name="Grafik 6">
            <a:extLst>
              <a:ext uri="{FF2B5EF4-FFF2-40B4-BE49-F238E27FC236}">
                <a16:creationId xmlns:a16="http://schemas.microsoft.com/office/drawing/2014/main" id="{F9038DE5-FD8A-4AFB-95F5-8937A8361CCA}"/>
              </a:ext>
            </a:extLst>
          </p:cNvPr>
          <p:cNvSpPr>
            <a:spLocks noChangeAspect="1"/>
          </p:cNvSpPr>
          <p:nvPr/>
        </p:nvSpPr>
        <p:spPr>
          <a:xfrm rot="10800000">
            <a:off x="8723636" y="112026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742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GB" dirty="0">
                <a:solidFill>
                  <a:schemeClr val="accent4"/>
                </a:solidFill>
                <a:latin typeface="IBM Plex Sans" panose="020B0503050203000203" pitchFamily="34" charset="0"/>
                <a:cs typeface="Arial"/>
              </a:rPr>
              <a:t>Value of Social Protection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0AE1EE-10F4-BB6B-5E7D-47E13F231919}"/>
              </a:ext>
            </a:extLst>
          </p:cNvPr>
          <p:cNvSpPr txBox="1">
            <a:spLocks/>
          </p:cNvSpPr>
          <p:nvPr/>
        </p:nvSpPr>
        <p:spPr>
          <a:xfrm>
            <a:off x="503239" y="1541390"/>
            <a:ext cx="11183936" cy="3574295"/>
          </a:xfrm>
          <a:prstGeom prst="rect">
            <a:avLst/>
          </a:prstGeom>
        </p:spPr>
        <p:txBody>
          <a:bodyPr lIns="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protection is a right not a </a:t>
            </a:r>
            <a:r>
              <a:rPr lang="en-GB" sz="2400" kern="1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priviledge</a:t>
            </a:r>
            <a:endParaRPr lang="en-GB" sz="2400" kern="1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protection reduces </a:t>
            </a:r>
            <a:r>
              <a:rPr lang="en-GB" sz="2400" kern="10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vulnerabilites</a:t>
            </a: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builds strong and resilient communities 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a stepping stone to greater formalization of work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a form of protection against life circumstances: accidents, sickness, </a:t>
            </a:r>
            <a:r>
              <a:rPr lang="en-GB" sz="2400" kern="10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pregnacy</a:t>
            </a: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old age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a tool in reducing inequality and in improving quality of life for all.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9CB110D-B069-9A90-D823-0CB5888E0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92980" y="237600"/>
            <a:ext cx="1093470" cy="10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1304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GB">
                <a:solidFill>
                  <a:schemeClr val="accent4"/>
                </a:solidFill>
                <a:latin typeface="IBM Plex Sans" panose="020B0503050203000203" pitchFamily="34" charset="0"/>
                <a:cs typeface="Arial"/>
              </a:rPr>
              <a:t>Gendered Aspect of Social Protection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0AE1EE-10F4-BB6B-5E7D-47E13F231919}"/>
              </a:ext>
            </a:extLst>
          </p:cNvPr>
          <p:cNvSpPr txBox="1">
            <a:spLocks/>
          </p:cNvSpPr>
          <p:nvPr/>
        </p:nvSpPr>
        <p:spPr>
          <a:xfrm>
            <a:off x="503238" y="1541390"/>
            <a:ext cx="10373767" cy="3574295"/>
          </a:xfrm>
          <a:prstGeom prst="rect">
            <a:avLst/>
          </a:prstGeom>
        </p:spPr>
        <p:txBody>
          <a:bodyPr lIns="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Having children should not be a burden,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protection, is a way to support women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have children. 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Women often have ‚non-linear‘ career paths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 to care </a:t>
            </a:r>
            <a:r>
              <a:rPr lang="en-GB" sz="2400" kern="1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responsibilites</a:t>
            </a: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is amplified by platform work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is often fragmented.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4392F17-0D76-6661-A9AF-14CAEC5C9B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5146" y="237600"/>
            <a:ext cx="1093470" cy="10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971904"/>
      </p:ext>
    </p:extLst>
  </p:cSld>
  <p:clrMapOvr>
    <a:masterClrMapping/>
  </p:clrMapOvr>
  <p:transition>
    <p:fade/>
  </p:transition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868571"/>
          </a:xfrm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intersection of platform work </a:t>
            </a:r>
            <a:b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 social protection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261312-2CFD-292A-6983-8C508E164A1E}"/>
              </a:ext>
            </a:extLst>
          </p:cNvPr>
          <p:cNvGrpSpPr/>
          <p:nvPr/>
        </p:nvGrpSpPr>
        <p:grpSpPr>
          <a:xfrm>
            <a:off x="503238" y="2014275"/>
            <a:ext cx="1045993" cy="658361"/>
            <a:chOff x="665223" y="3102185"/>
            <a:chExt cx="1045993" cy="658361"/>
          </a:xfrm>
        </p:grpSpPr>
        <p:pic>
          <p:nvPicPr>
            <p:cNvPr id="14" name="Grafik 9">
              <a:extLst>
                <a:ext uri="{FF2B5EF4-FFF2-40B4-BE49-F238E27FC236}">
                  <a16:creationId xmlns:a16="http://schemas.microsoft.com/office/drawing/2014/main" id="{723A2259-2938-7B28-AC54-E72731C1B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1BE376A5-85FC-BBCF-F579-3C081EC47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7" name="Grafik 22">
              <a:extLst>
                <a:ext uri="{FF2B5EF4-FFF2-40B4-BE49-F238E27FC236}">
                  <a16:creationId xmlns:a16="http://schemas.microsoft.com/office/drawing/2014/main" id="{93709CB2-ADA0-FB94-EFEB-657F27FF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8" name="Grafik 23">
              <a:extLst>
                <a:ext uri="{FF2B5EF4-FFF2-40B4-BE49-F238E27FC236}">
                  <a16:creationId xmlns:a16="http://schemas.microsoft.com/office/drawing/2014/main" id="{14963406-7872-4A41-5FF4-490C56CE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0AF0B0D9-A140-27C4-9B69-67C76DA6EF87}"/>
              </a:ext>
            </a:extLst>
          </p:cNvPr>
          <p:cNvSpPr txBox="1">
            <a:spLocks/>
          </p:cNvSpPr>
          <p:nvPr/>
        </p:nvSpPr>
        <p:spPr>
          <a:xfrm>
            <a:off x="1513482" y="2101460"/>
            <a:ext cx="4325593" cy="5052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>
                <a:latin typeface="Arial" panose="020B0604020202020204" pitchFamily="34" charset="0"/>
                <a:cs typeface="Arial"/>
              </a:rPr>
              <a:t>Key challenges are: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70C371-044B-6D1D-5997-D88A7CD5C563}"/>
              </a:ext>
            </a:extLst>
          </p:cNvPr>
          <p:cNvSpPr txBox="1">
            <a:spLocks/>
          </p:cNvSpPr>
          <p:nvPr/>
        </p:nvSpPr>
        <p:spPr>
          <a:xfrm>
            <a:off x="1668471" y="2900071"/>
            <a:ext cx="10267497" cy="2164888"/>
          </a:xfrm>
          <a:prstGeom prst="rect">
            <a:avLst/>
          </a:prstGeom>
        </p:spPr>
        <p:txBody>
          <a:bodyPr lIns="0" tIns="45720" rIns="91440" bIns="45720" anchor="t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Classification is the core problem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Irregular and unpredictable income makes </a:t>
            </a:r>
            <a:b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voluntary contribution difficult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awareness or willingness to contribute </a:t>
            </a:r>
          </a:p>
          <a:p>
            <a:pPr marL="342900" lvl="1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2400" kern="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Platforms operate across borders.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894FBA0-8456-E0DC-C2FF-70A4A9DD71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5207" y="431160"/>
            <a:ext cx="1093470" cy="10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565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B2B681-2CB6-4826-A60E-CE24CFAE86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9649" y="269898"/>
            <a:ext cx="10067828" cy="1909608"/>
          </a:xfrm>
          <a:prstGeom prst="rect">
            <a:avLst/>
          </a:prstGeom>
        </p:spPr>
        <p:txBody>
          <a:bodyPr anchor="ctr"/>
          <a:lstStyle/>
          <a:p>
            <a:r>
              <a:rPr lang="en-GB" sz="4000">
                <a:solidFill>
                  <a:schemeClr val="bg1"/>
                </a:solidFill>
                <a:latin typeface="Arial" panose="020B0604020202020204" pitchFamily="34" charset="0"/>
              </a:rPr>
              <a:t>Part 2: Regulatory approaches </a:t>
            </a:r>
            <a:br>
              <a:rPr lang="en-GB" sz="400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GB" sz="4000">
                <a:solidFill>
                  <a:schemeClr val="bg1"/>
                </a:solidFill>
                <a:latin typeface="Arial" panose="020B0604020202020204" pitchFamily="34" charset="0"/>
              </a:rPr>
              <a:t>to social protection of platform workers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>
            <a:off x="4299834" y="2919374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22" name="Grafik 6">
            <a:extLst>
              <a:ext uri="{FF2B5EF4-FFF2-40B4-BE49-F238E27FC236}">
                <a16:creationId xmlns:a16="http://schemas.microsoft.com/office/drawing/2014/main" id="{78D572C0-7846-C3B0-D743-65C520E17A0D}"/>
              </a:ext>
            </a:extLst>
          </p:cNvPr>
          <p:cNvSpPr>
            <a:spLocks noChangeAspect="1"/>
          </p:cNvSpPr>
          <p:nvPr/>
        </p:nvSpPr>
        <p:spPr>
          <a:xfrm rot="10800000">
            <a:off x="10421807" y="112026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Social Protection in the Platform Economy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4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Learn – Emerging Framework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8</a:t>
            </a:fld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82646B28-F98D-9613-0C12-7006D30710C6}"/>
              </a:ext>
            </a:extLst>
          </p:cNvPr>
          <p:cNvGrpSpPr/>
          <p:nvPr/>
        </p:nvGrpSpPr>
        <p:grpSpPr>
          <a:xfrm>
            <a:off x="12703261" y="1819128"/>
            <a:ext cx="3242677" cy="1529862"/>
            <a:chOff x="2466697" y="950214"/>
            <a:chExt cx="2880005" cy="899999"/>
          </a:xfrm>
        </p:grpSpPr>
        <p:sp>
          <p:nvSpPr>
            <p:cNvPr id="6" name="Abgerundetes Rechteck 5">
              <a:extLst>
                <a:ext uri="{FF2B5EF4-FFF2-40B4-BE49-F238E27FC236}">
                  <a16:creationId xmlns:a16="http://schemas.microsoft.com/office/drawing/2014/main" id="{F6196281-F95D-A791-518F-26113B9FF2EC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alpha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1" name="Abgerundetes Rechteck 4">
              <a:extLst>
                <a:ext uri="{FF2B5EF4-FFF2-40B4-BE49-F238E27FC236}">
                  <a16:creationId xmlns:a16="http://schemas.microsoft.com/office/drawing/2014/main" id="{AB2E32EF-B552-A54F-3E5D-443E249980E0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Classification </a:t>
              </a:r>
              <a:br>
                <a:rPr lang="en-GB" sz="1800" b="1" kern="1200"/>
              </a:br>
              <a:r>
                <a:rPr lang="en-GB" sz="1800" b="1" kern="1200"/>
                <a:t>based</a:t>
              </a: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4E0DB3A5-65E0-FFC7-4214-8B72E52FE6B7}"/>
              </a:ext>
            </a:extLst>
          </p:cNvPr>
          <p:cNvGrpSpPr/>
          <p:nvPr/>
        </p:nvGrpSpPr>
        <p:grpSpPr>
          <a:xfrm>
            <a:off x="16169273" y="1819128"/>
            <a:ext cx="3242677" cy="1529862"/>
            <a:chOff x="2466697" y="950214"/>
            <a:chExt cx="2880005" cy="899999"/>
          </a:xfrm>
        </p:grpSpPr>
        <p:sp>
          <p:nvSpPr>
            <p:cNvPr id="20" name="Abgerundetes Rechteck 19">
              <a:extLst>
                <a:ext uri="{FF2B5EF4-FFF2-40B4-BE49-F238E27FC236}">
                  <a16:creationId xmlns:a16="http://schemas.microsoft.com/office/drawing/2014/main" id="{BCC81810-7FAD-2830-E514-82324A79146A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alpha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Abgerundetes Rechteck 4">
              <a:extLst>
                <a:ext uri="{FF2B5EF4-FFF2-40B4-BE49-F238E27FC236}">
                  <a16:creationId xmlns:a16="http://schemas.microsoft.com/office/drawing/2014/main" id="{51116A80-6D4B-B4D8-F2AC-EFDC007826DC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Drawing on solutions </a:t>
              </a:r>
              <a:br>
                <a:rPr lang="en-GB" sz="1800" b="1" kern="1200"/>
              </a:br>
              <a:r>
                <a:rPr lang="en-GB" sz="1800" b="1" kern="1200"/>
                <a:t>for self-employed</a:t>
              </a: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5B7FFDB-249A-9DA0-9AC9-BC70DEA8618C}"/>
              </a:ext>
            </a:extLst>
          </p:cNvPr>
          <p:cNvGrpSpPr/>
          <p:nvPr/>
        </p:nvGrpSpPr>
        <p:grpSpPr>
          <a:xfrm>
            <a:off x="12703261" y="3528854"/>
            <a:ext cx="3242677" cy="1529862"/>
            <a:chOff x="2466697" y="950214"/>
            <a:chExt cx="2880005" cy="899999"/>
          </a:xfrm>
        </p:grpSpPr>
        <p:sp>
          <p:nvSpPr>
            <p:cNvPr id="23" name="Abgerundetes Rechteck 22">
              <a:extLst>
                <a:ext uri="{FF2B5EF4-FFF2-40B4-BE49-F238E27FC236}">
                  <a16:creationId xmlns:a16="http://schemas.microsoft.com/office/drawing/2014/main" id="{ED3B5C51-3A42-2610-9305-297D4FEC26FE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alpha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4" name="Abgerundetes Rechteck 4">
              <a:extLst>
                <a:ext uri="{FF2B5EF4-FFF2-40B4-BE49-F238E27FC236}">
                  <a16:creationId xmlns:a16="http://schemas.microsoft.com/office/drawing/2014/main" id="{280DB662-A0B6-A97A-5037-A590D44EE651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Sector- and </a:t>
              </a:r>
              <a:br>
                <a:rPr lang="en-GB" sz="1800" b="1" kern="1200"/>
              </a:br>
              <a:r>
                <a:rPr lang="en-GB" sz="1800" b="1" kern="1200"/>
                <a:t>branch specific or </a:t>
              </a:r>
              <a:br>
                <a:rPr lang="en-GB" sz="1800" b="1" kern="1200"/>
              </a:br>
              <a:r>
                <a:rPr lang="en-GB" sz="1800" b="1" kern="1200"/>
                <a:t>location bound 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2118037A-2093-8355-556F-F899BA50A178}"/>
              </a:ext>
            </a:extLst>
          </p:cNvPr>
          <p:cNvGrpSpPr/>
          <p:nvPr/>
        </p:nvGrpSpPr>
        <p:grpSpPr>
          <a:xfrm>
            <a:off x="16169273" y="3528854"/>
            <a:ext cx="3242677" cy="1529862"/>
            <a:chOff x="2466697" y="950214"/>
            <a:chExt cx="2880005" cy="899999"/>
          </a:xfrm>
        </p:grpSpPr>
        <p:sp>
          <p:nvSpPr>
            <p:cNvPr id="26" name="Abgerundetes Rechteck 25">
              <a:extLst>
                <a:ext uri="{FF2B5EF4-FFF2-40B4-BE49-F238E27FC236}">
                  <a16:creationId xmlns:a16="http://schemas.microsoft.com/office/drawing/2014/main" id="{4B35412E-96AD-8572-962C-86DCDA387BBB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alpha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7" name="Abgerundetes Rechteck 4">
              <a:extLst>
                <a:ext uri="{FF2B5EF4-FFF2-40B4-BE49-F238E27FC236}">
                  <a16:creationId xmlns:a16="http://schemas.microsoft.com/office/drawing/2014/main" id="{0AA24986-2758-0C95-E54E-F52510008651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New legislative </a:t>
              </a:r>
              <a:br>
                <a:rPr lang="en-GB" sz="1800" b="1" kern="1200"/>
              </a:br>
              <a:r>
                <a:rPr lang="en-GB" sz="1800" b="1" kern="1200"/>
                <a:t>approaches</a:t>
              </a:r>
            </a:p>
          </p:txBody>
        </p:sp>
      </p:grpSp>
      <p:grpSp>
        <p:nvGrpSpPr>
          <p:cNvPr id="29" name="Group 12">
            <a:extLst>
              <a:ext uri="{FF2B5EF4-FFF2-40B4-BE49-F238E27FC236}">
                <a16:creationId xmlns:a16="http://schemas.microsoft.com/office/drawing/2014/main" id="{AF90B1B3-670C-EE8A-676C-0EEF3862117D}"/>
              </a:ext>
            </a:extLst>
          </p:cNvPr>
          <p:cNvGrpSpPr/>
          <p:nvPr/>
        </p:nvGrpSpPr>
        <p:grpSpPr>
          <a:xfrm>
            <a:off x="503238" y="2264884"/>
            <a:ext cx="1045993" cy="658361"/>
            <a:chOff x="665223" y="3102185"/>
            <a:chExt cx="1045993" cy="658361"/>
          </a:xfrm>
        </p:grpSpPr>
        <p:pic>
          <p:nvPicPr>
            <p:cNvPr id="30" name="Grafik 9">
              <a:extLst>
                <a:ext uri="{FF2B5EF4-FFF2-40B4-BE49-F238E27FC236}">
                  <a16:creationId xmlns:a16="http://schemas.microsoft.com/office/drawing/2014/main" id="{0B53F16A-7DF0-E567-F758-8DD1F9540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31" name="Grafik 21">
              <a:extLst>
                <a:ext uri="{FF2B5EF4-FFF2-40B4-BE49-F238E27FC236}">
                  <a16:creationId xmlns:a16="http://schemas.microsoft.com/office/drawing/2014/main" id="{8E885D96-D7B6-446B-BF3E-FDE99164A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32" name="Grafik 22">
              <a:extLst>
                <a:ext uri="{FF2B5EF4-FFF2-40B4-BE49-F238E27FC236}">
                  <a16:creationId xmlns:a16="http://schemas.microsoft.com/office/drawing/2014/main" id="{9CA2B33F-196A-71DB-ACEB-B16AD8BB3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33" name="Grafik 23">
              <a:extLst>
                <a:ext uri="{FF2B5EF4-FFF2-40B4-BE49-F238E27FC236}">
                  <a16:creationId xmlns:a16="http://schemas.microsoft.com/office/drawing/2014/main" id="{6EE46FC5-81B7-4FD6-05A3-CC2307FD7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pic>
        <p:nvPicPr>
          <p:cNvPr id="14" name="Grafik 13">
            <a:extLst>
              <a:ext uri="{FF2B5EF4-FFF2-40B4-BE49-F238E27FC236}">
                <a16:creationId xmlns:a16="http://schemas.microsoft.com/office/drawing/2014/main" id="{85F59F4A-CF82-C638-6CE1-7C0C003CDE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2678" t="4753" r="9157" b="4760"/>
          <a:stretch/>
        </p:blipFill>
        <p:spPr>
          <a:xfrm>
            <a:off x="3669029" y="1016365"/>
            <a:ext cx="4457701" cy="50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7367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Engage</a:t>
            </a:r>
            <a:r>
              <a:rPr lang="en-US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Case Studies within the Framework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Social Protection in the Platform Economy 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9</a:t>
            </a:fld>
            <a:endParaRPr lang="de-DE"/>
          </a:p>
        </p:txBody>
      </p:sp>
      <p:grpSp>
        <p:nvGrpSpPr>
          <p:cNvPr id="29" name="Group 12">
            <a:extLst>
              <a:ext uri="{FF2B5EF4-FFF2-40B4-BE49-F238E27FC236}">
                <a16:creationId xmlns:a16="http://schemas.microsoft.com/office/drawing/2014/main" id="{AF90B1B3-670C-EE8A-676C-0EEF3862117D}"/>
              </a:ext>
            </a:extLst>
          </p:cNvPr>
          <p:cNvGrpSpPr/>
          <p:nvPr/>
        </p:nvGrpSpPr>
        <p:grpSpPr>
          <a:xfrm>
            <a:off x="503238" y="2264884"/>
            <a:ext cx="1045993" cy="658361"/>
            <a:chOff x="665223" y="3102185"/>
            <a:chExt cx="1045993" cy="658361"/>
          </a:xfrm>
        </p:grpSpPr>
        <p:pic>
          <p:nvPicPr>
            <p:cNvPr id="30" name="Grafik 9">
              <a:extLst>
                <a:ext uri="{FF2B5EF4-FFF2-40B4-BE49-F238E27FC236}">
                  <a16:creationId xmlns:a16="http://schemas.microsoft.com/office/drawing/2014/main" id="{0B53F16A-7DF0-E567-F758-8DD1F9540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31" name="Grafik 21">
              <a:extLst>
                <a:ext uri="{FF2B5EF4-FFF2-40B4-BE49-F238E27FC236}">
                  <a16:creationId xmlns:a16="http://schemas.microsoft.com/office/drawing/2014/main" id="{8E885D96-D7B6-446B-BF3E-FDE99164A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32" name="Grafik 22">
              <a:extLst>
                <a:ext uri="{FF2B5EF4-FFF2-40B4-BE49-F238E27FC236}">
                  <a16:creationId xmlns:a16="http://schemas.microsoft.com/office/drawing/2014/main" id="{9CA2B33F-196A-71DB-ACEB-B16AD8BB3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33" name="Grafik 23">
              <a:extLst>
                <a:ext uri="{FF2B5EF4-FFF2-40B4-BE49-F238E27FC236}">
                  <a16:creationId xmlns:a16="http://schemas.microsoft.com/office/drawing/2014/main" id="{6EE46FC5-81B7-4FD6-05A3-CC2307FD7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B0D0191A-9BA6-8FCA-87D2-2DD827D7F13F}"/>
              </a:ext>
            </a:extLst>
          </p:cNvPr>
          <p:cNvGrpSpPr/>
          <p:nvPr/>
        </p:nvGrpSpPr>
        <p:grpSpPr>
          <a:xfrm>
            <a:off x="2496271" y="1899138"/>
            <a:ext cx="3242677" cy="1529862"/>
            <a:chOff x="2466697" y="950214"/>
            <a:chExt cx="2880005" cy="899999"/>
          </a:xfrm>
          <a:solidFill>
            <a:schemeClr val="accent2"/>
          </a:solidFill>
        </p:grpSpPr>
        <p:sp>
          <p:nvSpPr>
            <p:cNvPr id="35" name="Abgerundetes Rechteck 34">
              <a:extLst>
                <a:ext uri="{FF2B5EF4-FFF2-40B4-BE49-F238E27FC236}">
                  <a16:creationId xmlns:a16="http://schemas.microsoft.com/office/drawing/2014/main" id="{4F69D0DE-BB8F-1B90-4D63-9054A812ACB6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6" name="Abgerundetes Rechteck 4">
              <a:extLst>
                <a:ext uri="{FF2B5EF4-FFF2-40B4-BE49-F238E27FC236}">
                  <a16:creationId xmlns:a16="http://schemas.microsoft.com/office/drawing/2014/main" id="{435ABD60-30D0-D0CA-B702-CFDE9C9515AF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New legislative </a:t>
              </a:r>
              <a:r>
                <a:rPr lang="en-GB" b="1"/>
                <a:t>a</a:t>
              </a:r>
              <a:r>
                <a:rPr lang="en-GB" sz="1800" b="1" kern="1200"/>
                <a:t>pproaches</a:t>
              </a:r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CAC40CBA-0D98-65EF-1E88-7636678B5AD3}"/>
              </a:ext>
            </a:extLst>
          </p:cNvPr>
          <p:cNvGrpSpPr/>
          <p:nvPr/>
        </p:nvGrpSpPr>
        <p:grpSpPr>
          <a:xfrm>
            <a:off x="5962282" y="1899138"/>
            <a:ext cx="3242677" cy="1529862"/>
            <a:chOff x="2466697" y="950214"/>
            <a:chExt cx="2880005" cy="899999"/>
          </a:xfrm>
          <a:solidFill>
            <a:srgbClr val="FFC000"/>
          </a:solidFill>
        </p:grpSpPr>
        <p:sp>
          <p:nvSpPr>
            <p:cNvPr id="38" name="Abgerundetes Rechteck 37">
              <a:extLst>
                <a:ext uri="{FF2B5EF4-FFF2-40B4-BE49-F238E27FC236}">
                  <a16:creationId xmlns:a16="http://schemas.microsoft.com/office/drawing/2014/main" id="{567342FA-42F1-2A66-5055-9E5330D191EA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9" name="Abgerundetes Rechteck 4">
              <a:extLst>
                <a:ext uri="{FF2B5EF4-FFF2-40B4-BE49-F238E27FC236}">
                  <a16:creationId xmlns:a16="http://schemas.microsoft.com/office/drawing/2014/main" id="{DB7262EB-4059-2184-F379-812354BBC74E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Pre-existing schemes</a:t>
              </a:r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58A22FD3-6C47-2707-EE16-95715887B4D6}"/>
              </a:ext>
            </a:extLst>
          </p:cNvPr>
          <p:cNvGrpSpPr/>
          <p:nvPr/>
        </p:nvGrpSpPr>
        <p:grpSpPr>
          <a:xfrm>
            <a:off x="2496271" y="3608864"/>
            <a:ext cx="3242677" cy="1529862"/>
            <a:chOff x="2466697" y="950214"/>
            <a:chExt cx="2880005" cy="899999"/>
          </a:xfrm>
          <a:solidFill>
            <a:srgbClr val="7030A0"/>
          </a:solidFill>
        </p:grpSpPr>
        <p:sp>
          <p:nvSpPr>
            <p:cNvPr id="41" name="Abgerundetes Rechteck 40">
              <a:extLst>
                <a:ext uri="{FF2B5EF4-FFF2-40B4-BE49-F238E27FC236}">
                  <a16:creationId xmlns:a16="http://schemas.microsoft.com/office/drawing/2014/main" id="{B2AF139C-8EBD-ECBA-06D9-2DC1D6E78692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42" name="Abgerundetes Rechteck 4">
              <a:extLst>
                <a:ext uri="{FF2B5EF4-FFF2-40B4-BE49-F238E27FC236}">
                  <a16:creationId xmlns:a16="http://schemas.microsoft.com/office/drawing/2014/main" id="{439E01C1-C2CA-9710-ADB4-52FCDBF3FF09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Employment </a:t>
              </a:r>
              <a:r>
                <a:rPr lang="en-GB" b="1"/>
                <a:t>cl</a:t>
              </a:r>
              <a:r>
                <a:rPr lang="en-GB" sz="1800" b="1" kern="1200"/>
                <a:t>assification</a:t>
              </a:r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8D0B9FDA-C677-523B-C9E7-A6A6B9EB299B}"/>
              </a:ext>
            </a:extLst>
          </p:cNvPr>
          <p:cNvGrpSpPr/>
          <p:nvPr/>
        </p:nvGrpSpPr>
        <p:grpSpPr>
          <a:xfrm>
            <a:off x="5962282" y="3608864"/>
            <a:ext cx="3242677" cy="1529862"/>
            <a:chOff x="2466697" y="950214"/>
            <a:chExt cx="2880005" cy="899999"/>
          </a:xfrm>
          <a:solidFill>
            <a:schemeClr val="accent4"/>
          </a:solidFill>
        </p:grpSpPr>
        <p:sp>
          <p:nvSpPr>
            <p:cNvPr id="44" name="Abgerundetes Rechteck 43">
              <a:extLst>
                <a:ext uri="{FF2B5EF4-FFF2-40B4-BE49-F238E27FC236}">
                  <a16:creationId xmlns:a16="http://schemas.microsoft.com/office/drawing/2014/main" id="{35CC494C-26FB-B44B-8095-24C53A9B9737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45" name="Abgerundetes Rechteck 4">
              <a:extLst>
                <a:ext uri="{FF2B5EF4-FFF2-40B4-BE49-F238E27FC236}">
                  <a16:creationId xmlns:a16="http://schemas.microsoft.com/office/drawing/2014/main" id="{8A55A4A9-CC7F-C3F7-DB1E-F41805F0050C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/>
                <a:t>Sectoral specific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9663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giz DFD">
  <a:themeElements>
    <a:clrScheme name="giz DFD (Tine) 14/12/2021">
      <a:dk1>
        <a:sysClr val="windowText" lastClr="000000"/>
      </a:dk1>
      <a:lt1>
        <a:sysClr val="window" lastClr="FFFFFF"/>
      </a:lt1>
      <a:dk2>
        <a:srgbClr val="2BC582"/>
      </a:dk2>
      <a:lt2>
        <a:srgbClr val="C0C0C0"/>
      </a:lt2>
      <a:accent1>
        <a:srgbClr val="0A0050"/>
      </a:accent1>
      <a:accent2>
        <a:srgbClr val="0539E3"/>
      </a:accent2>
      <a:accent3>
        <a:srgbClr val="2BC582"/>
      </a:accent3>
      <a:accent4>
        <a:srgbClr val="FF4042"/>
      </a:accent4>
      <a:accent5>
        <a:srgbClr val="FEC800"/>
      </a:accent5>
      <a:accent6>
        <a:srgbClr val="E1E1E1"/>
      </a:accent6>
      <a:hlink>
        <a:srgbClr val="0A0050"/>
      </a:hlink>
      <a:folHlink>
        <a:srgbClr val="0A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giz_DFD_Master_20211216.potx  -  Schreibgeschützt" id="{B74E441D-F17B-4D2B-B137-C9337B1836A5}" vid="{3A6105C1-EA77-4BF3-A3DF-1C4DE7A83BD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22abe2-d1e6-4740-9427-7259aa0ddd02">
      <Terms xmlns="http://schemas.microsoft.com/office/infopath/2007/PartnerControls"/>
    </lcf76f155ced4ddcb4097134ff3c332f>
    <TaxCatchAll xmlns="902802d3-d969-4239-88bc-4e03936ef312" xsi:nil="true"/>
    <Inhalt xmlns="5122abe2-d1e6-4740-9427-7259aa0ddd02" xsi:nil="true"/>
    <Absender_x002a_in xmlns="5122abe2-d1e6-4740-9427-7259aa0ddd02" xsi:nil="true"/>
    <MediaLengthInSeconds xmlns="5122abe2-d1e6-4740-9427-7259aa0ddd02" xsi:nil="true"/>
    <SharedWithUsers xmlns="902802d3-d969-4239-88bc-4e03936ef312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04A2BE7320746469627AA230FACC3ED" ma:contentTypeVersion="20" ma:contentTypeDescription="Ein neues Dokument erstellen." ma:contentTypeScope="" ma:versionID="e537bb821e5c159ba1744811e4a42667">
  <xsd:schema xmlns:xsd="http://www.w3.org/2001/XMLSchema" xmlns:xs="http://www.w3.org/2001/XMLSchema" xmlns:p="http://schemas.microsoft.com/office/2006/metadata/properties" xmlns:ns2="5122abe2-d1e6-4740-9427-7259aa0ddd02" xmlns:ns3="902802d3-d969-4239-88bc-4e03936ef312" targetNamespace="http://schemas.microsoft.com/office/2006/metadata/properties" ma:root="true" ma:fieldsID="b240c335ddcfe3577447b885cc573b7d" ns2:_="" ns3:_="">
    <xsd:import namespace="5122abe2-d1e6-4740-9427-7259aa0ddd02"/>
    <xsd:import namespace="902802d3-d969-4239-88bc-4e03936ef3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Inhalt" minOccurs="0"/>
                <xsd:element ref="ns2:Absender_x002a_i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2abe2-d1e6-4740-9427-7259aa0ddd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Inhalt" ma:index="10" nillable="true" ma:displayName="Inhalt" ma:internalName="Inhalt">
      <xsd:simpleType>
        <xsd:restriction base="dms:Note">
          <xsd:maxLength value="255"/>
        </xsd:restriction>
      </xsd:simpleType>
    </xsd:element>
    <xsd:element name="Absender_x002a_in" ma:index="11" nillable="true" ma:displayName="Absender*in" ma:format="Dropdown" ma:internalName="Absender_x002a_in">
      <xsd:simpleType>
        <xsd:restriction base="dms:Text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2802d3-d969-4239-88bc-4e03936ef31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c7e0a11-2f96-4223-9b21-c5b65fd1d7a6}" ma:internalName="TaxCatchAll" ma:showField="CatchAllData" ma:web="902802d3-d969-4239-88bc-4e03936ef3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60DB17-A896-4B31-87BA-71FB5081E2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B33D6C-1C3E-45E1-B289-C83DAECB8F72}">
  <ds:schemaRefs>
    <ds:schemaRef ds:uri="5122abe2-d1e6-4740-9427-7259aa0ddd02"/>
    <ds:schemaRef ds:uri="902802d3-d969-4239-88bc-4e03936ef31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7702F7-A686-4CBF-B236-9910C06B25D3}">
  <ds:schemaRefs>
    <ds:schemaRef ds:uri="5122abe2-d1e6-4740-9427-7259aa0ddd02"/>
    <ds:schemaRef ds:uri="902802d3-d969-4239-88bc-4e03936ef31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2038</Words>
  <Application>Microsoft Macintosh PowerPoint</Application>
  <PresentationFormat>Breitbild</PresentationFormat>
  <Paragraphs>237</Paragraphs>
  <Slides>19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Calibri</vt:lpstr>
      <vt:lpstr>IBM Plex Sans</vt:lpstr>
      <vt:lpstr>Symbol</vt:lpstr>
      <vt:lpstr>giz DFD</vt:lpstr>
      <vt:lpstr>Deep Dive: Social Protection in the Platform Economy</vt:lpstr>
      <vt:lpstr>Agenda</vt:lpstr>
      <vt:lpstr>PowerPoint-Präsentation</vt:lpstr>
      <vt:lpstr>Value of Social Protection</vt:lpstr>
      <vt:lpstr>Gendered Aspect of Social Protection</vt:lpstr>
      <vt:lpstr>The intersection of platform work  and social protection</vt:lpstr>
      <vt:lpstr>Part 2: Regulatory approaches  to social protection of platform workers</vt:lpstr>
      <vt:lpstr>Learn – Emerging Framework</vt:lpstr>
      <vt:lpstr>Engage – Case Studies within the Framework</vt:lpstr>
      <vt:lpstr>Engage - Financing of the System</vt:lpstr>
      <vt:lpstr>Case Study – France</vt:lpstr>
      <vt:lpstr>Case Study – Singapore </vt:lpstr>
      <vt:lpstr>Case Study – Uruguay </vt:lpstr>
      <vt:lpstr>Case Study – Uruguay </vt:lpstr>
      <vt:lpstr>Contribution Matrix</vt:lpstr>
      <vt:lpstr>Case Study – Comparison</vt:lpstr>
      <vt:lpstr>Summary of Part 2</vt:lpstr>
      <vt:lpstr>Lessons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1st Meeting of Advisory Committee</dc:title>
  <dc:creator>Wagner, Sarah GIZ</dc:creator>
  <cp:lastModifiedBy>creative republic | Thomas Maxeiner</cp:lastModifiedBy>
  <cp:revision>8</cp:revision>
  <cp:lastPrinted>2023-03-14T11:55:49Z</cp:lastPrinted>
  <dcterms:created xsi:type="dcterms:W3CDTF">2022-07-12T16:59:42Z</dcterms:created>
  <dcterms:modified xsi:type="dcterms:W3CDTF">2026-05-21T11:20:54Z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0x010100804A2BE7320746469627AA230FACC3ED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